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7"/>
  </p:notesMasterIdLst>
  <p:sldIdLst>
    <p:sldId id="1263" r:id="rId5"/>
    <p:sldId id="1264" r:id="rId6"/>
    <p:sldId id="1266" r:id="rId7"/>
    <p:sldId id="1267" r:id="rId8"/>
    <p:sldId id="1277" r:id="rId9"/>
    <p:sldId id="1269" r:id="rId10"/>
    <p:sldId id="1268" r:id="rId11"/>
    <p:sldId id="1270" r:id="rId12"/>
    <p:sldId id="1271" r:id="rId13"/>
    <p:sldId id="1272" r:id="rId14"/>
    <p:sldId id="1273" r:id="rId15"/>
    <p:sldId id="1274" r:id="rId16"/>
    <p:sldId id="1275" r:id="rId17"/>
    <p:sldId id="1249" r:id="rId18"/>
    <p:sldId id="1250" r:id="rId19"/>
    <p:sldId id="1251" r:id="rId20"/>
    <p:sldId id="1252" r:id="rId21"/>
    <p:sldId id="1253" r:id="rId22"/>
    <p:sldId id="1254" r:id="rId23"/>
    <p:sldId id="1255" r:id="rId24"/>
    <p:sldId id="1256" r:id="rId25"/>
    <p:sldId id="1259" r:id="rId26"/>
    <p:sldId id="1258" r:id="rId27"/>
    <p:sldId id="1257" r:id="rId28"/>
    <p:sldId id="1240" r:id="rId29"/>
    <p:sldId id="1261" r:id="rId30"/>
    <p:sldId id="1246" r:id="rId31"/>
    <p:sldId id="1260" r:id="rId32"/>
    <p:sldId id="1248" r:id="rId33"/>
    <p:sldId id="1262" r:id="rId34"/>
    <p:sldId id="1247" r:id="rId35"/>
    <p:sldId id="127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634B"/>
    <a:srgbClr val="D69B1C"/>
    <a:srgbClr val="D9A918"/>
    <a:srgbClr val="FF6D6D"/>
    <a:srgbClr val="FFD4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212B45-32A8-0D52-03EC-AEBC9F17D557}" v="26" dt="2026-05-28T05:05:47.438"/>
    <p1510:client id="{3E473BB8-DA84-47C8-AAC5-F0E900546C8B}" v="54" dt="2026-05-26T12:32:27.885"/>
    <p1510:client id="{962B65C9-159B-EE1B-5264-3CEDFFA4FE25}" v="159" dt="2026-05-26T23:01:36.689"/>
    <p1510:client id="{A65850F3-CC92-12BB-D055-440890785BAC}" v="184" dt="2026-05-26T23:16:33.310"/>
    <p1510:client id="{E6DC0760-4A76-F7F5-7E8F-F9DDE79AE6B2}" v="1325" dt="2026-05-26T05:47:31.309"/>
  </p1510:revLst>
</p1510:revInfo>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Yeung" userId="b75156f4-9ad5-451c-b3e2-cb1dad4efbc9" providerId="ADAL" clId="{75D2AF48-1C5B-4A64-818C-51B2CC2B8AAD}"/>
    <pc:docChg chg="undo custSel modSld">
      <pc:chgData name="Jessica Yeung" userId="b75156f4-9ad5-451c-b3e2-cb1dad4efbc9" providerId="ADAL" clId="{75D2AF48-1C5B-4A64-818C-51B2CC2B8AAD}" dt="2026-05-26T12:32:27.883" v="53" actId="20577"/>
      <pc:docMkLst>
        <pc:docMk/>
      </pc:docMkLst>
      <pc:sldChg chg="addSp delSp modSp mod">
        <pc:chgData name="Jessica Yeung" userId="b75156f4-9ad5-451c-b3e2-cb1dad4efbc9" providerId="ADAL" clId="{75D2AF48-1C5B-4A64-818C-51B2CC2B8AAD}" dt="2026-05-26T05:04:06.822" v="6" actId="14100"/>
        <pc:sldMkLst>
          <pc:docMk/>
          <pc:sldMk cId="3891813425" sldId="1259"/>
        </pc:sldMkLst>
        <pc:graphicFrameChg chg="add mod modGraphic">
          <ac:chgData name="Jessica Yeung" userId="b75156f4-9ad5-451c-b3e2-cb1dad4efbc9" providerId="ADAL" clId="{75D2AF48-1C5B-4A64-818C-51B2CC2B8AAD}" dt="2026-05-26T05:04:06.822" v="6" actId="14100"/>
          <ac:graphicFrameMkLst>
            <pc:docMk/>
            <pc:sldMk cId="3891813425" sldId="1259"/>
            <ac:graphicFrameMk id="5" creationId="{3B280885-B642-5EFA-4286-FC3A5523DAC9}"/>
          </ac:graphicFrameMkLst>
        </pc:graphicFrameChg>
      </pc:sldChg>
      <pc:sldChg chg="modSp mod">
        <pc:chgData name="Jessica Yeung" userId="b75156f4-9ad5-451c-b3e2-cb1dad4efbc9" providerId="ADAL" clId="{75D2AF48-1C5B-4A64-818C-51B2CC2B8AAD}" dt="2026-05-26T12:32:27.883" v="53" actId="20577"/>
        <pc:sldMkLst>
          <pc:docMk/>
          <pc:sldMk cId="1347834296" sldId="1270"/>
        </pc:sldMkLst>
        <pc:spChg chg="mod">
          <ac:chgData name="Jessica Yeung" userId="b75156f4-9ad5-451c-b3e2-cb1dad4efbc9" providerId="ADAL" clId="{75D2AF48-1C5B-4A64-818C-51B2CC2B8AAD}" dt="2026-05-26T12:32:27.883" v="53" actId="20577"/>
          <ac:spMkLst>
            <pc:docMk/>
            <pc:sldMk cId="1347834296" sldId="1270"/>
            <ac:spMk id="4" creationId="{0964E2D4-BB41-EADF-C094-B6D768F6A3E5}"/>
          </ac:spMkLst>
        </pc:spChg>
      </pc:sldChg>
      <pc:sldChg chg="modSp mod">
        <pc:chgData name="Jessica Yeung" userId="b75156f4-9ad5-451c-b3e2-cb1dad4efbc9" providerId="ADAL" clId="{75D2AF48-1C5B-4A64-818C-51B2CC2B8AAD}" dt="2026-05-26T12:31:38.773" v="52" actId="20577"/>
        <pc:sldMkLst>
          <pc:docMk/>
          <pc:sldMk cId="3120763219" sldId="1271"/>
        </pc:sldMkLst>
        <pc:spChg chg="mod">
          <ac:chgData name="Jessica Yeung" userId="b75156f4-9ad5-451c-b3e2-cb1dad4efbc9" providerId="ADAL" clId="{75D2AF48-1C5B-4A64-818C-51B2CC2B8AAD}" dt="2026-05-26T12:31:38.773" v="52" actId="20577"/>
          <ac:spMkLst>
            <pc:docMk/>
            <pc:sldMk cId="3120763219" sldId="1271"/>
            <ac:spMk id="3" creationId="{E40FC8FC-A50A-8CDC-2AC5-AF5CAC9711EF}"/>
          </ac:spMkLst>
        </pc:spChg>
      </pc:sldChg>
    </pc:docChg>
  </pc:docChgLst>
  <pc:docChgLst>
    <pc:chgData name="Jessica Yeung" userId="S::jessica.yeung_bom.gov.au#ext#@sprep.onmicrosoft.com::eb85ab6e-1caf-4490-889e-142937ba3fb8" providerId="AD" clId="Web-{A5432489-F5AE-F7A4-1EBF-A1DC05F79C26}"/>
    <pc:docChg chg="sldOrd">
      <pc:chgData name="Jessica Yeung" userId="S::jessica.yeung_bom.gov.au#ext#@sprep.onmicrosoft.com::eb85ab6e-1caf-4490-889e-142937ba3fb8" providerId="AD" clId="Web-{A5432489-F5AE-F7A4-1EBF-A1DC05F79C26}" dt="2026-05-26T04:32:44.518" v="25"/>
      <pc:docMkLst>
        <pc:docMk/>
      </pc:docMkLst>
      <pc:sldChg chg="ord">
        <pc:chgData name="Jessica Yeung" userId="S::jessica.yeung_bom.gov.au#ext#@sprep.onmicrosoft.com::eb85ab6e-1caf-4490-889e-142937ba3fb8" providerId="AD" clId="Web-{A5432489-F5AE-F7A4-1EBF-A1DC05F79C26}" dt="2026-05-26T04:32:44.518" v="13"/>
        <pc:sldMkLst>
          <pc:docMk/>
          <pc:sldMk cId="3550934955" sldId="1263"/>
        </pc:sldMkLst>
      </pc:sldChg>
      <pc:sldChg chg="ord">
        <pc:chgData name="Jessica Yeung" userId="S::jessica.yeung_bom.gov.au#ext#@sprep.onmicrosoft.com::eb85ab6e-1caf-4490-889e-142937ba3fb8" providerId="AD" clId="Web-{A5432489-F5AE-F7A4-1EBF-A1DC05F79C26}" dt="2026-05-26T04:32:44.518" v="14"/>
        <pc:sldMkLst>
          <pc:docMk/>
          <pc:sldMk cId="40167056" sldId="1264"/>
        </pc:sldMkLst>
      </pc:sldChg>
      <pc:sldChg chg="ord">
        <pc:chgData name="Jessica Yeung" userId="S::jessica.yeung_bom.gov.au#ext#@sprep.onmicrosoft.com::eb85ab6e-1caf-4490-889e-142937ba3fb8" providerId="AD" clId="Web-{A5432489-F5AE-F7A4-1EBF-A1DC05F79C26}" dt="2026-05-26T04:32:44.518" v="15"/>
        <pc:sldMkLst>
          <pc:docMk/>
          <pc:sldMk cId="1867464929" sldId="1266"/>
        </pc:sldMkLst>
      </pc:sldChg>
      <pc:sldChg chg="ord">
        <pc:chgData name="Jessica Yeung" userId="S::jessica.yeung_bom.gov.au#ext#@sprep.onmicrosoft.com::eb85ab6e-1caf-4490-889e-142937ba3fb8" providerId="AD" clId="Web-{A5432489-F5AE-F7A4-1EBF-A1DC05F79C26}" dt="2026-05-26T04:32:44.518" v="16"/>
        <pc:sldMkLst>
          <pc:docMk/>
          <pc:sldMk cId="22868081" sldId="1267"/>
        </pc:sldMkLst>
      </pc:sldChg>
      <pc:sldChg chg="ord">
        <pc:chgData name="Jessica Yeung" userId="S::jessica.yeung_bom.gov.au#ext#@sprep.onmicrosoft.com::eb85ab6e-1caf-4490-889e-142937ba3fb8" providerId="AD" clId="Web-{A5432489-F5AE-F7A4-1EBF-A1DC05F79C26}" dt="2026-05-26T04:32:44.518" v="19"/>
        <pc:sldMkLst>
          <pc:docMk/>
          <pc:sldMk cId="1626121099" sldId="1268"/>
        </pc:sldMkLst>
      </pc:sldChg>
      <pc:sldChg chg="ord">
        <pc:chgData name="Jessica Yeung" userId="S::jessica.yeung_bom.gov.au#ext#@sprep.onmicrosoft.com::eb85ab6e-1caf-4490-889e-142937ba3fb8" providerId="AD" clId="Web-{A5432489-F5AE-F7A4-1EBF-A1DC05F79C26}" dt="2026-05-26T04:32:44.518" v="18"/>
        <pc:sldMkLst>
          <pc:docMk/>
          <pc:sldMk cId="1535373459" sldId="1269"/>
        </pc:sldMkLst>
      </pc:sldChg>
      <pc:sldChg chg="ord">
        <pc:chgData name="Jessica Yeung" userId="S::jessica.yeung_bom.gov.au#ext#@sprep.onmicrosoft.com::eb85ab6e-1caf-4490-889e-142937ba3fb8" providerId="AD" clId="Web-{A5432489-F5AE-F7A4-1EBF-A1DC05F79C26}" dt="2026-05-26T04:32:44.518" v="20"/>
        <pc:sldMkLst>
          <pc:docMk/>
          <pc:sldMk cId="1347834296" sldId="1270"/>
        </pc:sldMkLst>
      </pc:sldChg>
      <pc:sldChg chg="ord">
        <pc:chgData name="Jessica Yeung" userId="S::jessica.yeung_bom.gov.au#ext#@sprep.onmicrosoft.com::eb85ab6e-1caf-4490-889e-142937ba3fb8" providerId="AD" clId="Web-{A5432489-F5AE-F7A4-1EBF-A1DC05F79C26}" dt="2026-05-26T04:32:44.518" v="21"/>
        <pc:sldMkLst>
          <pc:docMk/>
          <pc:sldMk cId="3120763219" sldId="1271"/>
        </pc:sldMkLst>
      </pc:sldChg>
      <pc:sldChg chg="ord">
        <pc:chgData name="Jessica Yeung" userId="S::jessica.yeung_bom.gov.au#ext#@sprep.onmicrosoft.com::eb85ab6e-1caf-4490-889e-142937ba3fb8" providerId="AD" clId="Web-{A5432489-F5AE-F7A4-1EBF-A1DC05F79C26}" dt="2026-05-26T04:32:44.518" v="22"/>
        <pc:sldMkLst>
          <pc:docMk/>
          <pc:sldMk cId="1435574312" sldId="1272"/>
        </pc:sldMkLst>
      </pc:sldChg>
      <pc:sldChg chg="ord">
        <pc:chgData name="Jessica Yeung" userId="S::jessica.yeung_bom.gov.au#ext#@sprep.onmicrosoft.com::eb85ab6e-1caf-4490-889e-142937ba3fb8" providerId="AD" clId="Web-{A5432489-F5AE-F7A4-1EBF-A1DC05F79C26}" dt="2026-05-26T04:32:44.518" v="23"/>
        <pc:sldMkLst>
          <pc:docMk/>
          <pc:sldMk cId="2152297948" sldId="1273"/>
        </pc:sldMkLst>
      </pc:sldChg>
      <pc:sldChg chg="ord">
        <pc:chgData name="Jessica Yeung" userId="S::jessica.yeung_bom.gov.au#ext#@sprep.onmicrosoft.com::eb85ab6e-1caf-4490-889e-142937ba3fb8" providerId="AD" clId="Web-{A5432489-F5AE-F7A4-1EBF-A1DC05F79C26}" dt="2026-05-26T04:32:44.518" v="24"/>
        <pc:sldMkLst>
          <pc:docMk/>
          <pc:sldMk cId="632418835" sldId="1274"/>
        </pc:sldMkLst>
      </pc:sldChg>
      <pc:sldChg chg="ord">
        <pc:chgData name="Jessica Yeung" userId="S::jessica.yeung_bom.gov.au#ext#@sprep.onmicrosoft.com::eb85ab6e-1caf-4490-889e-142937ba3fb8" providerId="AD" clId="Web-{A5432489-F5AE-F7A4-1EBF-A1DC05F79C26}" dt="2026-05-26T04:32:44.518" v="25"/>
        <pc:sldMkLst>
          <pc:docMk/>
          <pc:sldMk cId="2802624500" sldId="1275"/>
        </pc:sldMkLst>
      </pc:sldChg>
      <pc:sldChg chg="ord">
        <pc:chgData name="Jessica Yeung" userId="S::jessica.yeung_bom.gov.au#ext#@sprep.onmicrosoft.com::eb85ab6e-1caf-4490-889e-142937ba3fb8" providerId="AD" clId="Web-{A5432489-F5AE-F7A4-1EBF-A1DC05F79C26}" dt="2026-05-26T04:32:44.518" v="17"/>
        <pc:sldMkLst>
          <pc:docMk/>
          <pc:sldMk cId="1677511854" sldId="1277"/>
        </pc:sldMkLst>
      </pc:sldChg>
    </pc:docChg>
  </pc:docChgLst>
  <pc:docChgLst>
    <pc:chgData name="Jessica Yeung" userId="S::jessica.yeung_bom.gov.au#ext#@sprep.onmicrosoft.com::eb85ab6e-1caf-4490-889e-142937ba3fb8" providerId="AD" clId="Web-{03212B45-32A8-0D52-03EC-AEBC9F17D557}"/>
    <pc:docChg chg="modSld">
      <pc:chgData name="Jessica Yeung" userId="S::jessica.yeung_bom.gov.au#ext#@sprep.onmicrosoft.com::eb85ab6e-1caf-4490-889e-142937ba3fb8" providerId="AD" clId="Web-{03212B45-32A8-0D52-03EC-AEBC9F17D557}" dt="2026-05-28T05:05:47.438" v="24" actId="14100"/>
      <pc:docMkLst>
        <pc:docMk/>
      </pc:docMkLst>
      <pc:sldChg chg="addSp modSp">
        <pc:chgData name="Jessica Yeung" userId="S::jessica.yeung_bom.gov.au#ext#@sprep.onmicrosoft.com::eb85ab6e-1caf-4490-889e-142937ba3fb8" providerId="AD" clId="Web-{03212B45-32A8-0D52-03EC-AEBC9F17D557}" dt="2026-05-28T05:05:15.969" v="16" actId="1076"/>
        <pc:sldMkLst>
          <pc:docMk/>
          <pc:sldMk cId="0" sldId="1249"/>
        </pc:sldMkLst>
        <pc:spChg chg="mod">
          <ac:chgData name="Jessica Yeung" userId="S::jessica.yeung_bom.gov.au#ext#@sprep.onmicrosoft.com::eb85ab6e-1caf-4490-889e-142937ba3fb8" providerId="AD" clId="Web-{03212B45-32A8-0D52-03EC-AEBC9F17D557}" dt="2026-05-28T05:05:12.985" v="15" actId="1076"/>
          <ac:spMkLst>
            <pc:docMk/>
            <pc:sldMk cId="0" sldId="1249"/>
            <ac:spMk id="2" creationId="{80EEC482-868C-C6B6-60D1-EB96C607043A}"/>
          </ac:spMkLst>
        </pc:spChg>
        <pc:spChg chg="mod">
          <ac:chgData name="Jessica Yeung" userId="S::jessica.yeung_bom.gov.au#ext#@sprep.onmicrosoft.com::eb85ab6e-1caf-4490-889e-142937ba3fb8" providerId="AD" clId="Web-{03212B45-32A8-0D52-03EC-AEBC9F17D557}" dt="2026-05-28T05:05:15.969" v="16" actId="1076"/>
          <ac:spMkLst>
            <pc:docMk/>
            <pc:sldMk cId="0" sldId="1249"/>
            <ac:spMk id="3" creationId="{5CB65280-EE1B-6A51-03F1-1D50899F670B}"/>
          </ac:spMkLst>
        </pc:spChg>
        <pc:picChg chg="add">
          <ac:chgData name="Jessica Yeung" userId="S::jessica.yeung_bom.gov.au#ext#@sprep.onmicrosoft.com::eb85ab6e-1caf-4490-889e-142937ba3fb8" providerId="AD" clId="Web-{03212B45-32A8-0D52-03EC-AEBC9F17D557}" dt="2026-05-28T05:05:00.282" v="12"/>
          <ac:picMkLst>
            <pc:docMk/>
            <pc:sldMk cId="0" sldId="1249"/>
            <ac:picMk id="8" creationId="{65A6BB36-622D-949C-B6E5-9D3F79FC7C7B}"/>
          </ac:picMkLst>
        </pc:picChg>
      </pc:sldChg>
      <pc:sldChg chg="addSp modSp">
        <pc:chgData name="Jessica Yeung" userId="S::jessica.yeung_bom.gov.au#ext#@sprep.onmicrosoft.com::eb85ab6e-1caf-4490-889e-142937ba3fb8" providerId="AD" clId="Web-{03212B45-32A8-0D52-03EC-AEBC9F17D557}" dt="2026-05-28T05:05:29.438" v="19" actId="14100"/>
        <pc:sldMkLst>
          <pc:docMk/>
          <pc:sldMk cId="0" sldId="1250"/>
        </pc:sldMkLst>
        <pc:spChg chg="mod">
          <ac:chgData name="Jessica Yeung" userId="S::jessica.yeung_bom.gov.au#ext#@sprep.onmicrosoft.com::eb85ab6e-1caf-4490-889e-142937ba3fb8" providerId="AD" clId="Web-{03212B45-32A8-0D52-03EC-AEBC9F17D557}" dt="2026-05-28T05:05:29.438" v="19" actId="14100"/>
          <ac:spMkLst>
            <pc:docMk/>
            <pc:sldMk cId="0" sldId="1250"/>
            <ac:spMk id="38" creationId="{00000000-0000-0000-0000-000000000000}"/>
          </ac:spMkLst>
        </pc:spChg>
        <pc:spChg chg="mod">
          <ac:chgData name="Jessica Yeung" userId="S::jessica.yeung_bom.gov.au#ext#@sprep.onmicrosoft.com::eb85ab6e-1caf-4490-889e-142937ba3fb8" providerId="AD" clId="Web-{03212B45-32A8-0D52-03EC-AEBC9F17D557}" dt="2026-05-28T05:05:25.375" v="18" actId="14100"/>
          <ac:spMkLst>
            <pc:docMk/>
            <pc:sldMk cId="0" sldId="1250"/>
            <ac:spMk id="39" creationId="{00000000-0000-0000-0000-000000000000}"/>
          </ac:spMkLst>
        </pc:spChg>
        <pc:picChg chg="add">
          <ac:chgData name="Jessica Yeung" userId="S::jessica.yeung_bom.gov.au#ext#@sprep.onmicrosoft.com::eb85ab6e-1caf-4490-889e-142937ba3fb8" providerId="AD" clId="Web-{03212B45-32A8-0D52-03EC-AEBC9F17D557}" dt="2026-05-28T05:05:21.516" v="17"/>
          <ac:picMkLst>
            <pc:docMk/>
            <pc:sldMk cId="0" sldId="1250"/>
            <ac:picMk id="3" creationId="{5FC6B6A8-1461-063A-3812-0C2A187D1444}"/>
          </ac:picMkLst>
        </pc:picChg>
      </pc:sldChg>
      <pc:sldChg chg="addSp modSp">
        <pc:chgData name="Jessica Yeung" userId="S::jessica.yeung_bom.gov.au#ext#@sprep.onmicrosoft.com::eb85ab6e-1caf-4490-889e-142937ba3fb8" providerId="AD" clId="Web-{03212B45-32A8-0D52-03EC-AEBC9F17D557}" dt="2026-05-28T05:05:47.438" v="24" actId="14100"/>
        <pc:sldMkLst>
          <pc:docMk/>
          <pc:sldMk cId="0" sldId="1251"/>
        </pc:sldMkLst>
        <pc:spChg chg="mod">
          <ac:chgData name="Jessica Yeung" userId="S::jessica.yeung_bom.gov.au#ext#@sprep.onmicrosoft.com::eb85ab6e-1caf-4490-889e-142937ba3fb8" providerId="AD" clId="Web-{03212B45-32A8-0D52-03EC-AEBC9F17D557}" dt="2026-05-28T05:05:41.453" v="22" actId="1076"/>
          <ac:spMkLst>
            <pc:docMk/>
            <pc:sldMk cId="0" sldId="1251"/>
            <ac:spMk id="38" creationId="{00000000-0000-0000-0000-000000000000}"/>
          </ac:spMkLst>
        </pc:spChg>
        <pc:spChg chg="mod">
          <ac:chgData name="Jessica Yeung" userId="S::jessica.yeung_bom.gov.au#ext#@sprep.onmicrosoft.com::eb85ab6e-1caf-4490-889e-142937ba3fb8" providerId="AD" clId="Web-{03212B45-32A8-0D52-03EC-AEBC9F17D557}" dt="2026-05-28T05:05:47.438" v="24" actId="14100"/>
          <ac:spMkLst>
            <pc:docMk/>
            <pc:sldMk cId="0" sldId="1251"/>
            <ac:spMk id="39" creationId="{00000000-0000-0000-0000-000000000000}"/>
          </ac:spMkLst>
        </pc:spChg>
        <pc:picChg chg="add">
          <ac:chgData name="Jessica Yeung" userId="S::jessica.yeung_bom.gov.au#ext#@sprep.onmicrosoft.com::eb85ab6e-1caf-4490-889e-142937ba3fb8" providerId="AD" clId="Web-{03212B45-32A8-0D52-03EC-AEBC9F17D557}" dt="2026-05-28T05:05:35.735" v="20"/>
          <ac:picMkLst>
            <pc:docMk/>
            <pc:sldMk cId="0" sldId="1251"/>
            <ac:picMk id="3" creationId="{18A4E454-E8D0-56F2-38B7-C11B8D7DF331}"/>
          </ac:picMkLst>
        </pc:picChg>
      </pc:sldChg>
      <pc:sldChg chg="addSp modSp">
        <pc:chgData name="Jessica Yeung" userId="S::jessica.yeung_bom.gov.au#ext#@sprep.onmicrosoft.com::eb85ab6e-1caf-4490-889e-142937ba3fb8" providerId="AD" clId="Web-{03212B45-32A8-0D52-03EC-AEBC9F17D557}" dt="2026-05-28T04:07:07.520" v="5" actId="14100"/>
        <pc:sldMkLst>
          <pc:docMk/>
          <pc:sldMk cId="3550934955" sldId="1263"/>
        </pc:sldMkLst>
        <pc:spChg chg="mod">
          <ac:chgData name="Jessica Yeung" userId="S::jessica.yeung_bom.gov.au#ext#@sprep.onmicrosoft.com::eb85ab6e-1caf-4490-889e-142937ba3fb8" providerId="AD" clId="Web-{03212B45-32A8-0D52-03EC-AEBC9F17D557}" dt="2026-05-28T04:07:01.395" v="3" actId="1076"/>
          <ac:spMkLst>
            <pc:docMk/>
            <pc:sldMk cId="3550934955" sldId="1263"/>
            <ac:spMk id="2" creationId="{1966895A-1F8A-F56D-5075-7CDD99C22340}"/>
          </ac:spMkLst>
        </pc:spChg>
        <pc:spChg chg="mod">
          <ac:chgData name="Jessica Yeung" userId="S::jessica.yeung_bom.gov.au#ext#@sprep.onmicrosoft.com::eb85ab6e-1caf-4490-889e-142937ba3fb8" providerId="AD" clId="Web-{03212B45-32A8-0D52-03EC-AEBC9F17D557}" dt="2026-05-28T04:07:04.332" v="4" actId="1076"/>
          <ac:spMkLst>
            <pc:docMk/>
            <pc:sldMk cId="3550934955" sldId="1263"/>
            <ac:spMk id="3" creationId="{1E07C875-D01F-8D25-33E6-2A0C8E854FEB}"/>
          </ac:spMkLst>
        </pc:spChg>
        <pc:picChg chg="add mod">
          <ac:chgData name="Jessica Yeung" userId="S::jessica.yeung_bom.gov.au#ext#@sprep.onmicrosoft.com::eb85ab6e-1caf-4490-889e-142937ba3fb8" providerId="AD" clId="Web-{03212B45-32A8-0D52-03EC-AEBC9F17D557}" dt="2026-05-28T04:07:07.520" v="5" actId="14100"/>
          <ac:picMkLst>
            <pc:docMk/>
            <pc:sldMk cId="3550934955" sldId="1263"/>
            <ac:picMk id="7" creationId="{D5408F28-30D2-AB68-8092-1321BC217F1C}"/>
          </ac:picMkLst>
        </pc:picChg>
      </pc:sldChg>
      <pc:sldChg chg="addSp modSp">
        <pc:chgData name="Jessica Yeung" userId="S::jessica.yeung_bom.gov.au#ext#@sprep.onmicrosoft.com::eb85ab6e-1caf-4490-889e-142937ba3fb8" providerId="AD" clId="Web-{03212B45-32A8-0D52-03EC-AEBC9F17D557}" dt="2026-05-28T05:04:37.829" v="8" actId="14100"/>
        <pc:sldMkLst>
          <pc:docMk/>
          <pc:sldMk cId="40167056" sldId="1264"/>
        </pc:sldMkLst>
        <pc:spChg chg="mod">
          <ac:chgData name="Jessica Yeung" userId="S::jessica.yeung_bom.gov.au#ext#@sprep.onmicrosoft.com::eb85ab6e-1caf-4490-889e-142937ba3fb8" providerId="AD" clId="Web-{03212B45-32A8-0D52-03EC-AEBC9F17D557}" dt="2026-05-28T05:04:34.157" v="7" actId="14100"/>
          <ac:spMkLst>
            <pc:docMk/>
            <pc:sldMk cId="40167056" sldId="1264"/>
            <ac:spMk id="38" creationId="{4F0F9488-343F-7313-E3C5-12448A440258}"/>
          </ac:spMkLst>
        </pc:spChg>
        <pc:spChg chg="mod">
          <ac:chgData name="Jessica Yeung" userId="S::jessica.yeung_bom.gov.au#ext#@sprep.onmicrosoft.com::eb85ab6e-1caf-4490-889e-142937ba3fb8" providerId="AD" clId="Web-{03212B45-32A8-0D52-03EC-AEBC9F17D557}" dt="2026-05-28T05:04:37.829" v="8" actId="14100"/>
          <ac:spMkLst>
            <pc:docMk/>
            <pc:sldMk cId="40167056" sldId="1264"/>
            <ac:spMk id="39" creationId="{A3E1FC7B-276F-FD50-3299-99E4EC21B0E0}"/>
          </ac:spMkLst>
        </pc:spChg>
        <pc:picChg chg="add">
          <ac:chgData name="Jessica Yeung" userId="S::jessica.yeung_bom.gov.au#ext#@sprep.onmicrosoft.com::eb85ab6e-1caf-4490-889e-142937ba3fb8" providerId="AD" clId="Web-{03212B45-32A8-0D52-03EC-AEBC9F17D557}" dt="2026-05-28T05:04:29.438" v="6"/>
          <ac:picMkLst>
            <pc:docMk/>
            <pc:sldMk cId="40167056" sldId="1264"/>
            <ac:picMk id="3" creationId="{9346E367-79C6-0325-013F-E11278863300}"/>
          </ac:picMkLst>
        </pc:picChg>
      </pc:sldChg>
      <pc:sldChg chg="addSp modSp">
        <pc:chgData name="Jessica Yeung" userId="S::jessica.yeung_bom.gov.au#ext#@sprep.onmicrosoft.com::eb85ab6e-1caf-4490-889e-142937ba3fb8" providerId="AD" clId="Web-{03212B45-32A8-0D52-03EC-AEBC9F17D557}" dt="2026-05-28T05:04:51.469" v="11" actId="14100"/>
        <pc:sldMkLst>
          <pc:docMk/>
          <pc:sldMk cId="1867464929" sldId="1266"/>
        </pc:sldMkLst>
        <pc:spChg chg="mod">
          <ac:chgData name="Jessica Yeung" userId="S::jessica.yeung_bom.gov.au#ext#@sprep.onmicrosoft.com::eb85ab6e-1caf-4490-889e-142937ba3fb8" providerId="AD" clId="Web-{03212B45-32A8-0D52-03EC-AEBC9F17D557}" dt="2026-05-28T05:04:48.844" v="10" actId="14100"/>
          <ac:spMkLst>
            <pc:docMk/>
            <pc:sldMk cId="1867464929" sldId="1266"/>
            <ac:spMk id="38" creationId="{22D21D30-7E31-E5B4-AEB0-4AC50035E28C}"/>
          </ac:spMkLst>
        </pc:spChg>
        <pc:spChg chg="mod">
          <ac:chgData name="Jessica Yeung" userId="S::jessica.yeung_bom.gov.au#ext#@sprep.onmicrosoft.com::eb85ab6e-1caf-4490-889e-142937ba3fb8" providerId="AD" clId="Web-{03212B45-32A8-0D52-03EC-AEBC9F17D557}" dt="2026-05-28T05:04:51.469" v="11" actId="14100"/>
          <ac:spMkLst>
            <pc:docMk/>
            <pc:sldMk cId="1867464929" sldId="1266"/>
            <ac:spMk id="39" creationId="{B6215668-3198-237E-3AE0-CF33C443A4FA}"/>
          </ac:spMkLst>
        </pc:spChg>
        <pc:picChg chg="add">
          <ac:chgData name="Jessica Yeung" userId="S::jessica.yeung_bom.gov.au#ext#@sprep.onmicrosoft.com::eb85ab6e-1caf-4490-889e-142937ba3fb8" providerId="AD" clId="Web-{03212B45-32A8-0D52-03EC-AEBC9F17D557}" dt="2026-05-28T05:04:43.563" v="9"/>
          <ac:picMkLst>
            <pc:docMk/>
            <pc:sldMk cId="1867464929" sldId="1266"/>
            <ac:picMk id="3" creationId="{AA8C24AB-4ADB-0C80-8A70-288FB9AAE352}"/>
          </ac:picMkLst>
        </pc:picChg>
      </pc:sldChg>
    </pc:docChg>
  </pc:docChgLst>
  <pc:docChgLst>
    <pc:chgData name="Marica Ratuki" userId="S::maricar@sprep.org::a6351f24-582d-4b72-8777-74da0d9069da" providerId="AD" clId="Web-{E6DC0760-4A76-F7F5-7E8F-F9DDE79AE6B2}"/>
    <pc:docChg chg="modSld">
      <pc:chgData name="Marica Ratuki" userId="S::maricar@sprep.org::a6351f24-582d-4b72-8777-74da0d9069da" providerId="AD" clId="Web-{E6DC0760-4A76-F7F5-7E8F-F9DDE79AE6B2}" dt="2026-05-26T05:47:31.309" v="1199"/>
      <pc:docMkLst>
        <pc:docMk/>
      </pc:docMkLst>
      <pc:sldChg chg="delSp">
        <pc:chgData name="Marica Ratuki" userId="S::maricar@sprep.org::a6351f24-582d-4b72-8777-74da0d9069da" providerId="AD" clId="Web-{E6DC0760-4A76-F7F5-7E8F-F9DDE79AE6B2}" dt="2026-05-26T05:45:54.134" v="1198"/>
        <pc:sldMkLst>
          <pc:docMk/>
          <pc:sldMk cId="0" sldId="1240"/>
        </pc:sldMkLst>
      </pc:sldChg>
      <pc:sldChg chg="modSp">
        <pc:chgData name="Marica Ratuki" userId="S::maricar@sprep.org::a6351f24-582d-4b72-8777-74da0d9069da" providerId="AD" clId="Web-{E6DC0760-4A76-F7F5-7E8F-F9DDE79AE6B2}" dt="2026-05-26T05:20:50.107" v="35" actId="20577"/>
        <pc:sldMkLst>
          <pc:docMk/>
          <pc:sldMk cId="2557846218" sldId="1254"/>
        </pc:sldMkLst>
        <pc:spChg chg="mod">
          <ac:chgData name="Marica Ratuki" userId="S::maricar@sprep.org::a6351f24-582d-4b72-8777-74da0d9069da" providerId="AD" clId="Web-{E6DC0760-4A76-F7F5-7E8F-F9DDE79AE6B2}" dt="2026-05-26T05:18:31.666" v="34" actId="20577"/>
          <ac:spMkLst>
            <pc:docMk/>
            <pc:sldMk cId="2557846218" sldId="1254"/>
            <ac:spMk id="3" creationId="{AA4A0412-BC19-A22C-2C30-E87FF1493494}"/>
          </ac:spMkLst>
        </pc:spChg>
        <pc:spChg chg="mod">
          <ac:chgData name="Marica Ratuki" userId="S::maricar@sprep.org::a6351f24-582d-4b72-8777-74da0d9069da" providerId="AD" clId="Web-{E6DC0760-4A76-F7F5-7E8F-F9DDE79AE6B2}" dt="2026-05-26T05:20:50.107" v="35" actId="20577"/>
          <ac:spMkLst>
            <pc:docMk/>
            <pc:sldMk cId="2557846218" sldId="1254"/>
            <ac:spMk id="4" creationId="{E11273EF-B409-EE49-92D2-0B170291EB6A}"/>
          </ac:spMkLst>
        </pc:spChg>
      </pc:sldChg>
      <pc:sldChg chg="modSp">
        <pc:chgData name="Marica Ratuki" userId="S::maricar@sprep.org::a6351f24-582d-4b72-8777-74da0d9069da" providerId="AD" clId="Web-{E6DC0760-4A76-F7F5-7E8F-F9DDE79AE6B2}" dt="2026-05-26T05:24:56.895" v="38" actId="20577"/>
        <pc:sldMkLst>
          <pc:docMk/>
          <pc:sldMk cId="2557846218" sldId="1256"/>
        </pc:sldMkLst>
        <pc:spChg chg="mod">
          <ac:chgData name="Marica Ratuki" userId="S::maricar@sprep.org::a6351f24-582d-4b72-8777-74da0d9069da" providerId="AD" clId="Web-{E6DC0760-4A76-F7F5-7E8F-F9DDE79AE6B2}" dt="2026-05-26T05:24:56.895" v="38" actId="20577"/>
          <ac:spMkLst>
            <pc:docMk/>
            <pc:sldMk cId="2557846218" sldId="1256"/>
            <ac:spMk id="4" creationId="{E11273EF-B409-EE49-92D2-0B170291EB6A}"/>
          </ac:spMkLst>
        </pc:spChg>
      </pc:sldChg>
      <pc:sldChg chg="modSp">
        <pc:chgData name="Marica Ratuki" userId="S::maricar@sprep.org::a6351f24-582d-4b72-8777-74da0d9069da" providerId="AD" clId="Web-{E6DC0760-4A76-F7F5-7E8F-F9DDE79AE6B2}" dt="2026-05-26T05:33:32.285" v="1197"/>
        <pc:sldMkLst>
          <pc:docMk/>
          <pc:sldMk cId="3891813425" sldId="1259"/>
        </pc:sldMkLst>
        <pc:graphicFrameChg chg="mod modGraphic">
          <ac:chgData name="Marica Ratuki" userId="S::maricar@sprep.org::a6351f24-582d-4b72-8777-74da0d9069da" providerId="AD" clId="Web-{E6DC0760-4A76-F7F5-7E8F-F9DDE79AE6B2}" dt="2026-05-26T05:33:32.285" v="1197"/>
          <ac:graphicFrameMkLst>
            <pc:docMk/>
            <pc:sldMk cId="3891813425" sldId="1259"/>
            <ac:graphicFrameMk id="5" creationId="{3B280885-B642-5EFA-4286-FC3A5523DAC9}"/>
          </ac:graphicFrameMkLst>
        </pc:graphicFrameChg>
      </pc:sldChg>
      <pc:sldChg chg="delSp">
        <pc:chgData name="Marica Ratuki" userId="S::maricar@sprep.org::a6351f24-582d-4b72-8777-74da0d9069da" providerId="AD" clId="Web-{E6DC0760-4A76-F7F5-7E8F-F9DDE79AE6B2}" dt="2026-05-26T05:47:31.309" v="1199"/>
        <pc:sldMkLst>
          <pc:docMk/>
          <pc:sldMk cId="354666002" sldId="1261"/>
        </pc:sldMkLst>
      </pc:sldChg>
    </pc:docChg>
  </pc:docChgLst>
  <pc:docChgLst>
    <pc:chgData name="Jessica Yeung" userId="S::jessica.yeung_bom.gov.au#ext#@sprep.onmicrosoft.com::eb85ab6e-1caf-4490-889e-142937ba3fb8" providerId="AD" clId="Web-{A65850F3-CC92-12BB-D055-440890785BAC}"/>
    <pc:docChg chg="addSld delSld modSld">
      <pc:chgData name="Jessica Yeung" userId="S::jessica.yeung_bom.gov.au#ext#@sprep.onmicrosoft.com::eb85ab6e-1caf-4490-889e-142937ba3fb8" providerId="AD" clId="Web-{A65850F3-CC92-12BB-D055-440890785BAC}" dt="2026-05-26T23:16:33.310" v="184" actId="20577"/>
      <pc:docMkLst>
        <pc:docMk/>
      </pc:docMkLst>
      <pc:sldChg chg="add del">
        <pc:chgData name="Jessica Yeung" userId="S::jessica.yeung_bom.gov.au#ext#@sprep.onmicrosoft.com::eb85ab6e-1caf-4490-889e-142937ba3fb8" providerId="AD" clId="Web-{A65850F3-CC92-12BB-D055-440890785BAC}" dt="2026-05-26T12:10:31.655" v="29"/>
        <pc:sldMkLst>
          <pc:docMk/>
          <pc:sldMk cId="0" sldId="1240"/>
        </pc:sldMkLst>
      </pc:sldChg>
      <pc:sldChg chg="add del">
        <pc:chgData name="Jessica Yeung" userId="S::jessica.yeung_bom.gov.au#ext#@sprep.onmicrosoft.com::eb85ab6e-1caf-4490-889e-142937ba3fb8" providerId="AD" clId="Web-{A65850F3-CC92-12BB-D055-440890785BAC}" dt="2026-05-26T12:10:31.780" v="31"/>
        <pc:sldMkLst>
          <pc:docMk/>
          <pc:sldMk cId="4047503712" sldId="1246"/>
        </pc:sldMkLst>
      </pc:sldChg>
      <pc:sldChg chg="add del">
        <pc:chgData name="Jessica Yeung" userId="S::jessica.yeung_bom.gov.au#ext#@sprep.onmicrosoft.com::eb85ab6e-1caf-4490-889e-142937ba3fb8" providerId="AD" clId="Web-{A65850F3-CC92-12BB-D055-440890785BAC}" dt="2026-05-26T12:10:32.014" v="35"/>
        <pc:sldMkLst>
          <pc:docMk/>
          <pc:sldMk cId="2557846218" sldId="1247"/>
        </pc:sldMkLst>
      </pc:sldChg>
      <pc:sldChg chg="add del">
        <pc:chgData name="Jessica Yeung" userId="S::jessica.yeung_bom.gov.au#ext#@sprep.onmicrosoft.com::eb85ab6e-1caf-4490-889e-142937ba3fb8" providerId="AD" clId="Web-{A65850F3-CC92-12BB-D055-440890785BAC}" dt="2026-05-26T12:10:31.905" v="33"/>
        <pc:sldMkLst>
          <pc:docMk/>
          <pc:sldMk cId="2508121540" sldId="1248"/>
        </pc:sldMkLst>
      </pc:sldChg>
      <pc:sldChg chg="add del">
        <pc:chgData name="Jessica Yeung" userId="S::jessica.yeung_bom.gov.au#ext#@sprep.onmicrosoft.com::eb85ab6e-1caf-4490-889e-142937ba3fb8" providerId="AD" clId="Web-{A65850F3-CC92-12BB-D055-440890785BAC}" dt="2026-05-26T12:10:30.749" v="18"/>
        <pc:sldMkLst>
          <pc:docMk/>
          <pc:sldMk cId="0" sldId="1249"/>
        </pc:sldMkLst>
      </pc:sldChg>
      <pc:sldChg chg="add del">
        <pc:chgData name="Jessica Yeung" userId="S::jessica.yeung_bom.gov.au#ext#@sprep.onmicrosoft.com::eb85ab6e-1caf-4490-889e-142937ba3fb8" providerId="AD" clId="Web-{A65850F3-CC92-12BB-D055-440890785BAC}" dt="2026-05-26T12:10:30.827" v="19"/>
        <pc:sldMkLst>
          <pc:docMk/>
          <pc:sldMk cId="0" sldId="1250"/>
        </pc:sldMkLst>
      </pc:sldChg>
      <pc:sldChg chg="add del">
        <pc:chgData name="Jessica Yeung" userId="S::jessica.yeung_bom.gov.au#ext#@sprep.onmicrosoft.com::eb85ab6e-1caf-4490-889e-142937ba3fb8" providerId="AD" clId="Web-{A65850F3-CC92-12BB-D055-440890785BAC}" dt="2026-05-26T12:10:30.889" v="20"/>
        <pc:sldMkLst>
          <pc:docMk/>
          <pc:sldMk cId="0" sldId="1251"/>
        </pc:sldMkLst>
      </pc:sldChg>
      <pc:sldChg chg="add del">
        <pc:chgData name="Jessica Yeung" userId="S::jessica.yeung_bom.gov.au#ext#@sprep.onmicrosoft.com::eb85ab6e-1caf-4490-889e-142937ba3fb8" providerId="AD" clId="Web-{A65850F3-CC92-12BB-D055-440890785BAC}" dt="2026-05-26T12:10:30.936" v="21"/>
        <pc:sldMkLst>
          <pc:docMk/>
          <pc:sldMk cId="2557846218" sldId="1252"/>
        </pc:sldMkLst>
      </pc:sldChg>
      <pc:sldChg chg="add del">
        <pc:chgData name="Jessica Yeung" userId="S::jessica.yeung_bom.gov.au#ext#@sprep.onmicrosoft.com::eb85ab6e-1caf-4490-889e-142937ba3fb8" providerId="AD" clId="Web-{A65850F3-CC92-12BB-D055-440890785BAC}" dt="2026-05-26T12:10:30.999" v="22"/>
        <pc:sldMkLst>
          <pc:docMk/>
          <pc:sldMk cId="2557846218" sldId="1253"/>
        </pc:sldMkLst>
      </pc:sldChg>
      <pc:sldChg chg="add del">
        <pc:chgData name="Jessica Yeung" userId="S::jessica.yeung_bom.gov.au#ext#@sprep.onmicrosoft.com::eb85ab6e-1caf-4490-889e-142937ba3fb8" providerId="AD" clId="Web-{A65850F3-CC92-12BB-D055-440890785BAC}" dt="2026-05-26T12:10:31.045" v="23"/>
        <pc:sldMkLst>
          <pc:docMk/>
          <pc:sldMk cId="2557846218" sldId="1254"/>
        </pc:sldMkLst>
      </pc:sldChg>
      <pc:sldChg chg="add del">
        <pc:chgData name="Jessica Yeung" userId="S::jessica.yeung_bom.gov.au#ext#@sprep.onmicrosoft.com::eb85ab6e-1caf-4490-889e-142937ba3fb8" providerId="AD" clId="Web-{A65850F3-CC92-12BB-D055-440890785BAC}" dt="2026-05-26T12:10:31.092" v="24"/>
        <pc:sldMkLst>
          <pc:docMk/>
          <pc:sldMk cId="2557846218" sldId="1255"/>
        </pc:sldMkLst>
      </pc:sldChg>
      <pc:sldChg chg="modSp add del">
        <pc:chgData name="Jessica Yeung" userId="S::jessica.yeung_bom.gov.au#ext#@sprep.onmicrosoft.com::eb85ab6e-1caf-4490-889e-142937ba3fb8" providerId="AD" clId="Web-{A65850F3-CC92-12BB-D055-440890785BAC}" dt="2026-05-26T12:17:37.848" v="182" actId="20577"/>
        <pc:sldMkLst>
          <pc:docMk/>
          <pc:sldMk cId="2557846218" sldId="1256"/>
        </pc:sldMkLst>
        <pc:spChg chg="mod">
          <ac:chgData name="Jessica Yeung" userId="S::jessica.yeung_bom.gov.au#ext#@sprep.onmicrosoft.com::eb85ab6e-1caf-4490-889e-142937ba3fb8" providerId="AD" clId="Web-{A65850F3-CC92-12BB-D055-440890785BAC}" dt="2026-05-26T12:17:37.848" v="182" actId="20577"/>
          <ac:spMkLst>
            <pc:docMk/>
            <pc:sldMk cId="2557846218" sldId="1256"/>
            <ac:spMk id="4" creationId="{E11273EF-B409-EE49-92D2-0B170291EB6A}"/>
          </ac:spMkLst>
        </pc:spChg>
      </pc:sldChg>
      <pc:sldChg chg="add del">
        <pc:chgData name="Jessica Yeung" userId="S::jessica.yeung_bom.gov.au#ext#@sprep.onmicrosoft.com::eb85ab6e-1caf-4490-889e-142937ba3fb8" providerId="AD" clId="Web-{A65850F3-CC92-12BB-D055-440890785BAC}" dt="2026-05-26T12:10:31.577" v="28"/>
        <pc:sldMkLst>
          <pc:docMk/>
          <pc:sldMk cId="2557846218" sldId="1257"/>
        </pc:sldMkLst>
      </pc:sldChg>
      <pc:sldChg chg="add del">
        <pc:chgData name="Jessica Yeung" userId="S::jessica.yeung_bom.gov.au#ext#@sprep.onmicrosoft.com::eb85ab6e-1caf-4490-889e-142937ba3fb8" providerId="AD" clId="Web-{A65850F3-CC92-12BB-D055-440890785BAC}" dt="2026-05-26T12:10:31.530" v="27"/>
        <pc:sldMkLst>
          <pc:docMk/>
          <pc:sldMk cId="3478514840" sldId="1258"/>
        </pc:sldMkLst>
      </pc:sldChg>
      <pc:sldChg chg="add del">
        <pc:chgData name="Jessica Yeung" userId="S::jessica.yeung_bom.gov.au#ext#@sprep.onmicrosoft.com::eb85ab6e-1caf-4490-889e-142937ba3fb8" providerId="AD" clId="Web-{A65850F3-CC92-12BB-D055-440890785BAC}" dt="2026-05-26T12:10:31.452" v="26"/>
        <pc:sldMkLst>
          <pc:docMk/>
          <pc:sldMk cId="3891813425" sldId="1259"/>
        </pc:sldMkLst>
      </pc:sldChg>
      <pc:sldChg chg="modSp add del">
        <pc:chgData name="Jessica Yeung" userId="S::jessica.yeung_bom.gov.au#ext#@sprep.onmicrosoft.com::eb85ab6e-1caf-4490-889e-142937ba3fb8" providerId="AD" clId="Web-{A65850F3-CC92-12BB-D055-440890785BAC}" dt="2026-05-26T12:15:41.596" v="177"/>
        <pc:sldMkLst>
          <pc:docMk/>
          <pc:sldMk cId="661157466" sldId="1260"/>
        </pc:sldMkLst>
        <pc:graphicFrameChg chg="mod modGraphic">
          <ac:chgData name="Jessica Yeung" userId="S::jessica.yeung_bom.gov.au#ext#@sprep.onmicrosoft.com::eb85ab6e-1caf-4490-889e-142937ba3fb8" providerId="AD" clId="Web-{A65850F3-CC92-12BB-D055-440890785BAC}" dt="2026-05-26T12:15:41.596" v="177"/>
          <ac:graphicFrameMkLst>
            <pc:docMk/>
            <pc:sldMk cId="661157466" sldId="1260"/>
            <ac:graphicFrameMk id="9" creationId="{F637663D-CD46-ECBB-42D1-AF02182D1500}"/>
          </ac:graphicFrameMkLst>
        </pc:graphicFrameChg>
      </pc:sldChg>
      <pc:sldChg chg="add del">
        <pc:chgData name="Jessica Yeung" userId="S::jessica.yeung_bom.gov.au#ext#@sprep.onmicrosoft.com::eb85ab6e-1caf-4490-889e-142937ba3fb8" providerId="AD" clId="Web-{A65850F3-CC92-12BB-D055-440890785BAC}" dt="2026-05-26T12:10:31.717" v="30"/>
        <pc:sldMkLst>
          <pc:docMk/>
          <pc:sldMk cId="354666002" sldId="1261"/>
        </pc:sldMkLst>
      </pc:sldChg>
      <pc:sldChg chg="add del">
        <pc:chgData name="Jessica Yeung" userId="S::jessica.yeung_bom.gov.au#ext#@sprep.onmicrosoft.com::eb85ab6e-1caf-4490-889e-142937ba3fb8" providerId="AD" clId="Web-{A65850F3-CC92-12BB-D055-440890785BAC}" dt="2026-05-26T12:10:31.967" v="34"/>
        <pc:sldMkLst>
          <pc:docMk/>
          <pc:sldMk cId="243626227" sldId="1262"/>
        </pc:sldMkLst>
      </pc:sldChg>
      <pc:sldChg chg="modSp add del">
        <pc:chgData name="Jessica Yeung" userId="S::jessica.yeung_bom.gov.au#ext#@sprep.onmicrosoft.com::eb85ab6e-1caf-4490-889e-142937ba3fb8" providerId="AD" clId="Web-{A65850F3-CC92-12BB-D055-440890785BAC}" dt="2026-05-26T23:16:33.310" v="184" actId="20577"/>
        <pc:sldMkLst>
          <pc:docMk/>
          <pc:sldMk cId="3430950430" sldId="1276"/>
        </pc:sldMkLst>
        <pc:spChg chg="mod">
          <ac:chgData name="Jessica Yeung" userId="S::jessica.yeung_bom.gov.au#ext#@sprep.onmicrosoft.com::eb85ab6e-1caf-4490-889e-142937ba3fb8" providerId="AD" clId="Web-{A65850F3-CC92-12BB-D055-440890785BAC}" dt="2026-05-26T12:12:15.609" v="50" actId="20577"/>
          <ac:spMkLst>
            <pc:docMk/>
            <pc:sldMk cId="3430950430" sldId="1276"/>
            <ac:spMk id="2" creationId="{2F948E1B-F8F6-DB92-A5A0-337C81291D51}"/>
          </ac:spMkLst>
        </pc:spChg>
        <pc:spChg chg="mod">
          <ac:chgData name="Jessica Yeung" userId="S::jessica.yeung_bom.gov.au#ext#@sprep.onmicrosoft.com::eb85ab6e-1caf-4490-889e-142937ba3fb8" providerId="AD" clId="Web-{A65850F3-CC92-12BB-D055-440890785BAC}" dt="2026-05-26T23:16:33.310" v="184" actId="20577"/>
          <ac:spMkLst>
            <pc:docMk/>
            <pc:sldMk cId="3430950430" sldId="1276"/>
            <ac:spMk id="6" creationId="{D4103D6B-A77E-2224-73E2-42C8516AA1EF}"/>
          </ac:spMkLst>
        </pc:spChg>
      </pc:sldChg>
    </pc:docChg>
  </pc:docChgLst>
  <pc:docChgLst>
    <pc:chgData name="Jessica Yeung" userId="S::jessica.yeung_bom.gov.au#ext#@sprep.onmicrosoft.com::eb85ab6e-1caf-4490-889e-142937ba3fb8" providerId="AD" clId="Web-{962B65C9-159B-EE1B-5264-3CEDFFA4FE25}"/>
    <pc:docChg chg="modSld">
      <pc:chgData name="Jessica Yeung" userId="S::jessica.yeung_bom.gov.au#ext#@sprep.onmicrosoft.com::eb85ab6e-1caf-4490-889e-142937ba3fb8" providerId="AD" clId="Web-{962B65C9-159B-EE1B-5264-3CEDFFA4FE25}" dt="2026-05-26T23:01:36.689" v="136" actId="20577"/>
      <pc:docMkLst>
        <pc:docMk/>
      </pc:docMkLst>
      <pc:sldChg chg="modSp">
        <pc:chgData name="Jessica Yeung" userId="S::jessica.yeung_bom.gov.au#ext#@sprep.onmicrosoft.com::eb85ab6e-1caf-4490-889e-142937ba3fb8" providerId="AD" clId="Web-{962B65C9-159B-EE1B-5264-3CEDFFA4FE25}" dt="2026-05-26T22:21:27.575" v="90" actId="20577"/>
        <pc:sldMkLst>
          <pc:docMk/>
          <pc:sldMk cId="0" sldId="1250"/>
        </pc:sldMkLst>
        <pc:spChg chg="mod">
          <ac:chgData name="Jessica Yeung" userId="S::jessica.yeung_bom.gov.au#ext#@sprep.onmicrosoft.com::eb85ab6e-1caf-4490-889e-142937ba3fb8" providerId="AD" clId="Web-{962B65C9-159B-EE1B-5264-3CEDFFA4FE25}" dt="2026-05-26T22:21:27.575" v="90" actId="20577"/>
          <ac:spMkLst>
            <pc:docMk/>
            <pc:sldMk cId="0" sldId="1250"/>
            <ac:spMk id="39" creationId="{00000000-0000-0000-0000-000000000000}"/>
          </ac:spMkLst>
        </pc:spChg>
      </pc:sldChg>
      <pc:sldChg chg="modSp">
        <pc:chgData name="Jessica Yeung" userId="S::jessica.yeung_bom.gov.au#ext#@sprep.onmicrosoft.com::eb85ab6e-1caf-4490-889e-142937ba3fb8" providerId="AD" clId="Web-{962B65C9-159B-EE1B-5264-3CEDFFA4FE25}" dt="2026-05-26T22:22:52.685" v="105" actId="20577"/>
        <pc:sldMkLst>
          <pc:docMk/>
          <pc:sldMk cId="0" sldId="1251"/>
        </pc:sldMkLst>
        <pc:spChg chg="mod">
          <ac:chgData name="Jessica Yeung" userId="S::jessica.yeung_bom.gov.au#ext#@sprep.onmicrosoft.com::eb85ab6e-1caf-4490-889e-142937ba3fb8" providerId="AD" clId="Web-{962B65C9-159B-EE1B-5264-3CEDFFA4FE25}" dt="2026-05-26T22:22:52.685" v="105" actId="20577"/>
          <ac:spMkLst>
            <pc:docMk/>
            <pc:sldMk cId="0" sldId="1251"/>
            <ac:spMk id="39" creationId="{00000000-0000-0000-0000-000000000000}"/>
          </ac:spMkLst>
        </pc:spChg>
      </pc:sldChg>
      <pc:sldChg chg="modSp">
        <pc:chgData name="Jessica Yeung" userId="S::jessica.yeung_bom.gov.au#ext#@sprep.onmicrosoft.com::eb85ab6e-1caf-4490-889e-142937ba3fb8" providerId="AD" clId="Web-{962B65C9-159B-EE1B-5264-3CEDFFA4FE25}" dt="2026-05-26T22:29:01.672" v="113" actId="20577"/>
        <pc:sldMkLst>
          <pc:docMk/>
          <pc:sldMk cId="2557846218" sldId="1254"/>
        </pc:sldMkLst>
        <pc:spChg chg="mod">
          <ac:chgData name="Jessica Yeung" userId="S::jessica.yeung_bom.gov.au#ext#@sprep.onmicrosoft.com::eb85ab6e-1caf-4490-889e-142937ba3fb8" providerId="AD" clId="Web-{962B65C9-159B-EE1B-5264-3CEDFFA4FE25}" dt="2026-05-26T22:23:23.357" v="110" actId="20577"/>
          <ac:spMkLst>
            <pc:docMk/>
            <pc:sldMk cId="2557846218" sldId="1254"/>
            <ac:spMk id="3" creationId="{AA4A0412-BC19-A22C-2C30-E87FF1493494}"/>
          </ac:spMkLst>
        </pc:spChg>
        <pc:spChg chg="mod">
          <ac:chgData name="Jessica Yeung" userId="S::jessica.yeung_bom.gov.au#ext#@sprep.onmicrosoft.com::eb85ab6e-1caf-4490-889e-142937ba3fb8" providerId="AD" clId="Web-{962B65C9-159B-EE1B-5264-3CEDFFA4FE25}" dt="2026-05-26T22:29:01.672" v="113" actId="20577"/>
          <ac:spMkLst>
            <pc:docMk/>
            <pc:sldMk cId="2557846218" sldId="1254"/>
            <ac:spMk id="4" creationId="{E11273EF-B409-EE49-92D2-0B170291EB6A}"/>
          </ac:spMkLst>
        </pc:spChg>
      </pc:sldChg>
      <pc:sldChg chg="modSp">
        <pc:chgData name="Jessica Yeung" userId="S::jessica.yeung_bom.gov.au#ext#@sprep.onmicrosoft.com::eb85ab6e-1caf-4490-889e-142937ba3fb8" providerId="AD" clId="Web-{962B65C9-159B-EE1B-5264-3CEDFFA4FE25}" dt="2026-05-26T22:29:35.969" v="122" actId="14100"/>
        <pc:sldMkLst>
          <pc:docMk/>
          <pc:sldMk cId="2557846218" sldId="1256"/>
        </pc:sldMkLst>
        <pc:spChg chg="mod">
          <ac:chgData name="Jessica Yeung" userId="S::jessica.yeung_bom.gov.au#ext#@sprep.onmicrosoft.com::eb85ab6e-1caf-4490-889e-142937ba3fb8" providerId="AD" clId="Web-{962B65C9-159B-EE1B-5264-3CEDFFA4FE25}" dt="2026-05-26T22:29:35.969" v="122" actId="14100"/>
          <ac:spMkLst>
            <pc:docMk/>
            <pc:sldMk cId="2557846218" sldId="1256"/>
            <ac:spMk id="4" creationId="{E11273EF-B409-EE49-92D2-0B170291EB6A}"/>
          </ac:spMkLst>
        </pc:spChg>
      </pc:sldChg>
      <pc:sldChg chg="modSp">
        <pc:chgData name="Jessica Yeung" userId="S::jessica.yeung_bom.gov.au#ext#@sprep.onmicrosoft.com::eb85ab6e-1caf-4490-889e-142937ba3fb8" providerId="AD" clId="Web-{962B65C9-159B-EE1B-5264-3CEDFFA4FE25}" dt="2026-05-26T22:30:56.392" v="132" actId="20577"/>
        <pc:sldMkLst>
          <pc:docMk/>
          <pc:sldMk cId="3478514840" sldId="1258"/>
        </pc:sldMkLst>
        <pc:spChg chg="mod">
          <ac:chgData name="Jessica Yeung" userId="S::jessica.yeung_bom.gov.au#ext#@sprep.onmicrosoft.com::eb85ab6e-1caf-4490-889e-142937ba3fb8" providerId="AD" clId="Web-{962B65C9-159B-EE1B-5264-3CEDFFA4FE25}" dt="2026-05-26T22:30:56.392" v="132" actId="20577"/>
          <ac:spMkLst>
            <pc:docMk/>
            <pc:sldMk cId="3478514840" sldId="1258"/>
            <ac:spMk id="4" creationId="{EB15E07D-6503-F82E-970D-3C2172AA24D7}"/>
          </ac:spMkLst>
        </pc:spChg>
      </pc:sldChg>
      <pc:sldChg chg="modSp">
        <pc:chgData name="Jessica Yeung" userId="S::jessica.yeung_bom.gov.au#ext#@sprep.onmicrosoft.com::eb85ab6e-1caf-4490-889e-142937ba3fb8" providerId="AD" clId="Web-{962B65C9-159B-EE1B-5264-3CEDFFA4FE25}" dt="2026-05-26T22:11:09.022" v="57" actId="20577"/>
        <pc:sldMkLst>
          <pc:docMk/>
          <pc:sldMk cId="40167056" sldId="1264"/>
        </pc:sldMkLst>
        <pc:spChg chg="mod">
          <ac:chgData name="Jessica Yeung" userId="S::jessica.yeung_bom.gov.au#ext#@sprep.onmicrosoft.com::eb85ab6e-1caf-4490-889e-142937ba3fb8" providerId="AD" clId="Web-{962B65C9-159B-EE1B-5264-3CEDFFA4FE25}" dt="2026-05-26T22:11:09.022" v="57" actId="20577"/>
          <ac:spMkLst>
            <pc:docMk/>
            <pc:sldMk cId="40167056" sldId="1264"/>
            <ac:spMk id="39" creationId="{A3E1FC7B-276F-FD50-3299-99E4EC21B0E0}"/>
          </ac:spMkLst>
        </pc:spChg>
      </pc:sldChg>
      <pc:sldChg chg="modSp">
        <pc:chgData name="Jessica Yeung" userId="S::jessica.yeung_bom.gov.au#ext#@sprep.onmicrosoft.com::eb85ab6e-1caf-4490-889e-142937ba3fb8" providerId="AD" clId="Web-{962B65C9-159B-EE1B-5264-3CEDFFA4FE25}" dt="2026-05-26T23:01:36.689" v="136" actId="20577"/>
        <pc:sldMkLst>
          <pc:docMk/>
          <pc:sldMk cId="3430950430" sldId="1276"/>
        </pc:sldMkLst>
        <pc:spChg chg="mod">
          <ac:chgData name="Jessica Yeung" userId="S::jessica.yeung_bom.gov.au#ext#@sprep.onmicrosoft.com::eb85ab6e-1caf-4490-889e-142937ba3fb8" providerId="AD" clId="Web-{962B65C9-159B-EE1B-5264-3CEDFFA4FE25}" dt="2026-05-26T23:01:36.689" v="136" actId="20577"/>
          <ac:spMkLst>
            <pc:docMk/>
            <pc:sldMk cId="3430950430" sldId="1276"/>
            <ac:spMk id="6" creationId="{D4103D6B-A77E-2224-73E2-42C8516AA1E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7E5F89-D517-4D7E-8612-0D7103EE9AD9}" type="datetimeFigureOut">
              <a:rPr lang="en-NZ" smtClean="0"/>
              <a:t>27/05/2026</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FB2355-B552-44E8-8D3A-D18871183675}" type="slidenum">
              <a:rPr lang="en-NZ" smtClean="0"/>
              <a:t>‹#›</a:t>
            </a:fld>
            <a:endParaRPr lang="en-NZ"/>
          </a:p>
        </p:txBody>
      </p:sp>
    </p:spTree>
    <p:extLst>
      <p:ext uri="{BB962C8B-B14F-4D97-AF65-F5344CB8AC3E}">
        <p14:creationId xmlns:p14="http://schemas.microsoft.com/office/powerpoint/2010/main" val="2939561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02C9E-C82D-365F-248F-3095C10490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2E3FC4-7ADE-0C55-C1EE-8B6CCDA58B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3B08E7-3769-F9D2-77BE-A163225E16BA}"/>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3CD5E06F-EE9E-777B-19F6-807F42CDE8B6}"/>
              </a:ext>
            </a:extLst>
          </p:cNvPr>
          <p:cNvSpPr>
            <a:spLocks noGrp="1"/>
          </p:cNvSpPr>
          <p:nvPr>
            <p:ph type="sldNum" sz="quarter" idx="5"/>
          </p:nvPr>
        </p:nvSpPr>
        <p:spPr/>
        <p:txBody>
          <a:bodyPr/>
          <a:lstStyle/>
          <a:p>
            <a:fld id="{EFFB2355-B552-44E8-8D3A-D18871183675}" type="slidenum">
              <a:rPr lang="en-NZ" smtClean="0"/>
              <a:t>4</a:t>
            </a:fld>
            <a:endParaRPr lang="en-NZ"/>
          </a:p>
        </p:txBody>
      </p:sp>
    </p:spTree>
    <p:extLst>
      <p:ext uri="{BB962C8B-B14F-4D97-AF65-F5344CB8AC3E}">
        <p14:creationId xmlns:p14="http://schemas.microsoft.com/office/powerpoint/2010/main" val="988797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FFB2355-B552-44E8-8D3A-D18871183675}" type="slidenum">
              <a:rPr lang="en-NZ" smtClean="0"/>
              <a:t>17</a:t>
            </a:fld>
            <a:endParaRPr lang="en-NZ"/>
          </a:p>
        </p:txBody>
      </p:sp>
    </p:spTree>
    <p:extLst>
      <p:ext uri="{BB962C8B-B14F-4D97-AF65-F5344CB8AC3E}">
        <p14:creationId xmlns:p14="http://schemas.microsoft.com/office/powerpoint/2010/main" val="4261654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91B76-C2FF-48F7-FF3D-9469614785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46B2F6-7B8B-602A-0A8D-F12A8317D7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1DDCCE-6F08-E66B-38F7-380DEB0E54D1}"/>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27524FD5-E568-2709-2C37-306ED1EDCD43}"/>
              </a:ext>
            </a:extLst>
          </p:cNvPr>
          <p:cNvSpPr>
            <a:spLocks noGrp="1"/>
          </p:cNvSpPr>
          <p:nvPr>
            <p:ph type="sldNum" sz="quarter" idx="5"/>
          </p:nvPr>
        </p:nvSpPr>
        <p:spPr/>
        <p:txBody>
          <a:bodyPr/>
          <a:lstStyle/>
          <a:p>
            <a:fld id="{EFFB2355-B552-44E8-8D3A-D18871183675}" type="slidenum">
              <a:rPr lang="en-NZ" smtClean="0"/>
              <a:t>5</a:t>
            </a:fld>
            <a:endParaRPr lang="en-NZ"/>
          </a:p>
        </p:txBody>
      </p:sp>
    </p:spTree>
    <p:extLst>
      <p:ext uri="{BB962C8B-B14F-4D97-AF65-F5344CB8AC3E}">
        <p14:creationId xmlns:p14="http://schemas.microsoft.com/office/powerpoint/2010/main" val="2100425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B31F5-C45C-91D2-E42F-5470833D08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A54BFD-647B-4937-4155-06C92C24D5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B9524B-B58B-4FDA-0286-1D378A8B409C}"/>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67C2A759-C694-869B-F695-495784EE4052}"/>
              </a:ext>
            </a:extLst>
          </p:cNvPr>
          <p:cNvSpPr>
            <a:spLocks noGrp="1"/>
          </p:cNvSpPr>
          <p:nvPr>
            <p:ph type="sldNum" sz="quarter" idx="5"/>
          </p:nvPr>
        </p:nvSpPr>
        <p:spPr/>
        <p:txBody>
          <a:bodyPr/>
          <a:lstStyle/>
          <a:p>
            <a:fld id="{EFFB2355-B552-44E8-8D3A-D18871183675}" type="slidenum">
              <a:rPr lang="en-NZ" smtClean="0"/>
              <a:t>6</a:t>
            </a:fld>
            <a:endParaRPr lang="en-NZ"/>
          </a:p>
        </p:txBody>
      </p:sp>
    </p:spTree>
    <p:extLst>
      <p:ext uri="{BB962C8B-B14F-4D97-AF65-F5344CB8AC3E}">
        <p14:creationId xmlns:p14="http://schemas.microsoft.com/office/powerpoint/2010/main" val="2130876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1CB96-863A-9C9A-E47F-1252455D01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D22B3C-B6CD-B9CD-E048-E61F5B9225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9D31AD-90B8-7486-E06F-DF42F73FCEE8}"/>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A256348B-F82B-9444-EC01-DAC24F1056FE}"/>
              </a:ext>
            </a:extLst>
          </p:cNvPr>
          <p:cNvSpPr>
            <a:spLocks noGrp="1"/>
          </p:cNvSpPr>
          <p:nvPr>
            <p:ph type="sldNum" sz="quarter" idx="5"/>
          </p:nvPr>
        </p:nvSpPr>
        <p:spPr/>
        <p:txBody>
          <a:bodyPr/>
          <a:lstStyle/>
          <a:p>
            <a:fld id="{EFFB2355-B552-44E8-8D3A-D18871183675}" type="slidenum">
              <a:rPr lang="en-NZ" smtClean="0"/>
              <a:t>7</a:t>
            </a:fld>
            <a:endParaRPr lang="en-NZ"/>
          </a:p>
        </p:txBody>
      </p:sp>
    </p:spTree>
    <p:extLst>
      <p:ext uri="{BB962C8B-B14F-4D97-AF65-F5344CB8AC3E}">
        <p14:creationId xmlns:p14="http://schemas.microsoft.com/office/powerpoint/2010/main" val="3453385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367D0-9165-B5C3-05C5-1517EB3D53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348031-39A7-BFD8-9C25-FF1B874975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A66D36-D284-7836-6D40-7A3468DF83C1}"/>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102E8F4A-37D1-F104-B71B-5E84D402C5AB}"/>
              </a:ext>
            </a:extLst>
          </p:cNvPr>
          <p:cNvSpPr>
            <a:spLocks noGrp="1"/>
          </p:cNvSpPr>
          <p:nvPr>
            <p:ph type="sldNum" sz="quarter" idx="5"/>
          </p:nvPr>
        </p:nvSpPr>
        <p:spPr/>
        <p:txBody>
          <a:bodyPr/>
          <a:lstStyle/>
          <a:p>
            <a:fld id="{EFFB2355-B552-44E8-8D3A-D18871183675}" type="slidenum">
              <a:rPr lang="en-NZ" smtClean="0"/>
              <a:t>8</a:t>
            </a:fld>
            <a:endParaRPr lang="en-NZ"/>
          </a:p>
        </p:txBody>
      </p:sp>
    </p:spTree>
    <p:extLst>
      <p:ext uri="{BB962C8B-B14F-4D97-AF65-F5344CB8AC3E}">
        <p14:creationId xmlns:p14="http://schemas.microsoft.com/office/powerpoint/2010/main" val="532680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05009-9697-57D9-4F24-4EFEE13798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956600-BE5A-3BA3-E0EA-AEC6C48BD8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007F92-2668-BED4-7D55-0A40F3431C9F}"/>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BD75CBD6-0A85-DD2A-D7B6-23D2CF171DE1}"/>
              </a:ext>
            </a:extLst>
          </p:cNvPr>
          <p:cNvSpPr>
            <a:spLocks noGrp="1"/>
          </p:cNvSpPr>
          <p:nvPr>
            <p:ph type="sldNum" sz="quarter" idx="5"/>
          </p:nvPr>
        </p:nvSpPr>
        <p:spPr/>
        <p:txBody>
          <a:bodyPr/>
          <a:lstStyle/>
          <a:p>
            <a:fld id="{EFFB2355-B552-44E8-8D3A-D18871183675}" type="slidenum">
              <a:rPr lang="en-NZ" smtClean="0"/>
              <a:t>9</a:t>
            </a:fld>
            <a:endParaRPr lang="en-NZ"/>
          </a:p>
        </p:txBody>
      </p:sp>
    </p:spTree>
    <p:extLst>
      <p:ext uri="{BB962C8B-B14F-4D97-AF65-F5344CB8AC3E}">
        <p14:creationId xmlns:p14="http://schemas.microsoft.com/office/powerpoint/2010/main" val="1320543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3EFD9-F45F-39BD-D61F-E4BA6C9643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6CC2A5-8914-3075-0642-AF62BBC74A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6120CD-7D31-8057-D369-6EB6C5F08F49}"/>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384A3A95-CE30-1F73-A75F-B754B7024E60}"/>
              </a:ext>
            </a:extLst>
          </p:cNvPr>
          <p:cNvSpPr>
            <a:spLocks noGrp="1"/>
          </p:cNvSpPr>
          <p:nvPr>
            <p:ph type="sldNum" sz="quarter" idx="5"/>
          </p:nvPr>
        </p:nvSpPr>
        <p:spPr/>
        <p:txBody>
          <a:bodyPr/>
          <a:lstStyle/>
          <a:p>
            <a:fld id="{EFFB2355-B552-44E8-8D3A-D18871183675}" type="slidenum">
              <a:rPr lang="en-NZ" smtClean="0"/>
              <a:t>10</a:t>
            </a:fld>
            <a:endParaRPr lang="en-NZ"/>
          </a:p>
        </p:txBody>
      </p:sp>
    </p:spTree>
    <p:extLst>
      <p:ext uri="{BB962C8B-B14F-4D97-AF65-F5344CB8AC3E}">
        <p14:creationId xmlns:p14="http://schemas.microsoft.com/office/powerpoint/2010/main" val="1636785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46530-9281-8657-D57D-66ED2B6A20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2A28A9-34AE-7E91-AAD3-5AEA19527D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45E9BA-76D2-204F-E82E-477D2E3CD4C1}"/>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A4F9916F-7BEF-82E6-DD46-21F8914C4DCA}"/>
              </a:ext>
            </a:extLst>
          </p:cNvPr>
          <p:cNvSpPr>
            <a:spLocks noGrp="1"/>
          </p:cNvSpPr>
          <p:nvPr>
            <p:ph type="sldNum" sz="quarter" idx="5"/>
          </p:nvPr>
        </p:nvSpPr>
        <p:spPr/>
        <p:txBody>
          <a:bodyPr/>
          <a:lstStyle/>
          <a:p>
            <a:fld id="{EFFB2355-B552-44E8-8D3A-D18871183675}" type="slidenum">
              <a:rPr lang="en-NZ" smtClean="0"/>
              <a:t>11</a:t>
            </a:fld>
            <a:endParaRPr lang="en-NZ"/>
          </a:p>
        </p:txBody>
      </p:sp>
    </p:spTree>
    <p:extLst>
      <p:ext uri="{BB962C8B-B14F-4D97-AF65-F5344CB8AC3E}">
        <p14:creationId xmlns:p14="http://schemas.microsoft.com/office/powerpoint/2010/main" val="1990322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EC35D-B92C-1BF0-050C-226312C9D5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B99C20-5116-12E4-755A-033F43BC54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5D06EB-E0A3-1EAA-1469-3AB080F0EE8A}"/>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47855284-A34E-B243-D8A3-48BA78672400}"/>
              </a:ext>
            </a:extLst>
          </p:cNvPr>
          <p:cNvSpPr>
            <a:spLocks noGrp="1"/>
          </p:cNvSpPr>
          <p:nvPr>
            <p:ph type="sldNum" sz="quarter" idx="5"/>
          </p:nvPr>
        </p:nvSpPr>
        <p:spPr/>
        <p:txBody>
          <a:bodyPr/>
          <a:lstStyle/>
          <a:p>
            <a:fld id="{EFFB2355-B552-44E8-8D3A-D18871183675}" type="slidenum">
              <a:rPr lang="en-NZ" smtClean="0"/>
              <a:t>12</a:t>
            </a:fld>
            <a:endParaRPr lang="en-NZ"/>
          </a:p>
        </p:txBody>
      </p:sp>
    </p:spTree>
    <p:extLst>
      <p:ext uri="{BB962C8B-B14F-4D97-AF65-F5344CB8AC3E}">
        <p14:creationId xmlns:p14="http://schemas.microsoft.com/office/powerpoint/2010/main" val="2660353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Brown boa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8083041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EC482-868C-C6B6-60D1-EB96C60704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5CB65280-EE1B-6A51-03F1-1D50899F67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97BD265B-C198-8FDF-5939-08A1CA97F8B8}"/>
              </a:ext>
            </a:extLst>
          </p:cNvPr>
          <p:cNvSpPr>
            <a:spLocks noGrp="1"/>
          </p:cNvSpPr>
          <p:nvPr>
            <p:ph type="dt" sz="half" idx="10"/>
          </p:nvPr>
        </p:nvSpPr>
        <p:spPr/>
        <p:txBody>
          <a:bodyPr/>
          <a:lstStyle/>
          <a:p>
            <a:fld id="{E5EB02A2-9D48-4159-80D3-C095461AA217}" type="datetimeFigureOut">
              <a:rPr lang="en-AU" smtClean="0"/>
              <a:t>27/05/2026</a:t>
            </a:fld>
            <a:endParaRPr lang="en-AU"/>
          </a:p>
        </p:txBody>
      </p:sp>
      <p:sp>
        <p:nvSpPr>
          <p:cNvPr id="5" name="Footer Placeholder 4">
            <a:extLst>
              <a:ext uri="{FF2B5EF4-FFF2-40B4-BE49-F238E27FC236}">
                <a16:creationId xmlns:a16="http://schemas.microsoft.com/office/drawing/2014/main" id="{5F4472C3-0529-E001-0A01-8EF7A22A4E3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EC386A1-6DBC-E53E-B65C-40CD33BF6D69}"/>
              </a:ext>
            </a:extLst>
          </p:cNvPr>
          <p:cNvSpPr>
            <a:spLocks noGrp="1"/>
          </p:cNvSpPr>
          <p:nvPr>
            <p:ph type="sldNum" sz="quarter" idx="12"/>
          </p:nvPr>
        </p:nvSpPr>
        <p:spPr/>
        <p:txBody>
          <a:bodyPr/>
          <a:lstStyle/>
          <a:p>
            <a:fld id="{97F55729-DB7C-4EFF-B0A8-CF3C3A9104D2}" type="slidenum">
              <a:rPr lang="en-AU" smtClean="0"/>
              <a:t>‹#›</a:t>
            </a:fld>
            <a:endParaRPr lang="en-AU"/>
          </a:p>
        </p:txBody>
      </p:sp>
    </p:spTree>
    <p:extLst>
      <p:ext uri="{BB962C8B-B14F-4D97-AF65-F5344CB8AC3E}">
        <p14:creationId xmlns:p14="http://schemas.microsoft.com/office/powerpoint/2010/main" val="521106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A09434-A273-7421-05D1-E8B5754423FB}"/>
              </a:ext>
            </a:extLst>
          </p:cNvPr>
          <p:cNvSpPr>
            <a:spLocks noGrp="1"/>
          </p:cNvSpPr>
          <p:nvPr>
            <p:ph type="dt" sz="half" idx="10"/>
          </p:nvPr>
        </p:nvSpPr>
        <p:spPr/>
        <p:txBody>
          <a:bodyPr/>
          <a:lstStyle/>
          <a:p>
            <a:fld id="{E5EB02A2-9D48-4159-80D3-C095461AA217}" type="datetimeFigureOut">
              <a:rPr lang="en-AU" smtClean="0"/>
              <a:t>27/05/2026</a:t>
            </a:fld>
            <a:endParaRPr lang="en-AU"/>
          </a:p>
        </p:txBody>
      </p:sp>
      <p:sp>
        <p:nvSpPr>
          <p:cNvPr id="3" name="Footer Placeholder 2">
            <a:extLst>
              <a:ext uri="{FF2B5EF4-FFF2-40B4-BE49-F238E27FC236}">
                <a16:creationId xmlns:a16="http://schemas.microsoft.com/office/drawing/2014/main" id="{6D45CD09-E780-FCF4-0FA7-28CF22155FE7}"/>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D5F06E5B-FDF0-5F53-40A6-A2C75F575DCA}"/>
              </a:ext>
            </a:extLst>
          </p:cNvPr>
          <p:cNvSpPr>
            <a:spLocks noGrp="1"/>
          </p:cNvSpPr>
          <p:nvPr>
            <p:ph type="sldNum" sz="quarter" idx="12"/>
          </p:nvPr>
        </p:nvSpPr>
        <p:spPr/>
        <p:txBody>
          <a:bodyPr/>
          <a:lstStyle/>
          <a:p>
            <a:fld id="{97F55729-DB7C-4EFF-B0A8-CF3C3A9104D2}" type="slidenum">
              <a:rPr lang="en-AU" smtClean="0"/>
              <a:t>‹#›</a:t>
            </a:fld>
            <a:endParaRPr lang="en-AU"/>
          </a:p>
        </p:txBody>
      </p:sp>
    </p:spTree>
    <p:extLst>
      <p:ext uri="{BB962C8B-B14F-4D97-AF65-F5344CB8AC3E}">
        <p14:creationId xmlns:p14="http://schemas.microsoft.com/office/powerpoint/2010/main" val="18056376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t="-5000" b="-3000"/>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09600" y="1306734"/>
            <a:ext cx="10972800"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609600" y="2632295"/>
            <a:ext cx="10972800" cy="45259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888075" y="6356350"/>
            <a:ext cx="303927" cy="307777"/>
          </a:xfrm>
          <a:prstGeom prst="rect">
            <a:avLst/>
          </a:prstGeom>
          <a:ln w="12700">
            <a:miter lim="400000"/>
          </a:ln>
        </p:spPr>
        <p:txBody>
          <a:bodyPr wrap="none" lIns="45719" rIns="45719">
            <a:spAutoFit/>
          </a:bodyPr>
          <a:lstStyle>
            <a:lvl1pPr algn="r">
              <a:defRPr sz="1400">
                <a:solidFill>
                  <a:srgbClr val="063F93"/>
                </a:solidFill>
              </a:defRPr>
            </a:lvl1pPr>
          </a:lstStyle>
          <a:p>
            <a:fld id="{86CB4B4D-7CA3-9044-876B-883B54F8677D}" type="slidenum">
              <a:t>‹#›</a:t>
            </a:fld>
            <a:endParaRPr/>
          </a:p>
        </p:txBody>
      </p:sp>
    </p:spTree>
    <p:extLst>
      <p:ext uri="{BB962C8B-B14F-4D97-AF65-F5344CB8AC3E}">
        <p14:creationId xmlns:p14="http://schemas.microsoft.com/office/powerpoint/2010/main" val="306685185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63F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63F93"/>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63F93"/>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63F93"/>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63F93"/>
          </a:solidFill>
          <a:uFillTx/>
          <a:latin typeface="Arial"/>
          <a:ea typeface="Arial"/>
          <a:cs typeface="Arial"/>
          <a:sym typeface="Arial"/>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rgbClr val="063F93"/>
          </a:solidFill>
          <a:uFillTx/>
          <a:latin typeface="Arial"/>
          <a:ea typeface="Arial"/>
          <a:cs typeface="Arial"/>
          <a:sym typeface="Arial"/>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rgbClr val="063F93"/>
          </a:solidFill>
          <a:uFillTx/>
          <a:latin typeface="Arial"/>
          <a:ea typeface="Arial"/>
          <a:cs typeface="Arial"/>
          <a:sym typeface="Arial"/>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rgbClr val="063F93"/>
          </a:solidFill>
          <a:uFillTx/>
          <a:latin typeface="Arial"/>
          <a:ea typeface="Arial"/>
          <a:cs typeface="Arial"/>
          <a:sym typeface="Arial"/>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rgbClr val="063F93"/>
          </a:solidFill>
          <a:uFillTx/>
          <a:latin typeface="Arial"/>
          <a:ea typeface="Arial"/>
          <a:cs typeface="Arial"/>
          <a:sym typeface="Arial"/>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63F93"/>
          </a:solidFill>
          <a:uFillTx/>
          <a:latin typeface="Arial"/>
          <a:ea typeface="Arial"/>
          <a:cs typeface="Arial"/>
          <a:sym typeface="Arial"/>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63F93"/>
          </a:solidFill>
          <a:uFillTx/>
          <a:latin typeface="Arial"/>
          <a:ea typeface="Arial"/>
          <a:cs typeface="Arial"/>
          <a:sym typeface="Arial"/>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63F93"/>
          </a:solidFill>
          <a:uFillTx/>
          <a:latin typeface="Arial"/>
          <a:ea typeface="Arial"/>
          <a:cs typeface="Arial"/>
          <a:sym typeface="Arial"/>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63F93"/>
          </a:solidFill>
          <a:uFillTx/>
          <a:latin typeface="Arial"/>
          <a:ea typeface="Arial"/>
          <a:cs typeface="Arial"/>
          <a:sym typeface="Arial"/>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63F93"/>
          </a:solidFill>
          <a:uFillTx/>
          <a:latin typeface="Arial"/>
          <a:ea typeface="Arial"/>
          <a:cs typeface="Arial"/>
          <a:sym typeface="Arial"/>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63F93"/>
          </a:solidFill>
          <a:uFillTx/>
          <a:latin typeface="Arial"/>
          <a:ea typeface="Arial"/>
          <a:cs typeface="Arial"/>
          <a:sym typeface="Arial"/>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63F93"/>
          </a:solidFill>
          <a:uFillTx/>
          <a:latin typeface="Arial"/>
          <a:ea typeface="Arial"/>
          <a:cs typeface="Arial"/>
          <a:sym typeface="Arial"/>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63F93"/>
          </a:solidFill>
          <a:uFillTx/>
          <a:latin typeface="Arial"/>
          <a:ea typeface="Arial"/>
          <a:cs typeface="Arial"/>
          <a:sym typeface="Arial"/>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63F93"/>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550C0-842D-AB2E-3E4A-B7FCD0DE98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66895A-1F8A-F56D-5075-7CDD99C22340}"/>
              </a:ext>
            </a:extLst>
          </p:cNvPr>
          <p:cNvSpPr>
            <a:spLocks noGrp="1"/>
          </p:cNvSpPr>
          <p:nvPr>
            <p:ph type="ctrTitle"/>
          </p:nvPr>
        </p:nvSpPr>
        <p:spPr>
          <a:xfrm>
            <a:off x="689363" y="2616402"/>
            <a:ext cx="8529638" cy="2387600"/>
          </a:xfrm>
        </p:spPr>
        <p:txBody>
          <a:bodyPr anchor="b">
            <a:normAutofit fontScale="90000"/>
          </a:bodyPr>
          <a:lstStyle>
            <a:lvl1pPr algn="ctr">
              <a:defRPr sz="6000"/>
            </a:lvl1pPr>
          </a:lstStyle>
          <a:p>
            <a:r>
              <a:rPr lang="en-US" sz="6000" b="0" i="0" u="none">
                <a:latin typeface="Arial"/>
              </a:rPr>
              <a:t>Pacific Meteorological Asset Policy</a:t>
            </a:r>
            <a:br>
              <a:rPr lang="en-US" sz="6000" b="0" i="0" u="none">
                <a:latin typeface="Arial"/>
              </a:rPr>
            </a:br>
            <a:r>
              <a:rPr lang="en-US" sz="6000" b="0" i="0" u="none">
                <a:latin typeface="Arial"/>
              </a:rPr>
              <a:t>(early draft </a:t>
            </a:r>
            <a:r>
              <a:rPr lang="en-US"/>
              <a:t>for discussion – SC Paper 9.6)</a:t>
            </a:r>
            <a:endParaRPr sz="6000">
              <a:latin typeface="Arial"/>
            </a:endParaRPr>
          </a:p>
        </p:txBody>
      </p:sp>
      <p:sp>
        <p:nvSpPr>
          <p:cNvPr id="3" name="Subtitle 2">
            <a:extLst>
              <a:ext uri="{FF2B5EF4-FFF2-40B4-BE49-F238E27FC236}">
                <a16:creationId xmlns:a16="http://schemas.microsoft.com/office/drawing/2014/main" id="{1E07C875-D01F-8D25-33E6-2A0C8E854FEB}"/>
              </a:ext>
            </a:extLst>
          </p:cNvPr>
          <p:cNvSpPr>
            <a:spLocks noGrp="1"/>
          </p:cNvSpPr>
          <p:nvPr>
            <p:ph type="subTitle" idx="1"/>
          </p:nvPr>
        </p:nvSpPr>
        <p:spPr>
          <a:xfrm>
            <a:off x="383741" y="509059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Weather Ready Pacific Planning &amp; Technical Meeting</a:t>
            </a:r>
          </a:p>
          <a:p>
            <a:r>
              <a:rPr lang="en-GB"/>
              <a:t>29 May 2026</a:t>
            </a:r>
          </a:p>
        </p:txBody>
      </p:sp>
      <p:sp>
        <p:nvSpPr>
          <p:cNvPr id="4" name="Date Placeholder 3">
            <a:extLst>
              <a:ext uri="{FF2B5EF4-FFF2-40B4-BE49-F238E27FC236}">
                <a16:creationId xmlns:a16="http://schemas.microsoft.com/office/drawing/2014/main" id="{DFD581EC-FF56-9823-AFAD-42F133885287}"/>
              </a:ext>
            </a:extLst>
          </p:cNvPr>
          <p:cNvSpPr>
            <a:spLocks noGrp="1"/>
          </p:cNvSpPr>
          <p:nvPr>
            <p:ph type="dt" sz="half" idx="10"/>
          </p:nvPr>
        </p:nvSpPr>
        <p:spPr/>
        <p:txBody>
          <a:bodyPr/>
          <a:lstStyle/>
          <a:p>
            <a:endParaRPr lang="en-AU"/>
          </a:p>
        </p:txBody>
      </p:sp>
      <p:sp>
        <p:nvSpPr>
          <p:cNvPr id="5" name="Footer Placeholder 4">
            <a:extLst>
              <a:ext uri="{FF2B5EF4-FFF2-40B4-BE49-F238E27FC236}">
                <a16:creationId xmlns:a16="http://schemas.microsoft.com/office/drawing/2014/main" id="{B79BEE0C-E5AB-4602-B5EC-8EF714944B3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59D2EE8-2B97-DD16-8FEB-FB955191F3A3}"/>
              </a:ext>
            </a:extLst>
          </p:cNvPr>
          <p:cNvSpPr>
            <a:spLocks noGrp="1"/>
          </p:cNvSpPr>
          <p:nvPr>
            <p:ph type="sldNum" sz="quarter" idx="12"/>
          </p:nvPr>
        </p:nvSpPr>
        <p:spPr/>
        <p:txBody>
          <a:bodyPr/>
          <a:lstStyle/>
          <a:p>
            <a:fld id="{97F55729-DB7C-4EFF-B0A8-CF3C3A9104D2}" type="slidenum">
              <a:rPr lang="en-AU" smtClean="0"/>
              <a:t>1</a:t>
            </a:fld>
            <a:endParaRPr lang="en-AU"/>
          </a:p>
        </p:txBody>
      </p:sp>
      <p:pic>
        <p:nvPicPr>
          <p:cNvPr id="7" name="Picture 6" descr="A qr code on a blue background&#10;&#10;AI-generated content may be incorrect.">
            <a:extLst>
              <a:ext uri="{FF2B5EF4-FFF2-40B4-BE49-F238E27FC236}">
                <a16:creationId xmlns:a16="http://schemas.microsoft.com/office/drawing/2014/main" id="{D5408F28-30D2-AB68-8092-1321BC217F1C}"/>
              </a:ext>
            </a:extLst>
          </p:cNvPr>
          <p:cNvPicPr>
            <a:picLocks noChangeAspect="1"/>
          </p:cNvPicPr>
          <p:nvPr/>
        </p:nvPicPr>
        <p:blipFill>
          <a:blip r:embed="rId2"/>
          <a:stretch>
            <a:fillRect/>
          </a:stretch>
        </p:blipFill>
        <p:spPr>
          <a:xfrm>
            <a:off x="8801374" y="5482"/>
            <a:ext cx="3387885" cy="3404331"/>
          </a:xfrm>
          <a:prstGeom prst="rect">
            <a:avLst/>
          </a:prstGeom>
        </p:spPr>
      </p:pic>
    </p:spTree>
    <p:extLst>
      <p:ext uri="{BB962C8B-B14F-4D97-AF65-F5344CB8AC3E}">
        <p14:creationId xmlns:p14="http://schemas.microsoft.com/office/powerpoint/2010/main" val="3550934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4C8C2-099C-B38A-BA44-14473546DE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BA84A0-ABEB-3BCA-EC39-DF518B90CE2D}"/>
              </a:ext>
            </a:extLst>
          </p:cNvPr>
          <p:cNvSpPr>
            <a:spLocks noGrp="1"/>
          </p:cNvSpPr>
          <p:nvPr>
            <p:ph type="title"/>
          </p:nvPr>
        </p:nvSpPr>
        <p:spPr>
          <a:xfrm>
            <a:off x="5529263" y="300038"/>
            <a:ext cx="6057900" cy="1257300"/>
          </a:xfrm>
        </p:spPr>
        <p:txBody>
          <a:bodyPr lIns="45719" tIns="45720" rIns="45719" bIns="45720" anchor="ctr">
            <a:normAutofit fontScale="90000"/>
          </a:bodyPr>
          <a:lstStyle/>
          <a:p>
            <a:r>
              <a:rPr lang="en-GB" b="1">
                <a:latin typeface="Aptos"/>
              </a:rPr>
              <a:t>6. National Network Asset Plans</a:t>
            </a:r>
            <a:endParaRPr lang="en-GB">
              <a:latin typeface="Aptos"/>
            </a:endParaRPr>
          </a:p>
        </p:txBody>
      </p:sp>
      <p:sp>
        <p:nvSpPr>
          <p:cNvPr id="3" name="Text Placeholder 2">
            <a:extLst>
              <a:ext uri="{FF2B5EF4-FFF2-40B4-BE49-F238E27FC236}">
                <a16:creationId xmlns:a16="http://schemas.microsoft.com/office/drawing/2014/main" id="{B4A7E1EA-83D9-C345-AB7B-C56E6A93DE07}"/>
              </a:ext>
            </a:extLst>
          </p:cNvPr>
          <p:cNvSpPr>
            <a:spLocks noGrp="1"/>
          </p:cNvSpPr>
          <p:nvPr>
            <p:ph type="body" idx="1"/>
          </p:nvPr>
        </p:nvSpPr>
        <p:spPr>
          <a:xfrm>
            <a:off x="318517" y="1704369"/>
            <a:ext cx="11490102" cy="2831912"/>
          </a:xfrm>
          <a:solidFill>
            <a:schemeClr val="accent6">
              <a:lumMod val="40000"/>
              <a:lumOff val="60000"/>
            </a:schemeClr>
          </a:solidFill>
        </p:spPr>
        <p:txBody>
          <a:bodyPr lIns="45719" tIns="45720" rIns="45719" bIns="45720" anchor="t">
            <a:normAutofit fontScale="92500" lnSpcReduction="20000"/>
          </a:bodyPr>
          <a:lstStyle/>
          <a:p>
            <a:pPr marL="0" indent="0">
              <a:buNone/>
            </a:pPr>
            <a:r>
              <a:rPr lang="en-US" b="1">
                <a:solidFill>
                  <a:srgbClr val="000000"/>
                </a:solidFill>
                <a:latin typeface="Aptos"/>
              </a:rPr>
              <a:t>Position </a:t>
            </a:r>
            <a:r>
              <a:rPr lang="en-AU" b="1">
                <a:solidFill>
                  <a:srgbClr val="000000"/>
                </a:solidFill>
                <a:latin typeface="Aptos"/>
              </a:rPr>
              <a:t>6 - </a:t>
            </a:r>
            <a:r>
              <a:rPr lang="en-GB" b="1">
                <a:solidFill>
                  <a:srgbClr val="000000"/>
                </a:solidFill>
                <a:latin typeface="Aptos"/>
              </a:rPr>
              <a:t>National Asset Plans will be developed and updated every year by NMHSs supported by SPREP to govern all asset activities. </a:t>
            </a:r>
            <a:r>
              <a:rPr lang="en-GB">
                <a:solidFill>
                  <a:srgbClr val="000000"/>
                </a:solidFill>
                <a:latin typeface="Aptos"/>
              </a:rPr>
              <a:t>These cover all asset that are identified as a national priority to the NMHS. This enables NMHS long term planning and decision making aligned with the regional asset plan and improvement strategies, and assists securing of national, regional and partner financing.</a:t>
            </a:r>
            <a:endParaRPr>
              <a:solidFill>
                <a:srgbClr val="000000"/>
              </a:solidFill>
              <a:latin typeface="Aptos"/>
              <a:ea typeface="+mn-ea"/>
              <a:cs typeface="+mn-cs"/>
            </a:endParaRPr>
          </a:p>
        </p:txBody>
      </p:sp>
      <p:sp>
        <p:nvSpPr>
          <p:cNvPr id="4" name="TextBox 3">
            <a:extLst>
              <a:ext uri="{FF2B5EF4-FFF2-40B4-BE49-F238E27FC236}">
                <a16:creationId xmlns:a16="http://schemas.microsoft.com/office/drawing/2014/main" id="{AFE8E9E4-0404-C27B-9731-C2EE514F5692}"/>
              </a:ext>
            </a:extLst>
          </p:cNvPr>
          <p:cNvSpPr txBox="1"/>
          <p:nvPr/>
        </p:nvSpPr>
        <p:spPr>
          <a:xfrm>
            <a:off x="318517" y="4683312"/>
            <a:ext cx="11401257" cy="18158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AU" sz="2800" b="1" i="0" u="none">
                <a:solidFill>
                  <a:schemeClr val="accent1"/>
                </a:solidFill>
                <a:latin typeface="Aptos"/>
              </a:rPr>
              <a:t>Why </a:t>
            </a:r>
            <a:r>
              <a:rPr lang="en-AU" sz="2800" b="1">
                <a:solidFill>
                  <a:schemeClr val="accent1"/>
                </a:solidFill>
                <a:latin typeface="Aptos"/>
              </a:rPr>
              <a:t>this matters? </a:t>
            </a:r>
          </a:p>
          <a:p>
            <a:r>
              <a:rPr lang="en-AU" sz="2800">
                <a:solidFill>
                  <a:schemeClr val="accent1"/>
                </a:solidFill>
                <a:latin typeface="Aptos"/>
              </a:rPr>
              <a:t>All countries have a consolidated plan that’s current and aligned with the regional plan, which drive investment, rather than multiple fragmented project plans.</a:t>
            </a:r>
            <a:endParaRPr lang="en-AU" sz="2800">
              <a:solidFill>
                <a:schemeClr val="accent1"/>
              </a:solidFill>
              <a:latin typeface="Aptos"/>
              <a:ea typeface="Arial"/>
              <a:cs typeface="Arial"/>
            </a:endParaRPr>
          </a:p>
        </p:txBody>
      </p:sp>
    </p:spTree>
    <p:extLst>
      <p:ext uri="{BB962C8B-B14F-4D97-AF65-F5344CB8AC3E}">
        <p14:creationId xmlns:p14="http://schemas.microsoft.com/office/powerpoint/2010/main" val="1435574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F203D-A6B8-FC9B-ED25-80FE136F14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12F1BA-F126-0064-1D44-A5E9F6C3A0FF}"/>
              </a:ext>
            </a:extLst>
          </p:cNvPr>
          <p:cNvSpPr>
            <a:spLocks noGrp="1"/>
          </p:cNvSpPr>
          <p:nvPr>
            <p:ph type="title"/>
          </p:nvPr>
        </p:nvSpPr>
        <p:spPr>
          <a:xfrm>
            <a:off x="5529263" y="300038"/>
            <a:ext cx="6057900" cy="1257300"/>
          </a:xfrm>
        </p:spPr>
        <p:txBody>
          <a:bodyPr lIns="45719" tIns="45720" rIns="45719" bIns="45720" anchor="ctr">
            <a:normAutofit fontScale="90000"/>
          </a:bodyPr>
          <a:lstStyle/>
          <a:p>
            <a:r>
              <a:rPr lang="en-GB" b="1">
                <a:latin typeface="Aptos"/>
              </a:rPr>
              <a:t>7. Maintenance Agreements</a:t>
            </a:r>
            <a:endParaRPr lang="en-GB">
              <a:latin typeface="Aptos"/>
            </a:endParaRPr>
          </a:p>
        </p:txBody>
      </p:sp>
      <p:sp>
        <p:nvSpPr>
          <p:cNvPr id="3" name="Text Placeholder 2">
            <a:extLst>
              <a:ext uri="{FF2B5EF4-FFF2-40B4-BE49-F238E27FC236}">
                <a16:creationId xmlns:a16="http://schemas.microsoft.com/office/drawing/2014/main" id="{10A13F8F-DBF8-2736-8E00-12EF181E45FD}"/>
              </a:ext>
            </a:extLst>
          </p:cNvPr>
          <p:cNvSpPr>
            <a:spLocks noGrp="1"/>
          </p:cNvSpPr>
          <p:nvPr>
            <p:ph type="body" idx="1"/>
          </p:nvPr>
        </p:nvSpPr>
        <p:spPr>
          <a:xfrm>
            <a:off x="318517" y="1704369"/>
            <a:ext cx="11490102" cy="2831912"/>
          </a:xfrm>
          <a:solidFill>
            <a:schemeClr val="accent6">
              <a:lumMod val="40000"/>
              <a:lumOff val="60000"/>
            </a:schemeClr>
          </a:solidFill>
        </p:spPr>
        <p:txBody>
          <a:bodyPr lIns="45719" tIns="45720" rIns="45719" bIns="45720" anchor="t">
            <a:normAutofit/>
          </a:bodyPr>
          <a:lstStyle/>
          <a:p>
            <a:pPr marL="0" indent="0">
              <a:buNone/>
            </a:pPr>
            <a:r>
              <a:rPr lang="en-US" b="1">
                <a:solidFill>
                  <a:srgbClr val="000000"/>
                </a:solidFill>
                <a:latin typeface="Aptos"/>
              </a:rPr>
              <a:t>Position </a:t>
            </a:r>
            <a:r>
              <a:rPr lang="en-AU" b="1">
                <a:solidFill>
                  <a:srgbClr val="000000"/>
                </a:solidFill>
                <a:latin typeface="Aptos"/>
              </a:rPr>
              <a:t>7 - </a:t>
            </a:r>
            <a:r>
              <a:rPr lang="en-GB" b="1">
                <a:solidFill>
                  <a:srgbClr val="000000"/>
                </a:solidFill>
                <a:latin typeface="Aptos"/>
              </a:rPr>
              <a:t>Maintenance Agreements will be established to define the contributions to the Operational Funds </a:t>
            </a:r>
            <a:r>
              <a:rPr lang="en-GB">
                <a:solidFill>
                  <a:srgbClr val="000000"/>
                </a:solidFill>
                <a:latin typeface="Aptos"/>
              </a:rPr>
              <a:t>by countries, regional agencies, projects, investors and Partners. All project budgets to provision contribution of at least the first 5 years of asset lifecycle cost.</a:t>
            </a:r>
            <a:endParaRPr>
              <a:solidFill>
                <a:srgbClr val="000000"/>
              </a:solidFill>
              <a:latin typeface="Aptos"/>
              <a:ea typeface="+mn-ea"/>
              <a:cs typeface="+mn-cs"/>
            </a:endParaRPr>
          </a:p>
        </p:txBody>
      </p:sp>
      <p:sp>
        <p:nvSpPr>
          <p:cNvPr id="4" name="TextBox 3">
            <a:extLst>
              <a:ext uri="{FF2B5EF4-FFF2-40B4-BE49-F238E27FC236}">
                <a16:creationId xmlns:a16="http://schemas.microsoft.com/office/drawing/2014/main" id="{DC7317DE-A28A-AA53-8970-84D4DEDBAFAC}"/>
              </a:ext>
            </a:extLst>
          </p:cNvPr>
          <p:cNvSpPr txBox="1"/>
          <p:nvPr/>
        </p:nvSpPr>
        <p:spPr>
          <a:xfrm>
            <a:off x="318517" y="4683312"/>
            <a:ext cx="11401257" cy="1384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AU" sz="2800" b="1" i="0" u="none">
                <a:solidFill>
                  <a:schemeClr val="accent1"/>
                </a:solidFill>
                <a:latin typeface="Aptos"/>
              </a:rPr>
              <a:t>Why </a:t>
            </a:r>
            <a:r>
              <a:rPr lang="en-AU" sz="2800" b="1">
                <a:solidFill>
                  <a:schemeClr val="accent1"/>
                </a:solidFill>
                <a:latin typeface="Aptos"/>
              </a:rPr>
              <a:t>this matters? </a:t>
            </a:r>
          </a:p>
          <a:p>
            <a:r>
              <a:rPr lang="en-AU" sz="2800">
                <a:solidFill>
                  <a:schemeClr val="accent1"/>
                </a:solidFill>
                <a:latin typeface="Aptos"/>
              </a:rPr>
              <a:t>Transforming projects in the region to budget for and commit maintenance funding.</a:t>
            </a:r>
            <a:endParaRPr lang="en-AU" sz="2800">
              <a:solidFill>
                <a:schemeClr val="accent1"/>
              </a:solidFill>
              <a:latin typeface="Aptos"/>
              <a:ea typeface="Arial"/>
              <a:cs typeface="Arial"/>
            </a:endParaRPr>
          </a:p>
        </p:txBody>
      </p:sp>
    </p:spTree>
    <p:extLst>
      <p:ext uri="{BB962C8B-B14F-4D97-AF65-F5344CB8AC3E}">
        <p14:creationId xmlns:p14="http://schemas.microsoft.com/office/powerpoint/2010/main" val="2152297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4C8D9-AA7C-CF2A-06DF-B49342B5D2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DCA63B-FDAA-A7B7-7FB2-F6EEA837CC71}"/>
              </a:ext>
            </a:extLst>
          </p:cNvPr>
          <p:cNvSpPr>
            <a:spLocks noGrp="1"/>
          </p:cNvSpPr>
          <p:nvPr>
            <p:ph type="title"/>
          </p:nvPr>
        </p:nvSpPr>
        <p:spPr>
          <a:xfrm>
            <a:off x="5529263" y="300038"/>
            <a:ext cx="6057900" cy="1257300"/>
          </a:xfrm>
        </p:spPr>
        <p:txBody>
          <a:bodyPr lIns="45719" tIns="45720" rIns="45719" bIns="45720" anchor="ctr">
            <a:normAutofit fontScale="90000"/>
          </a:bodyPr>
          <a:lstStyle/>
          <a:p>
            <a:r>
              <a:rPr lang="en-GB" b="1">
                <a:latin typeface="Aptos"/>
              </a:rPr>
              <a:t>8. Asset Information and Maintenance System</a:t>
            </a:r>
            <a:endParaRPr lang="en-GB">
              <a:latin typeface="Aptos"/>
            </a:endParaRPr>
          </a:p>
        </p:txBody>
      </p:sp>
      <p:sp>
        <p:nvSpPr>
          <p:cNvPr id="3" name="Text Placeholder 2">
            <a:extLst>
              <a:ext uri="{FF2B5EF4-FFF2-40B4-BE49-F238E27FC236}">
                <a16:creationId xmlns:a16="http://schemas.microsoft.com/office/drawing/2014/main" id="{860DCDF6-1A15-3CC1-0999-CCD7F5407C4C}"/>
              </a:ext>
            </a:extLst>
          </p:cNvPr>
          <p:cNvSpPr>
            <a:spLocks noGrp="1"/>
          </p:cNvSpPr>
          <p:nvPr>
            <p:ph type="body" idx="1"/>
          </p:nvPr>
        </p:nvSpPr>
        <p:spPr>
          <a:xfrm>
            <a:off x="318517" y="1704369"/>
            <a:ext cx="11490102" cy="2831912"/>
          </a:xfrm>
          <a:solidFill>
            <a:schemeClr val="accent6">
              <a:lumMod val="40000"/>
              <a:lumOff val="60000"/>
            </a:schemeClr>
          </a:solidFill>
        </p:spPr>
        <p:txBody>
          <a:bodyPr lIns="45719" tIns="45720" rIns="45719" bIns="45720" anchor="t">
            <a:normAutofit fontScale="85000" lnSpcReduction="10000"/>
          </a:bodyPr>
          <a:lstStyle/>
          <a:p>
            <a:pPr marL="0" indent="0">
              <a:buNone/>
            </a:pPr>
            <a:r>
              <a:rPr lang="en-US" b="1">
                <a:solidFill>
                  <a:srgbClr val="000000"/>
                </a:solidFill>
                <a:latin typeface="Aptos"/>
              </a:rPr>
              <a:t>Position </a:t>
            </a:r>
            <a:r>
              <a:rPr lang="en-AU" b="1">
                <a:solidFill>
                  <a:srgbClr val="000000"/>
                </a:solidFill>
                <a:latin typeface="Aptos"/>
              </a:rPr>
              <a:t>8 - </a:t>
            </a:r>
            <a:r>
              <a:rPr lang="en-GB" b="1">
                <a:solidFill>
                  <a:srgbClr val="000000"/>
                </a:solidFill>
                <a:latin typeface="Aptos"/>
              </a:rPr>
              <a:t>A common asset information and maintenance system (AIMS) will be used by NMHSs, administered by SPREP, </a:t>
            </a:r>
            <a:r>
              <a:rPr lang="en-GB">
                <a:solidFill>
                  <a:srgbClr val="000000"/>
                </a:solidFill>
                <a:latin typeface="Aptos"/>
              </a:rPr>
              <a:t>which will be the source of truth of meteorological assets that underpin the national and regional asset plans. The information will be proactively kept up to date to enable evidence-based decision making, strengthen countries maintenance and quality management systems, to allow changes to be understood and managed to maintain the quality and integrity of the observation record.</a:t>
            </a:r>
            <a:endParaRPr>
              <a:solidFill>
                <a:srgbClr val="000000"/>
              </a:solidFill>
              <a:latin typeface="Aptos"/>
              <a:ea typeface="+mn-ea"/>
              <a:cs typeface="+mn-cs"/>
            </a:endParaRPr>
          </a:p>
        </p:txBody>
      </p:sp>
      <p:sp>
        <p:nvSpPr>
          <p:cNvPr id="4" name="TextBox 3">
            <a:extLst>
              <a:ext uri="{FF2B5EF4-FFF2-40B4-BE49-F238E27FC236}">
                <a16:creationId xmlns:a16="http://schemas.microsoft.com/office/drawing/2014/main" id="{3286384C-0804-282F-62D7-1F4FEA2734AA}"/>
              </a:ext>
            </a:extLst>
          </p:cNvPr>
          <p:cNvSpPr txBox="1"/>
          <p:nvPr/>
        </p:nvSpPr>
        <p:spPr>
          <a:xfrm>
            <a:off x="318517" y="4683312"/>
            <a:ext cx="11401257" cy="18158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AU" sz="2800" b="1" i="0" u="none">
                <a:solidFill>
                  <a:schemeClr val="accent1"/>
                </a:solidFill>
                <a:latin typeface="Aptos"/>
              </a:rPr>
              <a:t>Why </a:t>
            </a:r>
            <a:r>
              <a:rPr lang="en-AU" sz="2800" b="1">
                <a:solidFill>
                  <a:schemeClr val="accent1"/>
                </a:solidFill>
                <a:latin typeface="Aptos"/>
              </a:rPr>
              <a:t>this matters? </a:t>
            </a:r>
          </a:p>
          <a:p>
            <a:r>
              <a:rPr lang="en-AU" sz="2800">
                <a:solidFill>
                  <a:srgbClr val="6283AD"/>
                </a:solidFill>
                <a:latin typeface="Aptos" panose="020B0004020202020204" pitchFamily="34" charset="0"/>
                <a:cs typeface="Calibri" panose="020F0502020204030204" pitchFamily="34" charset="0"/>
              </a:rPr>
              <a:t>Creates a single source </a:t>
            </a:r>
            <a:r>
              <a:rPr lang="en-AU" sz="2800">
                <a:solidFill>
                  <a:schemeClr val="accent1"/>
                </a:solidFill>
                <a:latin typeface="Aptos"/>
              </a:rPr>
              <a:t>of truth for all assets, improves maintenance planning and record keeping, and strengthens quality management for services such as aviation. </a:t>
            </a:r>
            <a:endParaRPr lang="en-AU" sz="2800">
              <a:solidFill>
                <a:schemeClr val="accent1"/>
              </a:solidFill>
              <a:latin typeface="Aptos"/>
              <a:ea typeface="Arial"/>
              <a:cs typeface="Arial"/>
            </a:endParaRPr>
          </a:p>
        </p:txBody>
      </p:sp>
    </p:spTree>
    <p:extLst>
      <p:ext uri="{BB962C8B-B14F-4D97-AF65-F5344CB8AC3E}">
        <p14:creationId xmlns:p14="http://schemas.microsoft.com/office/powerpoint/2010/main" val="632418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F60E6-E7D1-EE03-2483-CFAA640A88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4F7FA7-4CA9-40D8-F7D1-771BF0A45743}"/>
              </a:ext>
            </a:extLst>
          </p:cNvPr>
          <p:cNvSpPr>
            <a:spLocks noGrp="1"/>
          </p:cNvSpPr>
          <p:nvPr>
            <p:ph type="title"/>
          </p:nvPr>
        </p:nvSpPr>
        <p:spPr>
          <a:xfrm>
            <a:off x="5529263" y="300038"/>
            <a:ext cx="6515100" cy="1257300"/>
          </a:xfrm>
        </p:spPr>
        <p:txBody>
          <a:bodyPr lIns="45719" tIns="45720" rIns="45719" bIns="45720" anchor="t" anchorCtr="0">
            <a:noAutofit/>
          </a:bodyPr>
          <a:lstStyle/>
          <a:p>
            <a:pPr algn="l"/>
            <a:r>
              <a:rPr lang="en-GB" b="1">
                <a:latin typeface="Aptos"/>
              </a:rPr>
              <a:t>10. PMC review 4-yearly</a:t>
            </a:r>
            <a:endParaRPr lang="en-AU">
              <a:latin typeface="Aptos"/>
            </a:endParaRPr>
          </a:p>
        </p:txBody>
      </p:sp>
      <p:sp>
        <p:nvSpPr>
          <p:cNvPr id="3" name="Text Placeholder 2">
            <a:extLst>
              <a:ext uri="{FF2B5EF4-FFF2-40B4-BE49-F238E27FC236}">
                <a16:creationId xmlns:a16="http://schemas.microsoft.com/office/drawing/2014/main" id="{0D27B36E-E925-44ED-291E-ECE2DA1CA1E8}"/>
              </a:ext>
            </a:extLst>
          </p:cNvPr>
          <p:cNvSpPr>
            <a:spLocks noGrp="1"/>
          </p:cNvSpPr>
          <p:nvPr>
            <p:ph type="body" idx="1"/>
          </p:nvPr>
        </p:nvSpPr>
        <p:spPr>
          <a:xfrm>
            <a:off x="318517" y="1704369"/>
            <a:ext cx="11490102" cy="2831912"/>
          </a:xfrm>
          <a:solidFill>
            <a:srgbClr val="9BBCDB">
              <a:alpha val="100000"/>
            </a:srgbClr>
          </a:solidFill>
        </p:spPr>
        <p:txBody>
          <a:bodyPr lIns="45719" tIns="45720" rIns="45719" bIns="45720" anchor="t" anchorCtr="0">
            <a:normAutofit/>
          </a:bodyPr>
          <a:lstStyle/>
          <a:p>
            <a:pPr marL="0" indent="0">
              <a:buNone/>
            </a:pPr>
            <a:r>
              <a:rPr lang="en-GB" b="1">
                <a:solidFill>
                  <a:srgbClr val="000000"/>
                </a:solidFill>
                <a:latin typeface="Aptos"/>
                <a:ea typeface="+mn-ea"/>
                <a:cs typeface="+mn-cs"/>
              </a:rPr>
              <a:t>Position 9 - The PMC will review this policy at least every four years </a:t>
            </a:r>
            <a:r>
              <a:rPr lang="en-GB">
                <a:solidFill>
                  <a:srgbClr val="000000"/>
                </a:solidFill>
                <a:latin typeface="Aptos"/>
                <a:ea typeface="+mn-ea"/>
                <a:cs typeface="+mn-cs"/>
              </a:rPr>
              <a:t>to reflect technological, institutional, and regional changes. SPREP will update the Appendices as needed, in consultation with the PMC Panel.</a:t>
            </a:r>
          </a:p>
        </p:txBody>
      </p:sp>
      <p:sp>
        <p:nvSpPr>
          <p:cNvPr id="4" name="TextBox 3">
            <a:extLst>
              <a:ext uri="{FF2B5EF4-FFF2-40B4-BE49-F238E27FC236}">
                <a16:creationId xmlns:a16="http://schemas.microsoft.com/office/drawing/2014/main" id="{F0DD8D5A-E9D9-7168-32E0-3E31A6EE5DBF}"/>
              </a:ext>
            </a:extLst>
          </p:cNvPr>
          <p:cNvSpPr txBox="1"/>
          <p:nvPr/>
        </p:nvSpPr>
        <p:spPr>
          <a:xfrm>
            <a:off x="318517" y="4683312"/>
            <a:ext cx="11401257" cy="954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AU" sz="2800" b="1">
                <a:solidFill>
                  <a:srgbClr val="6283AD"/>
                </a:solidFill>
                <a:latin typeface="Aptos"/>
                <a:ea typeface="Arial"/>
                <a:cs typeface="Arial"/>
              </a:rPr>
              <a:t>Why this matters?</a:t>
            </a:r>
            <a:endParaRPr lang="en-US" sz="2800">
              <a:solidFill>
                <a:srgbClr val="6283AD"/>
              </a:solidFill>
              <a:latin typeface="Aptos"/>
            </a:endParaRPr>
          </a:p>
          <a:p>
            <a:r>
              <a:rPr lang="en-AU" sz="2800">
                <a:solidFill>
                  <a:srgbClr val="6283AD"/>
                </a:solidFill>
                <a:latin typeface="Aptos"/>
                <a:ea typeface="Arial"/>
                <a:cs typeface="Arial"/>
              </a:rPr>
              <a:t>It keeps the policy current and under regional oversight.</a:t>
            </a:r>
          </a:p>
        </p:txBody>
      </p:sp>
    </p:spTree>
    <p:extLst>
      <p:ext uri="{BB962C8B-B14F-4D97-AF65-F5344CB8AC3E}">
        <p14:creationId xmlns:p14="http://schemas.microsoft.com/office/powerpoint/2010/main" val="2802624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EC482-868C-C6B6-60D1-EB96C607043A}"/>
              </a:ext>
            </a:extLst>
          </p:cNvPr>
          <p:cNvSpPr>
            <a:spLocks noGrp="1"/>
          </p:cNvSpPr>
          <p:nvPr>
            <p:ph type="ctrTitle"/>
          </p:nvPr>
        </p:nvSpPr>
        <p:spPr>
          <a:xfrm>
            <a:off x="548201" y="2672557"/>
            <a:ext cx="8031151" cy="2387600"/>
          </a:xfrm>
        </p:spPr>
        <p:txBody>
          <a:bodyPr anchor="b">
            <a:normAutofit fontScale="90000"/>
          </a:bodyPr>
          <a:lstStyle>
            <a:lvl1pPr algn="ctr">
              <a:defRPr sz="6000"/>
            </a:lvl1pPr>
          </a:lstStyle>
          <a:p>
            <a:pPr marL="0" indent="0">
              <a:buNone/>
            </a:pPr>
            <a:r>
              <a:rPr lang="en-US" sz="6000" b="0" i="0" u="none">
                <a:latin typeface="Arial"/>
              </a:rPr>
              <a:t>Pacific Meteorological Data Framework </a:t>
            </a:r>
            <a:br>
              <a:rPr lang="en-US" sz="6000" b="0" i="0" u="none">
                <a:latin typeface="Arial"/>
              </a:rPr>
            </a:br>
            <a:r>
              <a:rPr lang="en-US" sz="6000" b="0" i="0" u="none">
                <a:latin typeface="Arial"/>
              </a:rPr>
              <a:t>(early draft for discussion – SC Paper 9.6)</a:t>
            </a:r>
            <a:endParaRPr sz="6000">
              <a:latin typeface="Arial"/>
            </a:endParaRPr>
          </a:p>
        </p:txBody>
      </p:sp>
      <p:sp>
        <p:nvSpPr>
          <p:cNvPr id="3" name="Subtitle 2">
            <a:extLst>
              <a:ext uri="{FF2B5EF4-FFF2-40B4-BE49-F238E27FC236}">
                <a16:creationId xmlns:a16="http://schemas.microsoft.com/office/drawing/2014/main" id="{5CB65280-EE1B-6A51-03F1-1D50899F670B}"/>
              </a:ext>
            </a:extLst>
          </p:cNvPr>
          <p:cNvSpPr>
            <a:spLocks noGrp="1"/>
          </p:cNvSpPr>
          <p:nvPr>
            <p:ph type="subTitle" idx="1"/>
          </p:nvPr>
        </p:nvSpPr>
        <p:spPr>
          <a:xfrm>
            <a:off x="-10964" y="520157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indent="0">
              <a:buNone/>
            </a:pPr>
            <a:r>
              <a:rPr lang="en-US" sz="2400" b="0" i="0" u="none">
                <a:latin typeface="Arial"/>
              </a:rPr>
              <a:t>Weather Ready Pacific Planning &amp; Technical Meeting</a:t>
            </a:r>
          </a:p>
          <a:p>
            <a:pPr marL="0" indent="0">
              <a:buNone/>
            </a:pPr>
            <a:r>
              <a:rPr lang="en-US"/>
              <a:t>29 May 2026</a:t>
            </a:r>
          </a:p>
        </p:txBody>
      </p:sp>
      <p:sp>
        <p:nvSpPr>
          <p:cNvPr id="4" name="Date Placeholder 3">
            <a:extLst>
              <a:ext uri="{FF2B5EF4-FFF2-40B4-BE49-F238E27FC236}">
                <a16:creationId xmlns:a16="http://schemas.microsoft.com/office/drawing/2014/main" id="{97BD265B-C198-8FDF-5939-08A1CA97F8B8}"/>
              </a:ext>
            </a:extLst>
          </p:cNvPr>
          <p:cNvSpPr>
            <a:spLocks noGrp="1"/>
          </p:cNvSpPr>
          <p:nvPr>
            <p:ph type="dt" sz="half" idx="10"/>
          </p:nvPr>
        </p:nvSpPr>
        <p:spPr/>
        <p:txBody>
          <a:bodyPr/>
          <a:lstStyle/>
          <a:p>
            <a:endParaRPr lang="en-AU"/>
          </a:p>
        </p:txBody>
      </p:sp>
      <p:sp>
        <p:nvSpPr>
          <p:cNvPr id="5" name="Footer Placeholder 4">
            <a:extLst>
              <a:ext uri="{FF2B5EF4-FFF2-40B4-BE49-F238E27FC236}">
                <a16:creationId xmlns:a16="http://schemas.microsoft.com/office/drawing/2014/main" id="{5F4472C3-0529-E001-0A01-8EF7A22A4E3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EC386A1-6DBC-E53E-B65C-40CD33BF6D69}"/>
              </a:ext>
            </a:extLst>
          </p:cNvPr>
          <p:cNvSpPr>
            <a:spLocks noGrp="1"/>
          </p:cNvSpPr>
          <p:nvPr>
            <p:ph type="sldNum" sz="quarter" idx="12"/>
          </p:nvPr>
        </p:nvSpPr>
        <p:spPr/>
        <p:txBody>
          <a:bodyPr/>
          <a:lstStyle/>
          <a:p>
            <a:fld id="{97F55729-DB7C-4EFF-B0A8-CF3C3A9104D2}" type="slidenum">
              <a:rPr lang="en-AU" smtClean="0"/>
              <a:t>14</a:t>
            </a:fld>
            <a:endParaRPr lang="en-AU"/>
          </a:p>
        </p:txBody>
      </p:sp>
      <p:pic>
        <p:nvPicPr>
          <p:cNvPr id="8" name="Picture 7" descr="A qr code on a blue background&#10;&#10;AI-generated content may be incorrect.">
            <a:extLst>
              <a:ext uri="{FF2B5EF4-FFF2-40B4-BE49-F238E27FC236}">
                <a16:creationId xmlns:a16="http://schemas.microsoft.com/office/drawing/2014/main" id="{65A6BB36-622D-949C-B6E5-9D3F79FC7C7B}"/>
              </a:ext>
            </a:extLst>
          </p:cNvPr>
          <p:cNvPicPr>
            <a:picLocks noChangeAspect="1"/>
          </p:cNvPicPr>
          <p:nvPr/>
        </p:nvPicPr>
        <p:blipFill>
          <a:blip r:embed="rId2"/>
          <a:stretch>
            <a:fillRect/>
          </a:stretch>
        </p:blipFill>
        <p:spPr>
          <a:xfrm>
            <a:off x="8801374" y="5482"/>
            <a:ext cx="3387885" cy="340433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Brown boat">
    <p:spTree>
      <p:nvGrpSpPr>
        <p:cNvPr id="1" name=""/>
        <p:cNvGrpSpPr/>
        <p:nvPr/>
      </p:nvGrpSpPr>
      <p:grpSpPr>
        <a:xfrm>
          <a:off x="0" y="0"/>
          <a:ext cx="0" cy="0"/>
          <a:chOff x="0" y="0"/>
          <a:chExt cx="0" cy="0"/>
        </a:xfrm>
      </p:grpSpPr>
      <p:sp>
        <p:nvSpPr>
          <p:cNvPr id="38" name="Title Text"/>
          <p:cNvSpPr txBox="1">
            <a:spLocks noGrp="1"/>
          </p:cNvSpPr>
          <p:nvPr>
            <p:ph type="title"/>
          </p:nvPr>
        </p:nvSpPr>
        <p:spPr>
          <a:xfrm>
            <a:off x="609600" y="1306734"/>
            <a:ext cx="8160527" cy="1143001"/>
          </a:xfrm>
          <a:prstGeom prst="rect">
            <a:avLst/>
          </a:prstGeom>
        </p:spPr>
        <p:txBody>
          <a:bodyPr>
            <a:normAutofit fontScale="90000"/>
          </a:bodyPr>
          <a:lstStyle/>
          <a:p>
            <a:pPr marL="0" indent="0">
              <a:buNone/>
            </a:pPr>
            <a:r>
              <a:rPr sz="4400" b="0" i="0" u="none">
                <a:latin typeface="Arial"/>
              </a:rPr>
              <a:t>Why a Data Framework Is Needed</a:t>
            </a:r>
          </a:p>
        </p:txBody>
      </p:sp>
      <p:sp>
        <p:nvSpPr>
          <p:cNvPr id="39" name="Body Level One…"/>
          <p:cNvSpPr txBox="1">
            <a:spLocks noGrp="1"/>
          </p:cNvSpPr>
          <p:nvPr>
            <p:ph type="body" idx="1"/>
          </p:nvPr>
        </p:nvSpPr>
        <p:spPr>
          <a:xfrm>
            <a:off x="609600" y="2239389"/>
            <a:ext cx="8176973" cy="4525964"/>
          </a:xfrm>
          <a:prstGeom prst="rect">
            <a:avLst/>
          </a:prstGeom>
        </p:spPr>
        <p:txBody>
          <a:bodyPr lIns="45719" tIns="45720" rIns="45719" bIns="45720" anchor="t">
            <a:normAutofit fontScale="92500" lnSpcReduction="20000"/>
          </a:bodyPr>
          <a:lstStyle/>
          <a:p>
            <a:r>
              <a:rPr lang="en-US" sz="2800"/>
              <a:t>Existing data </a:t>
            </a:r>
            <a:r>
              <a:rPr sz="2800" b="0" i="0" u="none">
                <a:latin typeface="Arial"/>
              </a:rPr>
              <a:t>systems</a:t>
            </a:r>
            <a:r>
              <a:rPr lang="en-US" sz="2800"/>
              <a:t> are fragmented </a:t>
            </a:r>
            <a:r>
              <a:rPr sz="2800" b="0" i="0" u="none">
                <a:latin typeface="Arial"/>
              </a:rPr>
              <a:t>across countries, agencies</a:t>
            </a:r>
            <a:r>
              <a:rPr lang="en-US" sz="2800"/>
              <a:t> and projects</a:t>
            </a:r>
            <a:r>
              <a:rPr sz="2800" b="0" i="0" u="none">
                <a:latin typeface="Arial"/>
              </a:rPr>
              <a:t>, </a:t>
            </a:r>
            <a:r>
              <a:rPr lang="en-US" sz="2800"/>
              <a:t>with no common standard, </a:t>
            </a:r>
            <a:r>
              <a:rPr sz="2800" b="0" i="0" u="none">
                <a:latin typeface="Arial"/>
              </a:rPr>
              <a:t>often </a:t>
            </a:r>
            <a:r>
              <a:rPr lang="en-US" sz="2800"/>
              <a:t>outside Pacific-owned or </a:t>
            </a:r>
            <a:r>
              <a:rPr sz="2800" b="0" i="0" u="none">
                <a:latin typeface="Arial"/>
              </a:rPr>
              <a:t>managed </a:t>
            </a:r>
            <a:r>
              <a:rPr lang="en-GB" sz="2800"/>
              <a:t>environments.</a:t>
            </a:r>
            <a:endParaRPr lang="en-US"/>
          </a:p>
          <a:p>
            <a:r>
              <a:rPr lang="en-GB" sz="2800"/>
              <a:t>System architecture is not consistently </a:t>
            </a:r>
            <a:r>
              <a:rPr sz="2800" b="0" i="0" u="none">
                <a:latin typeface="Arial"/>
              </a:rPr>
              <a:t>documented</a:t>
            </a:r>
            <a:r>
              <a:rPr lang="en-US" sz="2800"/>
              <a:t> or interoperable</a:t>
            </a:r>
            <a:r>
              <a:rPr sz="2800" b="0" i="0" u="none">
                <a:latin typeface="Arial"/>
              </a:rPr>
              <a:t>, regional </a:t>
            </a:r>
            <a:r>
              <a:rPr lang="en-US" sz="2800"/>
              <a:t>support and </a:t>
            </a:r>
            <a:r>
              <a:rPr sz="2800" b="0" i="0" u="none">
                <a:latin typeface="Arial"/>
              </a:rPr>
              <a:t>capability sharing</a:t>
            </a:r>
            <a:r>
              <a:rPr lang="en-US" sz="2800"/>
              <a:t> difficult</a:t>
            </a:r>
            <a:r>
              <a:rPr sz="2800" b="0" i="0" u="none">
                <a:latin typeface="Arial"/>
              </a:rPr>
              <a:t>.</a:t>
            </a:r>
            <a:endParaRPr lang="en-AU" sz="2800">
              <a:latin typeface="Arial"/>
            </a:endParaRPr>
          </a:p>
          <a:p>
            <a:r>
              <a:rPr sz="2800" b="0" i="0" u="none">
                <a:latin typeface="Arial"/>
              </a:rPr>
              <a:t>Data </a:t>
            </a:r>
            <a:r>
              <a:rPr lang="en-US" sz="2800"/>
              <a:t>is </a:t>
            </a:r>
            <a:r>
              <a:rPr sz="2800" b="0" i="0" u="none">
                <a:latin typeface="Arial"/>
              </a:rPr>
              <a:t>stored</a:t>
            </a:r>
            <a:r>
              <a:rPr lang="en-US" sz="2800"/>
              <a:t> and </a:t>
            </a:r>
            <a:r>
              <a:rPr sz="2800" b="0" i="0" u="none">
                <a:latin typeface="Arial"/>
              </a:rPr>
              <a:t>managed </a:t>
            </a:r>
            <a:r>
              <a:rPr lang="en-US" sz="2800"/>
              <a:t>in different places and in different ways</a:t>
            </a:r>
            <a:r>
              <a:rPr sz="2800" b="0" i="0" u="none">
                <a:latin typeface="Arial"/>
              </a:rPr>
              <a:t>, </a:t>
            </a:r>
            <a:r>
              <a:rPr lang="en-US" sz="2800"/>
              <a:t>which limits </a:t>
            </a:r>
            <a:r>
              <a:rPr sz="2800" b="0" i="0" u="none">
                <a:latin typeface="Arial"/>
              </a:rPr>
              <a:t>sharing, </a:t>
            </a:r>
            <a:r>
              <a:rPr lang="en-US" sz="2800"/>
              <a:t>reuse and continuity</a:t>
            </a:r>
            <a:r>
              <a:rPr sz="2800" b="0" i="0" u="none">
                <a:latin typeface="Arial"/>
              </a:rPr>
              <a:t>.</a:t>
            </a:r>
            <a:endParaRPr lang="en-GB" sz="2800" b="0" i="0" u="none">
              <a:latin typeface="Arial"/>
            </a:endParaRPr>
          </a:p>
          <a:p>
            <a:r>
              <a:rPr lang="en-AU" sz="2800"/>
              <a:t>Inconsistent </a:t>
            </a:r>
            <a:r>
              <a:rPr sz="2800" b="0" i="0" u="none">
                <a:latin typeface="Arial"/>
              </a:rPr>
              <a:t>data </a:t>
            </a:r>
            <a:r>
              <a:rPr lang="en-US" sz="2800"/>
              <a:t>governance makes data sharing, cost recovery</a:t>
            </a:r>
            <a:r>
              <a:rPr sz="2800" b="0" i="0" u="none">
                <a:latin typeface="Arial"/>
              </a:rPr>
              <a:t>, </a:t>
            </a:r>
            <a:r>
              <a:rPr lang="en-US" sz="2800"/>
              <a:t>licensing </a:t>
            </a:r>
            <a:r>
              <a:rPr sz="2800" b="0" i="0" u="none">
                <a:latin typeface="Arial"/>
              </a:rPr>
              <a:t>and regional </a:t>
            </a:r>
            <a:r>
              <a:rPr lang="en-US" sz="2800"/>
              <a:t>revenue generation difficult to administer</a:t>
            </a:r>
            <a:r>
              <a:rPr sz="2800" b="0" i="0" u="none">
                <a:latin typeface="Arial"/>
              </a:rPr>
              <a:t>.</a:t>
            </a:r>
            <a:endParaRPr lang="en-AU" sz="2800" b="0" i="0" u="none">
              <a:latin typeface="Arial"/>
            </a:endParaRP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rPr/>
              <a:t>15</a:t>
            </a:fld>
            <a:endParaRPr/>
          </a:p>
        </p:txBody>
      </p:sp>
      <p:pic>
        <p:nvPicPr>
          <p:cNvPr id="3" name="Picture 2" descr="A qr code on a blue background&#10;&#10;AI-generated content may be incorrect.">
            <a:extLst>
              <a:ext uri="{FF2B5EF4-FFF2-40B4-BE49-F238E27FC236}">
                <a16:creationId xmlns:a16="http://schemas.microsoft.com/office/drawing/2014/main" id="{5FC6B6A8-1461-063A-3812-0C2A187D1444}"/>
              </a:ext>
            </a:extLst>
          </p:cNvPr>
          <p:cNvPicPr>
            <a:picLocks noChangeAspect="1"/>
          </p:cNvPicPr>
          <p:nvPr/>
        </p:nvPicPr>
        <p:blipFill>
          <a:blip r:embed="rId2"/>
          <a:stretch>
            <a:fillRect/>
          </a:stretch>
        </p:blipFill>
        <p:spPr>
          <a:xfrm>
            <a:off x="8801374" y="5482"/>
            <a:ext cx="3387885" cy="340433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Brown boat">
    <p:spTree>
      <p:nvGrpSpPr>
        <p:cNvPr id="1" name=""/>
        <p:cNvGrpSpPr/>
        <p:nvPr/>
      </p:nvGrpSpPr>
      <p:grpSpPr>
        <a:xfrm>
          <a:off x="0" y="0"/>
          <a:ext cx="0" cy="0"/>
          <a:chOff x="0" y="0"/>
          <a:chExt cx="0" cy="0"/>
        </a:xfrm>
      </p:grpSpPr>
      <p:sp>
        <p:nvSpPr>
          <p:cNvPr id="38" name="Title Text"/>
          <p:cNvSpPr txBox="1">
            <a:spLocks noGrp="1"/>
          </p:cNvSpPr>
          <p:nvPr>
            <p:ph type="title"/>
          </p:nvPr>
        </p:nvSpPr>
        <p:spPr>
          <a:xfrm>
            <a:off x="609600" y="1487640"/>
            <a:ext cx="8204383" cy="1143001"/>
          </a:xfrm>
          <a:prstGeom prst="rect">
            <a:avLst/>
          </a:prstGeom>
        </p:spPr>
        <p:txBody>
          <a:bodyPr/>
          <a:lstStyle/>
          <a:p>
            <a:pPr marL="0" indent="0">
              <a:buNone/>
            </a:pPr>
            <a:r>
              <a:rPr sz="4400" b="0" i="0" u="none">
                <a:latin typeface="Arial"/>
              </a:rPr>
              <a:t>Scope of the Data Framework</a:t>
            </a:r>
          </a:p>
        </p:txBody>
      </p:sp>
      <p:sp>
        <p:nvSpPr>
          <p:cNvPr id="39" name="Body Level One…"/>
          <p:cNvSpPr txBox="1">
            <a:spLocks noGrp="1"/>
          </p:cNvSpPr>
          <p:nvPr>
            <p:ph type="body" idx="1"/>
          </p:nvPr>
        </p:nvSpPr>
        <p:spPr>
          <a:xfrm>
            <a:off x="609600" y="2632295"/>
            <a:ext cx="8226312" cy="3705205"/>
          </a:xfrm>
          <a:prstGeom prst="rect">
            <a:avLst/>
          </a:prstGeom>
        </p:spPr>
        <p:txBody>
          <a:bodyPr lIns="45719" tIns="45720" rIns="45719" bIns="45720" anchor="t">
            <a:normAutofit/>
          </a:bodyPr>
          <a:lstStyle/>
          <a:p>
            <a:pPr marL="0" indent="0">
              <a:buNone/>
            </a:pPr>
            <a:r>
              <a:rPr lang="en-AU" sz="2400" b="0" i="0" u="none">
                <a:latin typeface="Arial"/>
              </a:rPr>
              <a:t>This </a:t>
            </a:r>
            <a:r>
              <a:rPr lang="en-AU" sz="2400"/>
              <a:t>Framework applies to the following data, and associated data systems, including generation, distribution, storage and recovery</a:t>
            </a:r>
            <a:r>
              <a:rPr lang="en-AU" sz="2400" b="0" i="0" u="none">
                <a:latin typeface="Arial"/>
              </a:rPr>
              <a:t>.</a:t>
            </a:r>
          </a:p>
          <a:p>
            <a:pPr marL="0" indent="0">
              <a:buNone/>
            </a:pPr>
            <a:r>
              <a:rPr lang="en-AU" sz="2400" b="1">
                <a:latin typeface="Arial" panose="020B0604020202020204" pitchFamily="34" charset="0"/>
                <a:cs typeface="Arial" panose="020B0604020202020204" pitchFamily="34" charset="0"/>
              </a:rPr>
              <a:t>Scope – data type</a:t>
            </a:r>
          </a:p>
          <a:p>
            <a:pPr marL="0" indent="0">
              <a:buNone/>
            </a:pPr>
            <a:r>
              <a:rPr lang="en-AU" sz="2400">
                <a:latin typeface="Arial" panose="020B0604020202020204" pitchFamily="34" charset="0"/>
                <a:cs typeface="Arial" panose="020B0604020202020204" pitchFamily="34" charset="0"/>
              </a:rPr>
              <a:t>AWS network data; Manual observation network data; Upper air network data; Hydrology and Flood network data; Wave buoy and Ocean network data; Tide gauge network data; Radar Network data; Seismic Network data; Traditional Knowledge.</a:t>
            </a:r>
            <a:endParaRPr lang="en-AU"/>
          </a:p>
        </p:txBody>
      </p:sp>
      <p:sp>
        <p:nvSpPr>
          <p:cNvPr id="40" name="Slide Number"/>
          <p:cNvSpPr txBox="1">
            <a:spLocks noGrp="1"/>
          </p:cNvSpPr>
          <p:nvPr>
            <p:ph type="sldNum" sz="quarter" idx="2"/>
          </p:nvPr>
        </p:nvSpPr>
        <p:spPr>
          <a:prstGeom prst="rect">
            <a:avLst/>
          </a:prstGeom>
        </p:spPr>
        <p:txBody>
          <a:bodyPr/>
          <a:lstStyle/>
          <a:p>
            <a:fld id="{86CB4B4D-7CA3-9044-876B-883B54F8677D}" type="slidenum">
              <a:rPr/>
              <a:t>16</a:t>
            </a:fld>
            <a:endParaRPr/>
          </a:p>
        </p:txBody>
      </p:sp>
      <p:pic>
        <p:nvPicPr>
          <p:cNvPr id="3" name="Picture 2" descr="A qr code on a blue background&#10;&#10;AI-generated content may be incorrect.">
            <a:extLst>
              <a:ext uri="{FF2B5EF4-FFF2-40B4-BE49-F238E27FC236}">
                <a16:creationId xmlns:a16="http://schemas.microsoft.com/office/drawing/2014/main" id="{18A4E454-E8D0-56F2-38B7-C11B8D7DF331}"/>
              </a:ext>
            </a:extLst>
          </p:cNvPr>
          <p:cNvPicPr>
            <a:picLocks noChangeAspect="1"/>
          </p:cNvPicPr>
          <p:nvPr/>
        </p:nvPicPr>
        <p:blipFill>
          <a:blip r:embed="rId2"/>
          <a:stretch>
            <a:fillRect/>
          </a:stretch>
        </p:blipFill>
        <p:spPr>
          <a:xfrm>
            <a:off x="8801374" y="5482"/>
            <a:ext cx="3387885" cy="340433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D762D-CC34-F7EA-1C15-927B30EF63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099D59-0E15-E6F3-2589-0F0531276B84}"/>
              </a:ext>
            </a:extLst>
          </p:cNvPr>
          <p:cNvSpPr>
            <a:spLocks noGrp="1"/>
          </p:cNvSpPr>
          <p:nvPr>
            <p:ph type="title"/>
          </p:nvPr>
        </p:nvSpPr>
        <p:spPr>
          <a:xfrm>
            <a:off x="5529263" y="300038"/>
            <a:ext cx="5793581" cy="1257300"/>
          </a:xfrm>
        </p:spPr>
        <p:txBody>
          <a:bodyPr lIns="45719" tIns="45720" rIns="45719" bIns="45720" anchor="ctr">
            <a:normAutofit fontScale="90000"/>
          </a:bodyPr>
          <a:lstStyle/>
          <a:p>
            <a:r>
              <a:rPr lang="en-GB" b="1">
                <a:latin typeface="Aptos"/>
              </a:rPr>
              <a:t>1. Pacific Ownership &amp; Management</a:t>
            </a:r>
            <a:endParaRPr lang="en-GB">
              <a:latin typeface="Aptos"/>
            </a:endParaRPr>
          </a:p>
        </p:txBody>
      </p:sp>
      <p:sp>
        <p:nvSpPr>
          <p:cNvPr id="3" name="Text Placeholder 2">
            <a:extLst>
              <a:ext uri="{FF2B5EF4-FFF2-40B4-BE49-F238E27FC236}">
                <a16:creationId xmlns:a16="http://schemas.microsoft.com/office/drawing/2014/main" id="{AA4A0412-BC19-A22C-2C30-E87FF1493494}"/>
              </a:ext>
            </a:extLst>
          </p:cNvPr>
          <p:cNvSpPr>
            <a:spLocks noGrp="1"/>
          </p:cNvSpPr>
          <p:nvPr>
            <p:ph type="body" idx="1"/>
          </p:nvPr>
        </p:nvSpPr>
        <p:spPr>
          <a:xfrm>
            <a:off x="318517" y="1704369"/>
            <a:ext cx="11490102" cy="2831912"/>
          </a:xfrm>
          <a:solidFill>
            <a:schemeClr val="accent6">
              <a:lumMod val="40000"/>
              <a:lumOff val="60000"/>
            </a:schemeClr>
          </a:solidFill>
        </p:spPr>
        <p:txBody>
          <a:bodyPr lIns="45719" tIns="45720" rIns="45719" bIns="45720" anchor="t">
            <a:normAutofit/>
          </a:bodyPr>
          <a:lstStyle/>
          <a:p>
            <a:pPr marL="0" indent="0">
              <a:buNone/>
            </a:pPr>
            <a:r>
              <a:rPr lang="en-US" b="1">
                <a:solidFill>
                  <a:srgbClr val="000000"/>
                </a:solidFill>
                <a:latin typeface="Aptos"/>
              </a:rPr>
              <a:t>Principle 1 -  Pacific ownership and management of data systems is </a:t>
            </a:r>
            <a:r>
              <a:rPr b="1" i="0" u="none">
                <a:solidFill>
                  <a:srgbClr val="000000"/>
                </a:solidFill>
                <a:latin typeface="Aptos"/>
              </a:rPr>
              <a:t>the </a:t>
            </a:r>
            <a:r>
              <a:rPr lang="en-US" b="1">
                <a:solidFill>
                  <a:srgbClr val="000000"/>
                </a:solidFill>
                <a:latin typeface="Aptos"/>
              </a:rPr>
              <a:t>agreed long-term direction. </a:t>
            </a:r>
            <a:r>
              <a:rPr lang="en-US">
                <a:solidFill>
                  <a:srgbClr val="000000"/>
                </a:solidFill>
                <a:latin typeface="Aptos"/>
              </a:rPr>
              <a:t>This will be achieved through staged transition plans that build national and regional technical and human capability over time so </a:t>
            </a:r>
            <a:r>
              <a:rPr b="0" i="0" u="none">
                <a:solidFill>
                  <a:srgbClr val="000000"/>
                </a:solidFill>
                <a:latin typeface="Aptos"/>
              </a:rPr>
              <a:t>the </a:t>
            </a:r>
            <a:r>
              <a:rPr lang="en-US">
                <a:solidFill>
                  <a:srgbClr val="000000"/>
                </a:solidFill>
                <a:latin typeface="Aptos"/>
              </a:rPr>
              <a:t>Pacific controls and safeguards its own </a:t>
            </a:r>
            <a:r>
              <a:rPr b="0" i="0" u="none">
                <a:solidFill>
                  <a:srgbClr val="000000"/>
                </a:solidFill>
                <a:latin typeface="Aptos"/>
              </a:rPr>
              <a:t>data</a:t>
            </a:r>
            <a:r>
              <a:rPr lang="en-US">
                <a:solidFill>
                  <a:srgbClr val="000000"/>
                </a:solidFill>
                <a:latin typeface="Aptos"/>
              </a:rPr>
              <a:t>.</a:t>
            </a:r>
            <a:endParaRPr>
              <a:solidFill>
                <a:srgbClr val="000000"/>
              </a:solidFill>
              <a:latin typeface="Aptos"/>
              <a:ea typeface="+mn-ea"/>
              <a:cs typeface="+mn-cs"/>
            </a:endParaRPr>
          </a:p>
        </p:txBody>
      </p:sp>
      <p:sp>
        <p:nvSpPr>
          <p:cNvPr id="4" name="TextBox 3">
            <a:extLst>
              <a:ext uri="{FF2B5EF4-FFF2-40B4-BE49-F238E27FC236}">
                <a16:creationId xmlns:a16="http://schemas.microsoft.com/office/drawing/2014/main" id="{E11273EF-B409-EE49-92D2-0B170291EB6A}"/>
              </a:ext>
            </a:extLst>
          </p:cNvPr>
          <p:cNvSpPr txBox="1"/>
          <p:nvPr/>
        </p:nvSpPr>
        <p:spPr>
          <a:xfrm>
            <a:off x="318517" y="4683312"/>
            <a:ext cx="11401257" cy="1384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AU" sz="2800" b="1" i="0" u="none">
                <a:solidFill>
                  <a:schemeClr val="accent1"/>
                </a:solidFill>
                <a:latin typeface="Aptos"/>
              </a:rPr>
              <a:t>Why </a:t>
            </a:r>
            <a:r>
              <a:rPr lang="en-AU" sz="2800" b="1">
                <a:solidFill>
                  <a:schemeClr val="accent1"/>
                </a:solidFill>
                <a:latin typeface="Aptos"/>
              </a:rPr>
              <a:t>this matters? </a:t>
            </a:r>
          </a:p>
          <a:p>
            <a:r>
              <a:rPr lang="en-AU" sz="2800">
                <a:solidFill>
                  <a:schemeClr val="accent1"/>
                </a:solidFill>
                <a:latin typeface="Aptos"/>
              </a:rPr>
              <a:t>It </a:t>
            </a:r>
            <a:r>
              <a:rPr lang="en-AU" sz="2800" i="0" u="none">
                <a:solidFill>
                  <a:schemeClr val="accent1"/>
                </a:solidFill>
                <a:latin typeface="Aptos"/>
              </a:rPr>
              <a:t>sets </a:t>
            </a:r>
            <a:r>
              <a:rPr lang="en-AU" sz="2800">
                <a:solidFill>
                  <a:schemeClr val="accent1"/>
                </a:solidFill>
                <a:latin typeface="Aptos"/>
              </a:rPr>
              <a:t>the long-term direction </a:t>
            </a:r>
            <a:r>
              <a:rPr lang="en-AU" sz="2800" i="0" u="none">
                <a:solidFill>
                  <a:schemeClr val="accent1"/>
                </a:solidFill>
                <a:latin typeface="Aptos"/>
              </a:rPr>
              <a:t>for </a:t>
            </a:r>
            <a:r>
              <a:rPr lang="en-AU" sz="2800">
                <a:solidFill>
                  <a:schemeClr val="accent1"/>
                </a:solidFill>
                <a:latin typeface="Aptos"/>
              </a:rPr>
              <a:t>sovereign control</a:t>
            </a:r>
            <a:r>
              <a:rPr lang="en-AU" sz="2800" i="0" u="none">
                <a:solidFill>
                  <a:schemeClr val="accent1"/>
                </a:solidFill>
                <a:latin typeface="Aptos"/>
              </a:rPr>
              <a:t>, </a:t>
            </a:r>
            <a:r>
              <a:rPr lang="en-AU" sz="2800">
                <a:solidFill>
                  <a:schemeClr val="accent1"/>
                </a:solidFill>
                <a:latin typeface="Aptos"/>
              </a:rPr>
              <a:t>capability development </a:t>
            </a:r>
            <a:r>
              <a:rPr lang="en-AU" sz="2800" i="0" u="none">
                <a:solidFill>
                  <a:schemeClr val="accent1"/>
                </a:solidFill>
                <a:latin typeface="Aptos"/>
              </a:rPr>
              <a:t>and </a:t>
            </a:r>
            <a:r>
              <a:rPr lang="en-AU" sz="2800">
                <a:solidFill>
                  <a:schemeClr val="accent1"/>
                </a:solidFill>
                <a:latin typeface="Aptos"/>
              </a:rPr>
              <a:t>partner alignment in all future projects in the region.</a:t>
            </a:r>
            <a:endParaRPr lang="en-AU" sz="2800">
              <a:solidFill>
                <a:schemeClr val="accent1"/>
              </a:solidFill>
              <a:latin typeface="Aptos"/>
              <a:ea typeface="Arial"/>
              <a:cs typeface="Arial"/>
            </a:endParaRPr>
          </a:p>
        </p:txBody>
      </p:sp>
    </p:spTree>
    <p:extLst>
      <p:ext uri="{BB962C8B-B14F-4D97-AF65-F5344CB8AC3E}">
        <p14:creationId xmlns:p14="http://schemas.microsoft.com/office/powerpoint/2010/main" val="2557846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D762D-CC34-F7EA-1C15-927B30EF63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099D59-0E15-E6F3-2589-0F0531276B84}"/>
              </a:ext>
            </a:extLst>
          </p:cNvPr>
          <p:cNvSpPr>
            <a:spLocks noGrp="1"/>
          </p:cNvSpPr>
          <p:nvPr>
            <p:ph type="title"/>
          </p:nvPr>
        </p:nvSpPr>
        <p:spPr>
          <a:xfrm>
            <a:off x="5243512" y="300038"/>
            <a:ext cx="6657976" cy="1257300"/>
          </a:xfrm>
        </p:spPr>
        <p:txBody>
          <a:bodyPr lIns="45719" tIns="45720" rIns="45719" bIns="45720" anchor="ctr">
            <a:noAutofit/>
          </a:bodyPr>
          <a:lstStyle/>
          <a:p>
            <a:r>
              <a:rPr lang="en-GB" b="1">
                <a:latin typeface="Aptos"/>
              </a:rPr>
              <a:t>2. Regional Interoperability</a:t>
            </a:r>
            <a:endParaRPr lang="en-GB">
              <a:latin typeface="Aptos"/>
            </a:endParaRPr>
          </a:p>
        </p:txBody>
      </p:sp>
      <p:sp>
        <p:nvSpPr>
          <p:cNvPr id="3" name="Text Placeholder 2">
            <a:extLst>
              <a:ext uri="{FF2B5EF4-FFF2-40B4-BE49-F238E27FC236}">
                <a16:creationId xmlns:a16="http://schemas.microsoft.com/office/drawing/2014/main" id="{AA4A0412-BC19-A22C-2C30-E87FF1493494}"/>
              </a:ext>
            </a:extLst>
          </p:cNvPr>
          <p:cNvSpPr>
            <a:spLocks noGrp="1"/>
          </p:cNvSpPr>
          <p:nvPr>
            <p:ph type="body" idx="1"/>
          </p:nvPr>
        </p:nvSpPr>
        <p:spPr>
          <a:xfrm>
            <a:off x="318517" y="1704369"/>
            <a:ext cx="11490102" cy="2831912"/>
          </a:xfrm>
          <a:solidFill>
            <a:srgbClr val="9BBCDB"/>
          </a:solidFill>
        </p:spPr>
        <p:txBody>
          <a:bodyPr lIns="45719" tIns="45720" rIns="45719" bIns="45720" anchor="t">
            <a:normAutofit lnSpcReduction="10000"/>
          </a:bodyPr>
          <a:lstStyle/>
          <a:p>
            <a:pPr marL="0" indent="0">
              <a:buNone/>
            </a:pPr>
            <a:r>
              <a:rPr lang="en-GB" b="1">
                <a:solidFill>
                  <a:srgbClr val="000000"/>
                </a:solidFill>
                <a:latin typeface="Aptos"/>
              </a:rPr>
              <a:t>Principle 2 - Regional interoperability is </a:t>
            </a:r>
            <a:r>
              <a:rPr lang="en-GB" b="1" i="0" u="none">
                <a:solidFill>
                  <a:srgbClr val="000000"/>
                </a:solidFill>
                <a:latin typeface="Aptos"/>
              </a:rPr>
              <a:t>the </a:t>
            </a:r>
            <a:r>
              <a:rPr lang="en-GB" b="1">
                <a:solidFill>
                  <a:srgbClr val="000000"/>
                </a:solidFill>
                <a:latin typeface="Aptos"/>
              </a:rPr>
              <a:t>default position. </a:t>
            </a:r>
            <a:r>
              <a:rPr lang="en-GB">
                <a:solidFill>
                  <a:srgbClr val="000000"/>
                </a:solidFill>
                <a:latin typeface="Aptos"/>
              </a:rPr>
              <a:t>Systems will be harmonised so data can move reliably between national and regional platforms. This will streamline sharing, support delivery of </a:t>
            </a:r>
            <a:r>
              <a:rPr lang="en-GB" b="0" i="0" u="none">
                <a:solidFill>
                  <a:srgbClr val="000000"/>
                </a:solidFill>
                <a:latin typeface="Aptos"/>
              </a:rPr>
              <a:t>data </a:t>
            </a:r>
            <a:r>
              <a:rPr lang="en-GB">
                <a:solidFill>
                  <a:srgbClr val="000000"/>
                </a:solidFill>
                <a:latin typeface="Aptos"/>
              </a:rPr>
              <a:t>products and services (including cost recovery), and reduce costs and technical burden for countries through pooled regional solutions.</a:t>
            </a:r>
            <a:endParaRPr lang="en-GB">
              <a:solidFill>
                <a:srgbClr val="000000"/>
              </a:solidFill>
              <a:latin typeface="Aptos"/>
              <a:ea typeface="+mn-ea"/>
              <a:cs typeface="+mn-cs"/>
            </a:endParaRPr>
          </a:p>
        </p:txBody>
      </p:sp>
      <p:sp>
        <p:nvSpPr>
          <p:cNvPr id="4" name="TextBox 3">
            <a:extLst>
              <a:ext uri="{FF2B5EF4-FFF2-40B4-BE49-F238E27FC236}">
                <a16:creationId xmlns:a16="http://schemas.microsoft.com/office/drawing/2014/main" id="{E11273EF-B409-EE49-92D2-0B170291EB6A}"/>
              </a:ext>
            </a:extLst>
          </p:cNvPr>
          <p:cNvSpPr txBox="1"/>
          <p:nvPr/>
        </p:nvSpPr>
        <p:spPr>
          <a:xfrm>
            <a:off x="318517" y="4683312"/>
            <a:ext cx="11401256" cy="1384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AU" sz="2800" b="1">
                <a:solidFill>
                  <a:srgbClr val="6283AD"/>
                </a:solidFill>
                <a:latin typeface="Aptos"/>
              </a:rPr>
              <a:t>Why this matters?</a:t>
            </a:r>
            <a:endParaRPr lang="en-US" sz="2800">
              <a:solidFill>
                <a:srgbClr val="6283AD"/>
              </a:solidFill>
            </a:endParaRPr>
          </a:p>
          <a:p>
            <a:r>
              <a:rPr lang="en-AU" sz="2800">
                <a:solidFill>
                  <a:srgbClr val="6283AD"/>
                </a:solidFill>
                <a:latin typeface="Aptos"/>
              </a:rPr>
              <a:t>It </a:t>
            </a:r>
            <a:r>
              <a:rPr lang="en-AU" sz="2800" u="none">
                <a:solidFill>
                  <a:srgbClr val="6283AD"/>
                </a:solidFill>
                <a:latin typeface="Aptos"/>
              </a:rPr>
              <a:t>supports </a:t>
            </a:r>
            <a:r>
              <a:rPr lang="en-AU" sz="2800">
                <a:solidFill>
                  <a:srgbClr val="6283AD"/>
                </a:solidFill>
                <a:latin typeface="Aptos"/>
              </a:rPr>
              <a:t>a </a:t>
            </a:r>
            <a:r>
              <a:rPr lang="en-AU" sz="2800" u="none">
                <a:solidFill>
                  <a:srgbClr val="6283AD"/>
                </a:solidFill>
                <a:latin typeface="Aptos"/>
              </a:rPr>
              <a:t>practical </a:t>
            </a:r>
            <a:r>
              <a:rPr lang="en-AU" sz="2800">
                <a:solidFill>
                  <a:srgbClr val="6283AD"/>
                </a:solidFill>
                <a:latin typeface="Aptos"/>
              </a:rPr>
              <a:t>regional model that reduces duplication </a:t>
            </a:r>
            <a:r>
              <a:rPr lang="en-AU" sz="2800" u="none">
                <a:solidFill>
                  <a:srgbClr val="6283AD"/>
                </a:solidFill>
                <a:latin typeface="Aptos"/>
              </a:rPr>
              <a:t>and </a:t>
            </a:r>
            <a:r>
              <a:rPr lang="en-AU" sz="2800">
                <a:solidFill>
                  <a:srgbClr val="6283AD"/>
                </a:solidFill>
                <a:latin typeface="Aptos"/>
              </a:rPr>
              <a:t>improves service </a:t>
            </a:r>
            <a:r>
              <a:rPr lang="en-AU" sz="2800" u="none">
                <a:solidFill>
                  <a:srgbClr val="6283AD"/>
                </a:solidFill>
                <a:latin typeface="Aptos"/>
              </a:rPr>
              <a:t>delivery.</a:t>
            </a:r>
            <a:endParaRPr lang="en-AU" sz="2800">
              <a:solidFill>
                <a:srgbClr val="6283AD"/>
              </a:solidFill>
              <a:latin typeface="Aptos"/>
              <a:ea typeface="Arial"/>
              <a:cs typeface="Arial"/>
            </a:endParaRPr>
          </a:p>
        </p:txBody>
      </p:sp>
    </p:spTree>
    <p:extLst>
      <p:ext uri="{BB962C8B-B14F-4D97-AF65-F5344CB8AC3E}">
        <p14:creationId xmlns:p14="http://schemas.microsoft.com/office/powerpoint/2010/main" val="2557846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D762D-CC34-F7EA-1C15-927B30EF63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099D59-0E15-E6F3-2589-0F0531276B84}"/>
              </a:ext>
            </a:extLst>
          </p:cNvPr>
          <p:cNvSpPr>
            <a:spLocks noGrp="1"/>
          </p:cNvSpPr>
          <p:nvPr>
            <p:ph type="title"/>
          </p:nvPr>
        </p:nvSpPr>
        <p:spPr>
          <a:xfrm>
            <a:off x="5529263" y="300038"/>
            <a:ext cx="5793581" cy="1257300"/>
          </a:xfrm>
        </p:spPr>
        <p:txBody>
          <a:bodyPr lIns="45719" tIns="45720" rIns="45719" bIns="45720" anchor="ctr">
            <a:noAutofit/>
          </a:bodyPr>
          <a:lstStyle/>
          <a:p>
            <a:r>
              <a:rPr lang="en-GB" b="1">
                <a:latin typeface="Aptos"/>
              </a:rPr>
              <a:t>3. Pacific ICT Architecture</a:t>
            </a:r>
            <a:endParaRPr lang="en-GB">
              <a:latin typeface="Aptos"/>
            </a:endParaRPr>
          </a:p>
        </p:txBody>
      </p:sp>
      <p:sp>
        <p:nvSpPr>
          <p:cNvPr id="3" name="Text Placeholder 2">
            <a:extLst>
              <a:ext uri="{FF2B5EF4-FFF2-40B4-BE49-F238E27FC236}">
                <a16:creationId xmlns:a16="http://schemas.microsoft.com/office/drawing/2014/main" id="{AA4A0412-BC19-A22C-2C30-E87FF1493494}"/>
              </a:ext>
            </a:extLst>
          </p:cNvPr>
          <p:cNvSpPr>
            <a:spLocks noGrp="1"/>
          </p:cNvSpPr>
          <p:nvPr>
            <p:ph type="body" idx="1"/>
          </p:nvPr>
        </p:nvSpPr>
        <p:spPr>
          <a:xfrm>
            <a:off x="318517" y="1704369"/>
            <a:ext cx="11490102" cy="2831912"/>
          </a:xfrm>
          <a:solidFill>
            <a:srgbClr val="9BBCDB"/>
          </a:solidFill>
        </p:spPr>
        <p:txBody>
          <a:bodyPr lIns="45719" tIns="45720" rIns="45719" bIns="45720" anchor="t">
            <a:noAutofit/>
          </a:bodyPr>
          <a:lstStyle/>
          <a:p>
            <a:pPr marL="0" indent="0">
              <a:buNone/>
            </a:pPr>
            <a:r>
              <a:rPr lang="en-GB" b="1">
                <a:solidFill>
                  <a:srgbClr val="000000"/>
                </a:solidFill>
                <a:latin typeface="Aptos"/>
              </a:rPr>
              <a:t>Principle 3 - A Pacific ICT Architecture for meteorological </a:t>
            </a:r>
            <a:r>
              <a:rPr lang="en-GB" b="1" i="0" u="none">
                <a:solidFill>
                  <a:srgbClr val="000000"/>
                </a:solidFill>
                <a:latin typeface="Aptos"/>
              </a:rPr>
              <a:t>data </a:t>
            </a:r>
            <a:r>
              <a:rPr lang="en-GB" b="1">
                <a:solidFill>
                  <a:srgbClr val="000000"/>
                </a:solidFill>
                <a:latin typeface="Aptos"/>
              </a:rPr>
              <a:t>systems will be agreed and maintained</a:t>
            </a:r>
            <a:r>
              <a:rPr lang="en-GB">
                <a:solidFill>
                  <a:srgbClr val="000000"/>
                </a:solidFill>
                <a:latin typeface="Aptos"/>
              </a:rPr>
              <a:t>. It will set regional standards for interoperability and sustainability, so countries avoid fragmented solutio</a:t>
            </a:r>
            <a:r>
              <a:rPr lang="en-GB">
                <a:solidFill>
                  <a:schemeClr val="tx1"/>
                </a:solidFill>
                <a:latin typeface="Aptos"/>
              </a:rPr>
              <a:t>ns, protect long-term national investments, and guide partner support </a:t>
            </a:r>
            <a:endParaRPr lang="en-GB">
              <a:solidFill>
                <a:schemeClr val="tx1"/>
              </a:solidFill>
              <a:latin typeface="Aptos"/>
              <a:ea typeface="+mn-ea"/>
              <a:cs typeface="+mn-cs"/>
            </a:endParaRPr>
          </a:p>
        </p:txBody>
      </p:sp>
      <p:sp>
        <p:nvSpPr>
          <p:cNvPr id="4" name="TextBox 3">
            <a:extLst>
              <a:ext uri="{FF2B5EF4-FFF2-40B4-BE49-F238E27FC236}">
                <a16:creationId xmlns:a16="http://schemas.microsoft.com/office/drawing/2014/main" id="{E11273EF-B409-EE49-92D2-0B170291EB6A}"/>
              </a:ext>
            </a:extLst>
          </p:cNvPr>
          <p:cNvSpPr txBox="1"/>
          <p:nvPr/>
        </p:nvSpPr>
        <p:spPr>
          <a:xfrm>
            <a:off x="318517" y="4683312"/>
            <a:ext cx="11401256" cy="1384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AU" sz="2800" b="1">
                <a:solidFill>
                  <a:srgbClr val="6283AD"/>
                </a:solidFill>
                <a:latin typeface="Aptos"/>
              </a:rPr>
              <a:t>Why this matters?</a:t>
            </a:r>
            <a:endParaRPr lang="en-US" sz="2800">
              <a:solidFill>
                <a:srgbClr val="6283AD"/>
              </a:solidFill>
            </a:endParaRPr>
          </a:p>
          <a:p>
            <a:r>
              <a:rPr lang="en-AU" sz="2800">
                <a:solidFill>
                  <a:srgbClr val="6283AD"/>
                </a:solidFill>
                <a:latin typeface="Aptos"/>
              </a:rPr>
              <a:t>This will set the ICT standards, design and data flows that are acceptable to the Pacific.</a:t>
            </a:r>
            <a:endParaRPr lang="en-AU" sz="2800">
              <a:solidFill>
                <a:srgbClr val="6283AD"/>
              </a:solidFill>
              <a:latin typeface="Aptos"/>
              <a:ea typeface="Calibri"/>
              <a:cs typeface="Calibri"/>
            </a:endParaRPr>
          </a:p>
        </p:txBody>
      </p:sp>
    </p:spTree>
    <p:extLst>
      <p:ext uri="{BB962C8B-B14F-4D97-AF65-F5344CB8AC3E}">
        <p14:creationId xmlns:p14="http://schemas.microsoft.com/office/powerpoint/2010/main" val="2557846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F6CAF-0045-599D-2219-1975C650D76D}"/>
            </a:ext>
          </a:extLst>
        </p:cNvPr>
        <p:cNvGrpSpPr/>
        <p:nvPr/>
      </p:nvGrpSpPr>
      <p:grpSpPr>
        <a:xfrm>
          <a:off x="0" y="0"/>
          <a:ext cx="0" cy="0"/>
          <a:chOff x="0" y="0"/>
          <a:chExt cx="0" cy="0"/>
        </a:xfrm>
      </p:grpSpPr>
      <p:sp>
        <p:nvSpPr>
          <p:cNvPr id="38" name="Title Text">
            <a:extLst>
              <a:ext uri="{FF2B5EF4-FFF2-40B4-BE49-F238E27FC236}">
                <a16:creationId xmlns:a16="http://schemas.microsoft.com/office/drawing/2014/main" id="{4F0F9488-343F-7313-E3C5-12448A440258}"/>
              </a:ext>
            </a:extLst>
          </p:cNvPr>
          <p:cNvSpPr txBox="1">
            <a:spLocks noGrp="1"/>
          </p:cNvSpPr>
          <p:nvPr>
            <p:ph type="title"/>
          </p:nvPr>
        </p:nvSpPr>
        <p:spPr>
          <a:xfrm>
            <a:off x="609600" y="1306734"/>
            <a:ext cx="8050887" cy="1153965"/>
          </a:xfrm>
          <a:prstGeom prst="rect">
            <a:avLst/>
          </a:prstGeom>
        </p:spPr>
        <p:txBody>
          <a:bodyPr/>
          <a:lstStyle/>
          <a:p>
            <a:pPr marL="0" indent="0">
              <a:buNone/>
            </a:pPr>
            <a:r>
              <a:rPr sz="4400" b="0" i="0" u="none">
                <a:latin typeface="Arial"/>
              </a:rPr>
              <a:t>Why a</a:t>
            </a:r>
            <a:r>
              <a:rPr lang="en-GB" sz="4400" b="0" i="0" u="none">
                <a:latin typeface="Arial"/>
              </a:rPr>
              <a:t>n Asset Policy </a:t>
            </a:r>
            <a:r>
              <a:rPr sz="4400" b="0" i="0" u="none">
                <a:latin typeface="Arial"/>
              </a:rPr>
              <a:t>Is Needed</a:t>
            </a:r>
          </a:p>
        </p:txBody>
      </p:sp>
      <p:sp>
        <p:nvSpPr>
          <p:cNvPr id="39" name="Body Level One…">
            <a:extLst>
              <a:ext uri="{FF2B5EF4-FFF2-40B4-BE49-F238E27FC236}">
                <a16:creationId xmlns:a16="http://schemas.microsoft.com/office/drawing/2014/main" id="{A3E1FC7B-276F-FD50-3299-99E4EC21B0E0}"/>
              </a:ext>
            </a:extLst>
          </p:cNvPr>
          <p:cNvSpPr txBox="1">
            <a:spLocks noGrp="1"/>
          </p:cNvSpPr>
          <p:nvPr>
            <p:ph type="body" idx="1"/>
          </p:nvPr>
        </p:nvSpPr>
        <p:spPr>
          <a:xfrm>
            <a:off x="609600" y="2472186"/>
            <a:ext cx="8045405" cy="4191941"/>
          </a:xfrm>
          <a:prstGeom prst="rect">
            <a:avLst/>
          </a:prstGeom>
        </p:spPr>
        <p:txBody>
          <a:bodyPr lIns="45719" tIns="45720" rIns="45719" bIns="45720" anchor="t">
            <a:normAutofit fontScale="92500"/>
          </a:bodyPr>
          <a:lstStyle/>
          <a:p>
            <a:r>
              <a:rPr lang="en-GB" sz="2800"/>
              <a:t>Existing assets are fragmented across countries, agencies and projects, with no common standard or interoperability.</a:t>
            </a:r>
          </a:p>
          <a:p>
            <a:r>
              <a:rPr lang="en-GB" sz="2800"/>
              <a:t>Set a shared Pacific approach to meteorological assets. </a:t>
            </a:r>
          </a:p>
          <a:p>
            <a:r>
              <a:rPr lang="en-GB" sz="2800"/>
              <a:t>Uplift asset management capability in the region.</a:t>
            </a:r>
          </a:p>
          <a:p>
            <a:r>
              <a:rPr lang="en-GB" sz="2800"/>
              <a:t>Support sustainability of pacific meteorological assets and quality multi-hazard early warning services </a:t>
            </a:r>
            <a:endParaRPr lang="en-US" sz="2800">
              <a:solidFill>
                <a:srgbClr val="000000"/>
              </a:solidFill>
            </a:endParaRPr>
          </a:p>
          <a:p>
            <a:endParaRPr lang="en-GB" sz="2800"/>
          </a:p>
        </p:txBody>
      </p:sp>
      <p:sp>
        <p:nvSpPr>
          <p:cNvPr id="40" name="Slide Number">
            <a:extLst>
              <a:ext uri="{FF2B5EF4-FFF2-40B4-BE49-F238E27FC236}">
                <a16:creationId xmlns:a16="http://schemas.microsoft.com/office/drawing/2014/main" id="{985DB8E0-AA54-A07B-F892-EA5A898255EB}"/>
              </a:ext>
            </a:extLst>
          </p:cNvPr>
          <p:cNvSpPr txBox="1">
            <a:spLocks noGrp="1"/>
          </p:cNvSpPr>
          <p:nvPr>
            <p:ph type="sldNum" sz="quarter" idx="2"/>
          </p:nvPr>
        </p:nvSpPr>
        <p:spPr>
          <a:prstGeom prst="rect">
            <a:avLst/>
          </a:prstGeom>
        </p:spPr>
        <p:txBody>
          <a:bodyPr/>
          <a:lstStyle/>
          <a:p>
            <a:fld id="{86CB4B4D-7CA3-9044-876B-883B54F8677D}" type="slidenum">
              <a:rPr/>
              <a:t>2</a:t>
            </a:fld>
            <a:endParaRPr/>
          </a:p>
        </p:txBody>
      </p:sp>
      <p:pic>
        <p:nvPicPr>
          <p:cNvPr id="3" name="Picture 2" descr="A qr code on a blue background&#10;&#10;AI-generated content may be incorrect.">
            <a:extLst>
              <a:ext uri="{FF2B5EF4-FFF2-40B4-BE49-F238E27FC236}">
                <a16:creationId xmlns:a16="http://schemas.microsoft.com/office/drawing/2014/main" id="{9346E367-79C6-0325-013F-E11278863300}"/>
              </a:ext>
            </a:extLst>
          </p:cNvPr>
          <p:cNvPicPr>
            <a:picLocks noChangeAspect="1"/>
          </p:cNvPicPr>
          <p:nvPr/>
        </p:nvPicPr>
        <p:blipFill>
          <a:blip r:embed="rId2"/>
          <a:stretch>
            <a:fillRect/>
          </a:stretch>
        </p:blipFill>
        <p:spPr>
          <a:xfrm>
            <a:off x="8801374" y="5482"/>
            <a:ext cx="3387885" cy="3404331"/>
          </a:xfrm>
          <a:prstGeom prst="rect">
            <a:avLst/>
          </a:prstGeom>
        </p:spPr>
      </p:pic>
    </p:spTree>
    <p:extLst>
      <p:ext uri="{BB962C8B-B14F-4D97-AF65-F5344CB8AC3E}">
        <p14:creationId xmlns:p14="http://schemas.microsoft.com/office/powerpoint/2010/main" val="40167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D762D-CC34-F7EA-1C15-927B30EF63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099D59-0E15-E6F3-2589-0F0531276B84}"/>
              </a:ext>
            </a:extLst>
          </p:cNvPr>
          <p:cNvSpPr>
            <a:spLocks noGrp="1"/>
          </p:cNvSpPr>
          <p:nvPr>
            <p:ph type="title"/>
          </p:nvPr>
        </p:nvSpPr>
        <p:spPr>
          <a:xfrm>
            <a:off x="5529263" y="300038"/>
            <a:ext cx="5793581" cy="1257300"/>
          </a:xfrm>
        </p:spPr>
        <p:txBody>
          <a:bodyPr lIns="45719" tIns="45720" rIns="45719" bIns="45720" anchor="ctr">
            <a:noAutofit/>
          </a:bodyPr>
          <a:lstStyle/>
          <a:p>
            <a:r>
              <a:rPr lang="en-GB" b="1">
                <a:latin typeface="Aptos"/>
              </a:rPr>
              <a:t>4. National policies</a:t>
            </a:r>
            <a:endParaRPr lang="en-GB">
              <a:latin typeface="Aptos"/>
            </a:endParaRPr>
          </a:p>
        </p:txBody>
      </p:sp>
      <p:sp>
        <p:nvSpPr>
          <p:cNvPr id="3" name="Text Placeholder 2">
            <a:extLst>
              <a:ext uri="{FF2B5EF4-FFF2-40B4-BE49-F238E27FC236}">
                <a16:creationId xmlns:a16="http://schemas.microsoft.com/office/drawing/2014/main" id="{AA4A0412-BC19-A22C-2C30-E87FF1493494}"/>
              </a:ext>
            </a:extLst>
          </p:cNvPr>
          <p:cNvSpPr>
            <a:spLocks noGrp="1"/>
          </p:cNvSpPr>
          <p:nvPr>
            <p:ph type="body" idx="1"/>
          </p:nvPr>
        </p:nvSpPr>
        <p:spPr>
          <a:xfrm>
            <a:off x="318517" y="1704369"/>
            <a:ext cx="11490102" cy="2831912"/>
          </a:xfrm>
          <a:solidFill>
            <a:srgbClr val="9BBCDB"/>
          </a:solidFill>
        </p:spPr>
        <p:txBody>
          <a:bodyPr lIns="45719" tIns="45720" rIns="45719" bIns="45720" anchor="t">
            <a:normAutofit/>
          </a:bodyPr>
          <a:lstStyle/>
          <a:p>
            <a:pPr marL="0" indent="0">
              <a:buNone/>
            </a:pPr>
            <a:r>
              <a:rPr lang="en-US" b="1">
                <a:solidFill>
                  <a:srgbClr val="000000"/>
                </a:solidFill>
              </a:rPr>
              <a:t>Principle 4 - National data policies and processes </a:t>
            </a:r>
            <a:r>
              <a:rPr lang="en-US">
                <a:solidFill>
                  <a:srgbClr val="000000"/>
                </a:solidFill>
              </a:rPr>
              <a:t>are established to support coherence with this Pacific </a:t>
            </a:r>
            <a:r>
              <a:rPr lang="en-AU" b="0" i="0" u="none">
                <a:solidFill>
                  <a:srgbClr val="000000"/>
                </a:solidFill>
                <a:latin typeface="Arial"/>
              </a:rPr>
              <a:t>Data Framework </a:t>
            </a:r>
            <a:r>
              <a:rPr lang="en-US">
                <a:solidFill>
                  <a:srgbClr val="000000"/>
                </a:solidFill>
              </a:rPr>
              <a:t>and compliance with national laws and regulations</a:t>
            </a:r>
            <a:r>
              <a:rPr lang="en-US" b="0" i="0" u="none">
                <a:solidFill>
                  <a:srgbClr val="000000"/>
                </a:solidFill>
                <a:latin typeface="Arial"/>
              </a:rPr>
              <a:t>.</a:t>
            </a:r>
            <a:endParaRPr lang="en-US">
              <a:solidFill>
                <a:srgbClr val="000000"/>
              </a:solidFill>
              <a:latin typeface="Aptos"/>
              <a:ea typeface="+mn-ea"/>
              <a:cs typeface="+mn-cs"/>
            </a:endParaRPr>
          </a:p>
        </p:txBody>
      </p:sp>
      <p:sp>
        <p:nvSpPr>
          <p:cNvPr id="4" name="TextBox 3">
            <a:extLst>
              <a:ext uri="{FF2B5EF4-FFF2-40B4-BE49-F238E27FC236}">
                <a16:creationId xmlns:a16="http://schemas.microsoft.com/office/drawing/2014/main" id="{E11273EF-B409-EE49-92D2-0B170291EB6A}"/>
              </a:ext>
            </a:extLst>
          </p:cNvPr>
          <p:cNvSpPr txBox="1"/>
          <p:nvPr/>
        </p:nvSpPr>
        <p:spPr>
          <a:xfrm>
            <a:off x="318517" y="4683312"/>
            <a:ext cx="11401256" cy="1384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AU" sz="2800" b="1">
                <a:solidFill>
                  <a:srgbClr val="6283AD"/>
                </a:solidFill>
                <a:latin typeface="Aptos"/>
              </a:rPr>
              <a:t>Why this matters?</a:t>
            </a:r>
            <a:endParaRPr lang="en-US" sz="2800">
              <a:solidFill>
                <a:srgbClr val="6283AD"/>
              </a:solidFill>
            </a:endParaRPr>
          </a:p>
          <a:p>
            <a:r>
              <a:rPr lang="en-AU" sz="2800">
                <a:solidFill>
                  <a:srgbClr val="6283AD"/>
                </a:solidFill>
                <a:latin typeface="Aptos"/>
              </a:rPr>
              <a:t>This links </a:t>
            </a:r>
            <a:r>
              <a:rPr lang="en-AU" sz="2800" u="none">
                <a:solidFill>
                  <a:srgbClr val="6283AD"/>
                </a:solidFill>
                <a:latin typeface="Aptos"/>
              </a:rPr>
              <a:t>the </a:t>
            </a:r>
            <a:r>
              <a:rPr lang="en-AU" sz="2800">
                <a:solidFill>
                  <a:srgbClr val="6283AD"/>
                </a:solidFill>
                <a:latin typeface="Aptos"/>
              </a:rPr>
              <a:t>regional framework </a:t>
            </a:r>
            <a:r>
              <a:rPr lang="en-AU" sz="2800" u="none">
                <a:solidFill>
                  <a:srgbClr val="6283AD"/>
                </a:solidFill>
                <a:latin typeface="Aptos"/>
              </a:rPr>
              <a:t>to </a:t>
            </a:r>
            <a:r>
              <a:rPr lang="en-AU" sz="2800">
                <a:solidFill>
                  <a:srgbClr val="6283AD"/>
                </a:solidFill>
                <a:latin typeface="Aptos"/>
              </a:rPr>
              <a:t>national implementation </a:t>
            </a:r>
            <a:r>
              <a:rPr lang="en-AU" sz="2800" u="none">
                <a:solidFill>
                  <a:srgbClr val="6283AD"/>
                </a:solidFill>
                <a:latin typeface="Aptos"/>
              </a:rPr>
              <a:t>and </a:t>
            </a:r>
            <a:r>
              <a:rPr lang="en-AU" sz="2800">
                <a:solidFill>
                  <a:srgbClr val="6283AD"/>
                </a:solidFill>
                <a:latin typeface="Aptos"/>
              </a:rPr>
              <a:t>legal compliance.</a:t>
            </a:r>
            <a:endParaRPr lang="en-AU" sz="2800">
              <a:solidFill>
                <a:srgbClr val="6283AD"/>
              </a:solidFill>
              <a:latin typeface="Aptos"/>
              <a:ea typeface="Arial"/>
              <a:cs typeface="Arial"/>
            </a:endParaRPr>
          </a:p>
        </p:txBody>
      </p:sp>
    </p:spTree>
    <p:extLst>
      <p:ext uri="{BB962C8B-B14F-4D97-AF65-F5344CB8AC3E}">
        <p14:creationId xmlns:p14="http://schemas.microsoft.com/office/powerpoint/2010/main" val="2557846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D762D-CC34-F7EA-1C15-927B30EF63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099D59-0E15-E6F3-2589-0F0531276B84}"/>
              </a:ext>
            </a:extLst>
          </p:cNvPr>
          <p:cNvSpPr>
            <a:spLocks noGrp="1"/>
          </p:cNvSpPr>
          <p:nvPr>
            <p:ph type="title"/>
          </p:nvPr>
        </p:nvSpPr>
        <p:spPr>
          <a:xfrm>
            <a:off x="5529263" y="300038"/>
            <a:ext cx="5793581" cy="1257300"/>
          </a:xfrm>
        </p:spPr>
        <p:txBody>
          <a:bodyPr lIns="45719" tIns="45720" rIns="45719" bIns="45720" anchor="ctr">
            <a:noAutofit/>
          </a:bodyPr>
          <a:lstStyle/>
          <a:p>
            <a:r>
              <a:rPr lang="en-GB" b="1">
                <a:latin typeface="Aptos"/>
              </a:rPr>
              <a:t>5. Approved long-term databases</a:t>
            </a:r>
            <a:endParaRPr lang="en-GB">
              <a:latin typeface="Aptos"/>
            </a:endParaRPr>
          </a:p>
        </p:txBody>
      </p:sp>
      <p:sp>
        <p:nvSpPr>
          <p:cNvPr id="3" name="Text Placeholder 2">
            <a:extLst>
              <a:ext uri="{FF2B5EF4-FFF2-40B4-BE49-F238E27FC236}">
                <a16:creationId xmlns:a16="http://schemas.microsoft.com/office/drawing/2014/main" id="{AA4A0412-BC19-A22C-2C30-E87FF1493494}"/>
              </a:ext>
            </a:extLst>
          </p:cNvPr>
          <p:cNvSpPr>
            <a:spLocks noGrp="1"/>
          </p:cNvSpPr>
          <p:nvPr>
            <p:ph type="body" idx="1"/>
          </p:nvPr>
        </p:nvSpPr>
        <p:spPr>
          <a:xfrm>
            <a:off x="318517" y="1704368"/>
            <a:ext cx="11490102" cy="3089087"/>
          </a:xfrm>
          <a:solidFill>
            <a:srgbClr val="9BBCDB"/>
          </a:solidFill>
        </p:spPr>
        <p:txBody>
          <a:bodyPr lIns="45719" tIns="45720" rIns="45719" bIns="45720" anchor="t">
            <a:noAutofit/>
          </a:bodyPr>
          <a:lstStyle/>
          <a:p>
            <a:pPr marL="0" indent="0">
              <a:buNone/>
            </a:pPr>
            <a:r>
              <a:rPr lang="en-GB" b="1">
                <a:solidFill>
                  <a:srgbClr val="000000"/>
                </a:solidFill>
                <a:latin typeface="Aptos"/>
              </a:rPr>
              <a:t>Principle 5 - Data is stored long term in nationally approved databases with back up, and rationalising databases for common datasets</a:t>
            </a:r>
            <a:r>
              <a:rPr lang="en-GB">
                <a:solidFill>
                  <a:srgbClr val="000000"/>
                </a:solidFill>
                <a:latin typeface="Aptos"/>
              </a:rPr>
              <a:t>. This will reduce operational complexity, avoids duplication</a:t>
            </a:r>
            <a:r>
              <a:rPr lang="en-GB" b="0" i="0" u="none">
                <a:solidFill>
                  <a:srgbClr val="000000"/>
                </a:solidFill>
                <a:latin typeface="Aptos"/>
              </a:rPr>
              <a:t>, </a:t>
            </a:r>
            <a:r>
              <a:rPr lang="en-GB">
                <a:solidFill>
                  <a:srgbClr val="000000"/>
                </a:solidFill>
                <a:latin typeface="Aptos"/>
              </a:rPr>
              <a:t>strengthens archiving and distribution—supporting disaster risk management and continuity of service—while maintaining country ownership of data.</a:t>
            </a:r>
            <a:endParaRPr lang="en-GB">
              <a:solidFill>
                <a:srgbClr val="000000"/>
              </a:solidFill>
              <a:latin typeface="Aptos"/>
              <a:ea typeface="+mn-ea"/>
              <a:cs typeface="+mn-cs"/>
            </a:endParaRPr>
          </a:p>
        </p:txBody>
      </p:sp>
      <p:sp>
        <p:nvSpPr>
          <p:cNvPr id="4" name="TextBox 3">
            <a:extLst>
              <a:ext uri="{FF2B5EF4-FFF2-40B4-BE49-F238E27FC236}">
                <a16:creationId xmlns:a16="http://schemas.microsoft.com/office/drawing/2014/main" id="{E11273EF-B409-EE49-92D2-0B170291EB6A}"/>
              </a:ext>
            </a:extLst>
          </p:cNvPr>
          <p:cNvSpPr txBox="1"/>
          <p:nvPr/>
        </p:nvSpPr>
        <p:spPr>
          <a:xfrm>
            <a:off x="318517" y="4793455"/>
            <a:ext cx="11615054" cy="1384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AU" sz="2800" b="1">
                <a:solidFill>
                  <a:srgbClr val="6283AD"/>
                </a:solidFill>
                <a:latin typeface="Aptos"/>
              </a:rPr>
              <a:t>Why this matters?</a:t>
            </a:r>
            <a:endParaRPr lang="en-US" sz="2800">
              <a:solidFill>
                <a:srgbClr val="6283AD"/>
              </a:solidFill>
            </a:endParaRPr>
          </a:p>
          <a:p>
            <a:r>
              <a:rPr lang="en-AU" sz="2800">
                <a:solidFill>
                  <a:srgbClr val="6283AD"/>
                </a:solidFill>
                <a:latin typeface="Aptos"/>
              </a:rPr>
              <a:t>Long term data storage </a:t>
            </a:r>
            <a:r>
              <a:rPr lang="en-AU" sz="2800">
                <a:solidFill>
                  <a:schemeClr val="accent1"/>
                </a:solidFill>
                <a:latin typeface="Aptos"/>
              </a:rPr>
              <a:t>is </a:t>
            </a:r>
            <a:r>
              <a:rPr lang="en-AU" sz="2800">
                <a:solidFill>
                  <a:srgbClr val="6283AD"/>
                </a:solidFill>
                <a:latin typeface="Aptos"/>
              </a:rPr>
              <a:t>critical, especially for cost recovery or revenue generation. Rationalising database infrastructure is smart for sustainability.</a:t>
            </a:r>
            <a:endParaRPr lang="en-AU" sz="2800">
              <a:solidFill>
                <a:srgbClr val="6283AD"/>
              </a:solidFill>
              <a:latin typeface="Aptos"/>
              <a:ea typeface="Arial"/>
              <a:cs typeface="Arial"/>
            </a:endParaRPr>
          </a:p>
        </p:txBody>
      </p:sp>
    </p:spTree>
    <p:extLst>
      <p:ext uri="{BB962C8B-B14F-4D97-AF65-F5344CB8AC3E}">
        <p14:creationId xmlns:p14="http://schemas.microsoft.com/office/powerpoint/2010/main" val="2557846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EDE85-40FB-9F30-6638-F143D6F91F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79036C-65E3-9D6B-419D-8E39A268E16C}"/>
              </a:ext>
            </a:extLst>
          </p:cNvPr>
          <p:cNvSpPr>
            <a:spLocks noGrp="1"/>
          </p:cNvSpPr>
          <p:nvPr>
            <p:ph type="title"/>
          </p:nvPr>
        </p:nvSpPr>
        <p:spPr>
          <a:xfrm>
            <a:off x="5341145" y="314326"/>
            <a:ext cx="6850855" cy="1257300"/>
          </a:xfrm>
        </p:spPr>
        <p:txBody>
          <a:bodyPr lIns="45719" tIns="45720" rIns="45719" bIns="45720" anchor="ctr">
            <a:noAutofit/>
          </a:bodyPr>
          <a:lstStyle/>
          <a:p>
            <a:r>
              <a:rPr lang="en-GB" b="1">
                <a:latin typeface="Aptos"/>
              </a:rPr>
              <a:t>Databases – Current State</a:t>
            </a:r>
            <a:endParaRPr lang="en-GB">
              <a:latin typeface="Aptos"/>
            </a:endParaRPr>
          </a:p>
        </p:txBody>
      </p:sp>
      <p:graphicFrame>
        <p:nvGraphicFramePr>
          <p:cNvPr id="5" name="Table 4">
            <a:extLst>
              <a:ext uri="{FF2B5EF4-FFF2-40B4-BE49-F238E27FC236}">
                <a16:creationId xmlns:a16="http://schemas.microsoft.com/office/drawing/2014/main" id="{3B280885-B642-5EFA-4286-FC3A5523DAC9}"/>
              </a:ext>
            </a:extLst>
          </p:cNvPr>
          <p:cNvGraphicFramePr>
            <a:graphicFrameLocks noGrp="1"/>
          </p:cNvGraphicFramePr>
          <p:nvPr/>
        </p:nvGraphicFramePr>
        <p:xfrm>
          <a:off x="247666" y="1413114"/>
          <a:ext cx="11697988" cy="5249617"/>
        </p:xfrm>
        <a:graphic>
          <a:graphicData uri="http://schemas.openxmlformats.org/drawingml/2006/table">
            <a:tbl>
              <a:tblPr/>
              <a:tblGrid>
                <a:gridCol w="1312333">
                  <a:extLst>
                    <a:ext uri="{9D8B030D-6E8A-4147-A177-3AD203B41FA5}">
                      <a16:colId xmlns:a16="http://schemas.microsoft.com/office/drawing/2014/main" val="798425120"/>
                    </a:ext>
                  </a:extLst>
                </a:gridCol>
                <a:gridCol w="836081">
                  <a:extLst>
                    <a:ext uri="{9D8B030D-6E8A-4147-A177-3AD203B41FA5}">
                      <a16:colId xmlns:a16="http://schemas.microsoft.com/office/drawing/2014/main" val="204030868"/>
                    </a:ext>
                  </a:extLst>
                </a:gridCol>
                <a:gridCol w="804332">
                  <a:extLst>
                    <a:ext uri="{9D8B030D-6E8A-4147-A177-3AD203B41FA5}">
                      <a16:colId xmlns:a16="http://schemas.microsoft.com/office/drawing/2014/main" val="3255311312"/>
                    </a:ext>
                  </a:extLst>
                </a:gridCol>
                <a:gridCol w="899583">
                  <a:extLst>
                    <a:ext uri="{9D8B030D-6E8A-4147-A177-3AD203B41FA5}">
                      <a16:colId xmlns:a16="http://schemas.microsoft.com/office/drawing/2014/main" val="2623189047"/>
                    </a:ext>
                  </a:extLst>
                </a:gridCol>
                <a:gridCol w="1111244">
                  <a:extLst>
                    <a:ext uri="{9D8B030D-6E8A-4147-A177-3AD203B41FA5}">
                      <a16:colId xmlns:a16="http://schemas.microsoft.com/office/drawing/2014/main" val="1168890304"/>
                    </a:ext>
                  </a:extLst>
                </a:gridCol>
                <a:gridCol w="968289">
                  <a:extLst>
                    <a:ext uri="{9D8B030D-6E8A-4147-A177-3AD203B41FA5}">
                      <a16:colId xmlns:a16="http://schemas.microsoft.com/office/drawing/2014/main" val="987028433"/>
                    </a:ext>
                  </a:extLst>
                </a:gridCol>
                <a:gridCol w="881057">
                  <a:extLst>
                    <a:ext uri="{9D8B030D-6E8A-4147-A177-3AD203B41FA5}">
                      <a16:colId xmlns:a16="http://schemas.microsoft.com/office/drawing/2014/main" val="1548829685"/>
                    </a:ext>
                  </a:extLst>
                </a:gridCol>
                <a:gridCol w="1282332">
                  <a:extLst>
                    <a:ext uri="{9D8B030D-6E8A-4147-A177-3AD203B41FA5}">
                      <a16:colId xmlns:a16="http://schemas.microsoft.com/office/drawing/2014/main" val="225504964"/>
                    </a:ext>
                  </a:extLst>
                </a:gridCol>
                <a:gridCol w="741483">
                  <a:extLst>
                    <a:ext uri="{9D8B030D-6E8A-4147-A177-3AD203B41FA5}">
                      <a16:colId xmlns:a16="http://schemas.microsoft.com/office/drawing/2014/main" val="3038841692"/>
                    </a:ext>
                  </a:extLst>
                </a:gridCol>
                <a:gridCol w="1693331">
                  <a:extLst>
                    <a:ext uri="{9D8B030D-6E8A-4147-A177-3AD203B41FA5}">
                      <a16:colId xmlns:a16="http://schemas.microsoft.com/office/drawing/2014/main" val="2195371872"/>
                    </a:ext>
                  </a:extLst>
                </a:gridCol>
                <a:gridCol w="1167923">
                  <a:extLst>
                    <a:ext uri="{9D8B030D-6E8A-4147-A177-3AD203B41FA5}">
                      <a16:colId xmlns:a16="http://schemas.microsoft.com/office/drawing/2014/main" val="1422755495"/>
                    </a:ext>
                  </a:extLst>
                </a:gridCol>
              </a:tblGrid>
              <a:tr h="258645">
                <a:tc>
                  <a:txBody>
                    <a:bodyPr/>
                    <a:lstStyle/>
                    <a:p>
                      <a:pPr algn="l" fontAlgn="t">
                        <a:buNone/>
                      </a:pPr>
                      <a:r>
                        <a:rPr lang="en-AU" sz="900" b="1" i="0" u="none" strike="noStrike">
                          <a:solidFill>
                            <a:srgbClr val="000000"/>
                          </a:solidFill>
                          <a:effectLst/>
                          <a:latin typeface="Calibri"/>
                        </a:rPr>
                        <a:t>Data Types (asset classes)</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1" i="0" u="none" strike="noStrike">
                          <a:solidFill>
                            <a:srgbClr val="000000"/>
                          </a:solidFill>
                          <a:effectLst/>
                          <a:latin typeface="Calibri"/>
                        </a:rPr>
                        <a:t>Nauru</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1" i="0" u="none" strike="noStrike">
                          <a:solidFill>
                            <a:srgbClr val="000000"/>
                          </a:solidFill>
                          <a:effectLst/>
                          <a:latin typeface="Calibri"/>
                        </a:rPr>
                        <a:t>Vanuatu</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1" i="0" u="none" strike="noStrike">
                          <a:solidFill>
                            <a:srgbClr val="000000"/>
                          </a:solidFill>
                          <a:effectLst/>
                          <a:latin typeface="Calibri"/>
                        </a:rPr>
                        <a:t>Samoa</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1" i="0" u="none" strike="noStrike">
                          <a:solidFill>
                            <a:srgbClr val="000000"/>
                          </a:solidFill>
                          <a:effectLst/>
                          <a:latin typeface="Calibri"/>
                        </a:rPr>
                        <a:t>Solomon Islands</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1" i="0" u="none" strike="noStrike">
                          <a:solidFill>
                            <a:srgbClr val="000000"/>
                          </a:solidFill>
                          <a:effectLst/>
                          <a:latin typeface="Calibri"/>
                        </a:rPr>
                        <a:t>Cook Islands</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1" i="0" u="none" strike="noStrike">
                          <a:solidFill>
                            <a:srgbClr val="000000"/>
                          </a:solidFill>
                          <a:effectLst/>
                          <a:latin typeface="Calibri"/>
                        </a:rPr>
                        <a:t>Tonga</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1" i="0" u="none" strike="noStrike">
                          <a:solidFill>
                            <a:srgbClr val="000000"/>
                          </a:solidFill>
                          <a:effectLst/>
                          <a:latin typeface="Calibri"/>
                        </a:rPr>
                        <a:t>Federated States of Micronesia</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1" i="0" u="none" strike="noStrike">
                          <a:solidFill>
                            <a:srgbClr val="000000"/>
                          </a:solidFill>
                          <a:effectLst/>
                          <a:latin typeface="Calibri"/>
                        </a:rPr>
                        <a:t>Solomon Islands</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1" i="0" u="none" strike="noStrike">
                          <a:solidFill>
                            <a:srgbClr val="000000"/>
                          </a:solidFill>
                          <a:effectLst/>
                          <a:latin typeface="Calibri"/>
                        </a:rPr>
                        <a:t>Fiji</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1" i="0" u="none" strike="noStrike">
                          <a:solidFill>
                            <a:srgbClr val="000000"/>
                          </a:solidFill>
                          <a:effectLst/>
                          <a:latin typeface="Calibri"/>
                        </a:rPr>
                        <a:t>SPC</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38743171"/>
                  </a:ext>
                </a:extLst>
              </a:tr>
              <a:tr h="258645">
                <a:tc>
                  <a:txBody>
                    <a:bodyPr/>
                    <a:lstStyle/>
                    <a:p>
                      <a:pPr algn="l" fontAlgn="t">
                        <a:buNone/>
                      </a:pPr>
                      <a:r>
                        <a:rPr lang="en-AU" sz="900" b="1" i="0" u="none" strike="noStrike">
                          <a:solidFill>
                            <a:srgbClr val="000000"/>
                          </a:solidFill>
                          <a:effectLst/>
                          <a:latin typeface="Calibri"/>
                        </a:rPr>
                        <a:t>AWS network data</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 Clide </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endParaRPr lang="en-AU" sz="900" b="0"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AWOS | NEON | Clide</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Neon</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NIWA NEON</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Neon </a:t>
                      </a:r>
                      <a:r>
                        <a:rPr lang="en-AU" sz="900" b="0" i="0" u="none" strike="noStrike" err="1">
                          <a:solidFill>
                            <a:srgbClr val="000000"/>
                          </a:solidFill>
                          <a:effectLst/>
                          <a:latin typeface="Calibri"/>
                        </a:rPr>
                        <a:t>NiWa</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GB" sz="900" b="0" i="0" u="none" strike="noStrike">
                          <a:solidFill>
                            <a:srgbClr val="000000"/>
                          </a:solidFill>
                          <a:effectLst/>
                          <a:latin typeface="Calibri"/>
                        </a:rPr>
                        <a:t>surface weather observations and upper air</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CLIMSOFT</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PostgreSQL | Oracle</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NA</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68751411"/>
                  </a:ext>
                </a:extLst>
              </a:tr>
              <a:tr h="129322">
                <a:tc>
                  <a:txBody>
                    <a:bodyPr/>
                    <a:lstStyle/>
                    <a:p>
                      <a:pPr algn="l" fontAlgn="t">
                        <a:buNone/>
                      </a:pPr>
                      <a:endParaRPr lang="en-AU" sz="900" b="1"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Cloud-based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On premise</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On premise</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Cloud-based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Cloud-based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Cloud-based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On premise</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Cloud-based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On premise</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endParaRPr lang="en-AU" sz="900" b="0"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22940345"/>
                  </a:ext>
                </a:extLst>
              </a:tr>
              <a:tr h="129322">
                <a:tc>
                  <a:txBody>
                    <a:bodyPr/>
                    <a:lstStyle/>
                    <a:p>
                      <a:pPr algn="l" fontAlgn="t">
                        <a:buNone/>
                      </a:pPr>
                      <a:endParaRPr lang="en-AU" sz="900" b="1"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Yes, fully </a:t>
                      </a:r>
                      <a:r>
                        <a:rPr lang="en-AU" sz="900" b="0" i="0" u="none" strike="noStrike" err="1">
                          <a:solidFill>
                            <a:srgbClr val="000000"/>
                          </a:solidFill>
                          <a:effectLst/>
                          <a:latin typeface="Calibri"/>
                        </a:rPr>
                        <a:t>QC'd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Yes, fully </a:t>
                      </a:r>
                      <a:r>
                        <a:rPr lang="en-AU" sz="900" b="0" i="0" u="none" strike="noStrike" err="1">
                          <a:solidFill>
                            <a:srgbClr val="000000"/>
                          </a:solidFill>
                          <a:effectLst/>
                          <a:latin typeface="Calibri"/>
                        </a:rPr>
                        <a:t>QC'd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Yes, fully </a:t>
                      </a:r>
                      <a:r>
                        <a:rPr lang="en-AU" sz="900" b="0" i="0" u="none" strike="noStrike" err="1">
                          <a:solidFill>
                            <a:srgbClr val="000000"/>
                          </a:solidFill>
                          <a:effectLst/>
                          <a:latin typeface="Calibri"/>
                        </a:rPr>
                        <a:t>QC'd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Yes, fully </a:t>
                      </a:r>
                      <a:r>
                        <a:rPr lang="en-AU" sz="900" b="0" i="0" u="none" strike="noStrike" err="1">
                          <a:solidFill>
                            <a:srgbClr val="000000"/>
                          </a:solidFill>
                          <a:effectLst/>
                          <a:latin typeface="Calibri"/>
                        </a:rPr>
                        <a:t>QC'd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Yes, partly </a:t>
                      </a:r>
                      <a:r>
                        <a:rPr lang="en-AU" sz="900" b="0" i="0" u="none" strike="noStrike" err="1">
                          <a:solidFill>
                            <a:srgbClr val="000000"/>
                          </a:solidFill>
                          <a:effectLst/>
                          <a:latin typeface="Calibri"/>
                        </a:rPr>
                        <a:t>QC'd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Yes, fully </a:t>
                      </a:r>
                      <a:r>
                        <a:rPr lang="en-AU" sz="900" b="0" i="0" u="none" strike="noStrike" err="1">
                          <a:solidFill>
                            <a:srgbClr val="000000"/>
                          </a:solidFill>
                          <a:effectLst/>
                          <a:latin typeface="Calibri"/>
                        </a:rPr>
                        <a:t>QC'd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Yes, partly </a:t>
                      </a:r>
                      <a:r>
                        <a:rPr lang="en-AU" sz="900" b="0" i="0" u="none" strike="noStrike" err="1">
                          <a:solidFill>
                            <a:srgbClr val="000000"/>
                          </a:solidFill>
                          <a:effectLst/>
                          <a:latin typeface="Calibri"/>
                        </a:rPr>
                        <a:t>QC'd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Yes, partly </a:t>
                      </a:r>
                      <a:r>
                        <a:rPr lang="en-AU" sz="900" b="0" i="0" u="none" strike="noStrike" err="1">
                          <a:solidFill>
                            <a:srgbClr val="000000"/>
                          </a:solidFill>
                          <a:effectLst/>
                          <a:latin typeface="Calibri"/>
                        </a:rPr>
                        <a:t>QC'd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Yes, partly </a:t>
                      </a:r>
                      <a:r>
                        <a:rPr lang="en-AU" sz="900" b="0" i="0" u="none" strike="noStrike" err="1">
                          <a:solidFill>
                            <a:srgbClr val="000000"/>
                          </a:solidFill>
                          <a:effectLst/>
                          <a:latin typeface="Calibri"/>
                        </a:rPr>
                        <a:t>QC'd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endParaRPr lang="en-AU" sz="900" b="0"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58400592"/>
                  </a:ext>
                </a:extLst>
              </a:tr>
              <a:tr h="258645">
                <a:tc>
                  <a:txBody>
                    <a:bodyPr/>
                    <a:lstStyle/>
                    <a:p>
                      <a:pPr algn="l" fontAlgn="t">
                        <a:buNone/>
                      </a:pPr>
                      <a:r>
                        <a:rPr lang="en-AU" sz="900" b="1" i="0" u="none" strike="noStrike">
                          <a:solidFill>
                            <a:srgbClr val="000000"/>
                          </a:solidFill>
                          <a:effectLst/>
                          <a:latin typeface="Calibri"/>
                        </a:rPr>
                        <a:t>Manual observation network data</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err="1">
                          <a:solidFill>
                            <a:srgbClr val="000000"/>
                          </a:solidFill>
                          <a:effectLst/>
                          <a:latin typeface="Calibri"/>
                        </a:rPr>
                        <a:t>clide</a:t>
                      </a:r>
                      <a:r>
                        <a:rPr lang="en-AU" sz="900" b="0" i="0" u="none" strike="noStrike">
                          <a:solidFill>
                            <a:srgbClr val="000000"/>
                          </a:solidFill>
                          <a:effectLst/>
                          <a:latin typeface="Calibri"/>
                        </a:rPr>
                        <a:t> </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Observation </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CLIDE</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GB" sz="900" b="0" i="0" u="none" strike="noStrike">
                          <a:solidFill>
                            <a:srgbClr val="000000"/>
                          </a:solidFill>
                          <a:effectLst/>
                          <a:latin typeface="Calibri"/>
                        </a:rPr>
                        <a:t>Clide, emails to BOM for GTS</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Clide</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GTS</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err="1">
                          <a:solidFill>
                            <a:srgbClr val="000000"/>
                          </a:solidFill>
                          <a:effectLst/>
                          <a:latin typeface="Calibri"/>
                        </a:rPr>
                        <a:t>metar</a:t>
                      </a:r>
                      <a:r>
                        <a:rPr lang="en-AU" sz="900" b="0" i="0" u="none" strike="noStrike">
                          <a:solidFill>
                            <a:srgbClr val="000000"/>
                          </a:solidFill>
                          <a:effectLst/>
                          <a:latin typeface="Calibri"/>
                        </a:rPr>
                        <a:t> and radiosonde</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err="1">
                          <a:solidFill>
                            <a:srgbClr val="000000"/>
                          </a:solidFill>
                          <a:effectLst/>
                          <a:latin typeface="Calibri"/>
                        </a:rPr>
                        <a:t>ClIMSOFT</a:t>
                      </a:r>
                      <a:r>
                        <a:rPr lang="en-AU" sz="900" b="0" i="0" u="none" strike="noStrike">
                          <a:solidFill>
                            <a:srgbClr val="000000"/>
                          </a:solidFill>
                          <a:effectLst/>
                          <a:latin typeface="Calibri"/>
                        </a:rPr>
                        <a:t> Database</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PostgreSQL | Oracle</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NA</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19456638"/>
                  </a:ext>
                </a:extLst>
              </a:tr>
              <a:tr h="129322">
                <a:tc>
                  <a:txBody>
                    <a:bodyPr/>
                    <a:lstStyle/>
                    <a:p>
                      <a:pPr algn="l" fontAlgn="t">
                        <a:buNone/>
                      </a:pPr>
                      <a:endParaRPr lang="en-AU" sz="900" b="1"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Cloud-based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Hybrid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On premise</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Cloud-based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Cloud-based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On premise</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On premise</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Cloud-based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On premise</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endParaRPr lang="en-AU" sz="900" b="0"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91248873"/>
                  </a:ext>
                </a:extLst>
              </a:tr>
              <a:tr h="129322">
                <a:tc>
                  <a:txBody>
                    <a:bodyPr/>
                    <a:lstStyle/>
                    <a:p>
                      <a:pPr algn="l" fontAlgn="t">
                        <a:buNone/>
                      </a:pPr>
                      <a:endParaRPr lang="en-AU" sz="900" b="1"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Yes, fully </a:t>
                      </a:r>
                      <a:r>
                        <a:rPr lang="en-AU" sz="900" b="0" i="0" u="none" strike="noStrike" err="1">
                          <a:solidFill>
                            <a:srgbClr val="000000"/>
                          </a:solidFill>
                          <a:effectLst/>
                          <a:latin typeface="Calibri"/>
                        </a:rPr>
                        <a:t>QC'd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Yes, fully </a:t>
                      </a:r>
                      <a:r>
                        <a:rPr lang="en-AU" sz="900" b="0" i="0" u="none" strike="noStrike" err="1">
                          <a:solidFill>
                            <a:srgbClr val="000000"/>
                          </a:solidFill>
                          <a:effectLst/>
                          <a:latin typeface="Calibri"/>
                        </a:rPr>
                        <a:t>QC'd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Yes, fully </a:t>
                      </a:r>
                      <a:r>
                        <a:rPr lang="en-AU" sz="900" b="0" i="0" u="none" strike="noStrike" err="1">
                          <a:solidFill>
                            <a:srgbClr val="000000"/>
                          </a:solidFill>
                          <a:effectLst/>
                          <a:latin typeface="Calibri"/>
                        </a:rPr>
                        <a:t>QC'd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Yes, fully </a:t>
                      </a:r>
                      <a:r>
                        <a:rPr lang="en-AU" sz="900" b="0" i="0" u="none" strike="noStrike" err="1">
                          <a:solidFill>
                            <a:srgbClr val="000000"/>
                          </a:solidFill>
                          <a:effectLst/>
                          <a:latin typeface="Calibri"/>
                        </a:rPr>
                        <a:t>QC'd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Yes, partly </a:t>
                      </a:r>
                      <a:r>
                        <a:rPr lang="en-AU" sz="900" b="0" i="0" u="none" strike="noStrike" err="1">
                          <a:solidFill>
                            <a:srgbClr val="000000"/>
                          </a:solidFill>
                          <a:effectLst/>
                          <a:latin typeface="Calibri"/>
                        </a:rPr>
                        <a:t>QC'd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Yes, fully </a:t>
                      </a:r>
                      <a:r>
                        <a:rPr lang="en-AU" sz="900" b="0" i="0" u="none" strike="noStrike" err="1">
                          <a:solidFill>
                            <a:srgbClr val="000000"/>
                          </a:solidFill>
                          <a:effectLst/>
                          <a:latin typeface="Calibri"/>
                        </a:rPr>
                        <a:t>QC'd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Yes, partly </a:t>
                      </a:r>
                      <a:r>
                        <a:rPr lang="en-AU" sz="900" b="0" i="0" u="none" strike="noStrike" err="1">
                          <a:solidFill>
                            <a:srgbClr val="000000"/>
                          </a:solidFill>
                          <a:effectLst/>
                          <a:latin typeface="Calibri"/>
                        </a:rPr>
                        <a:t>QC'd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Yes, partly </a:t>
                      </a:r>
                      <a:r>
                        <a:rPr lang="en-AU" sz="900" b="0" i="0" u="none" strike="noStrike" err="1">
                          <a:solidFill>
                            <a:srgbClr val="000000"/>
                          </a:solidFill>
                          <a:effectLst/>
                          <a:latin typeface="Calibri"/>
                        </a:rPr>
                        <a:t>QC'd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Yes, partly </a:t>
                      </a:r>
                      <a:r>
                        <a:rPr lang="en-AU" sz="900" b="0" i="0" u="none" strike="noStrike" err="1">
                          <a:solidFill>
                            <a:srgbClr val="000000"/>
                          </a:solidFill>
                          <a:effectLst/>
                          <a:latin typeface="Calibri"/>
                        </a:rPr>
                        <a:t>QC'd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endParaRPr lang="en-AU" sz="900" b="0"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71276599"/>
                  </a:ext>
                </a:extLst>
              </a:tr>
              <a:tr h="258645">
                <a:tc>
                  <a:txBody>
                    <a:bodyPr/>
                    <a:lstStyle/>
                    <a:p>
                      <a:pPr algn="l" fontAlgn="t">
                        <a:buNone/>
                      </a:pPr>
                      <a:r>
                        <a:rPr lang="en-AU" sz="900" b="1" i="0" u="none" strike="noStrike">
                          <a:solidFill>
                            <a:srgbClr val="000000"/>
                          </a:solidFill>
                          <a:effectLst/>
                          <a:latin typeface="Calibri"/>
                        </a:rPr>
                        <a:t>Upper air network data</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Clide </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err="1">
                          <a:solidFill>
                            <a:srgbClr val="000000"/>
                          </a:solidFill>
                          <a:effectLst/>
                          <a:latin typeface="Calibri"/>
                        </a:rPr>
                        <a:t>UpperAur</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None</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No upper Air data </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GB" sz="900" b="0" i="0" u="none" strike="noStrike">
                          <a:solidFill>
                            <a:srgbClr val="000000"/>
                          </a:solidFill>
                          <a:effectLst/>
                          <a:latin typeface="Calibri"/>
                        </a:rPr>
                        <a:t>We don't currently have one </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endParaRPr lang="en-AU" sz="900" b="0"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Radiosonde</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CLIMSOFT</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PostgreSQL | Oracle | </a:t>
                      </a:r>
                      <a:r>
                        <a:rPr lang="en-AU" sz="900" b="0" i="0" u="none" strike="noStrike" err="1">
                          <a:solidFill>
                            <a:srgbClr val="000000"/>
                          </a:solidFill>
                          <a:effectLst/>
                          <a:latin typeface="Calibri"/>
                        </a:rPr>
                        <a:t>Digicora</a:t>
                      </a:r>
                      <a:r>
                        <a:rPr lang="en-AU" sz="900" b="0" i="0" u="none" strike="noStrike">
                          <a:solidFill>
                            <a:srgbClr val="000000"/>
                          </a:solidFill>
                          <a:effectLst/>
                          <a:latin typeface="Calibri"/>
                        </a:rPr>
                        <a:t> MW41</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N/A</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79770335"/>
                  </a:ext>
                </a:extLst>
              </a:tr>
              <a:tr h="129322">
                <a:tc>
                  <a:txBody>
                    <a:bodyPr/>
                    <a:lstStyle/>
                    <a:p>
                      <a:pPr algn="l" fontAlgn="t">
                        <a:buNone/>
                      </a:pPr>
                      <a:endParaRPr lang="en-AU" sz="900" b="1"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Cloud-based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Hybrid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endParaRPr lang="en-AU" sz="900" b="0"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endParaRPr lang="en-AU" sz="900" b="0"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endParaRPr lang="en-AU" sz="900" b="0"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endParaRPr lang="en-AU" sz="900" b="0"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On premise</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Cloud-based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On premise</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endParaRPr lang="en-AU" sz="900" b="0"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69637992"/>
                  </a:ext>
                </a:extLst>
              </a:tr>
              <a:tr h="129322">
                <a:tc>
                  <a:txBody>
                    <a:bodyPr/>
                    <a:lstStyle/>
                    <a:p>
                      <a:pPr algn="l" fontAlgn="t">
                        <a:buNone/>
                      </a:pPr>
                      <a:endParaRPr lang="en-AU" sz="900" b="1"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Yes, fully </a:t>
                      </a:r>
                      <a:r>
                        <a:rPr lang="en-AU" sz="900" b="0" i="0" u="none" strike="noStrike" err="1">
                          <a:solidFill>
                            <a:srgbClr val="000000"/>
                          </a:solidFill>
                          <a:effectLst/>
                          <a:latin typeface="Calibri"/>
                        </a:rPr>
                        <a:t>QC'd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Yes, fully </a:t>
                      </a:r>
                      <a:r>
                        <a:rPr lang="en-AU" sz="900" b="0" i="0" u="none" strike="noStrike" err="1">
                          <a:solidFill>
                            <a:srgbClr val="000000"/>
                          </a:solidFill>
                          <a:effectLst/>
                          <a:latin typeface="Calibri"/>
                        </a:rPr>
                        <a:t>QC'd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endParaRPr lang="en-AU" sz="900" b="0"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endParaRPr lang="en-AU" sz="900" b="0"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endParaRPr lang="en-AU" sz="900" b="0"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endParaRPr lang="en-AU" sz="900" b="0"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Yes, fully </a:t>
                      </a:r>
                      <a:r>
                        <a:rPr lang="en-AU" sz="900" b="0" i="0" u="none" strike="noStrike" err="1">
                          <a:solidFill>
                            <a:srgbClr val="000000"/>
                          </a:solidFill>
                          <a:effectLst/>
                          <a:latin typeface="Calibri"/>
                        </a:rPr>
                        <a:t>QC'd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Yes, partly </a:t>
                      </a:r>
                      <a:r>
                        <a:rPr lang="en-AU" sz="900" b="0" i="0" u="none" strike="noStrike" err="1">
                          <a:solidFill>
                            <a:srgbClr val="000000"/>
                          </a:solidFill>
                          <a:effectLst/>
                          <a:latin typeface="Calibri"/>
                        </a:rPr>
                        <a:t>QC'd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Yes, partly </a:t>
                      </a:r>
                      <a:r>
                        <a:rPr lang="en-AU" sz="900" b="0" i="0" u="none" strike="noStrike" err="1">
                          <a:solidFill>
                            <a:srgbClr val="000000"/>
                          </a:solidFill>
                          <a:effectLst/>
                          <a:latin typeface="Calibri"/>
                        </a:rPr>
                        <a:t>QC'd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endParaRPr lang="en-AU" sz="900" b="0"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90753812"/>
                  </a:ext>
                </a:extLst>
              </a:tr>
              <a:tr h="646612">
                <a:tc>
                  <a:txBody>
                    <a:bodyPr/>
                    <a:lstStyle/>
                    <a:p>
                      <a:pPr algn="l" fontAlgn="t">
                        <a:buNone/>
                      </a:pPr>
                      <a:r>
                        <a:rPr lang="en-GB" sz="900" b="1" i="0" u="none" strike="noStrike">
                          <a:solidFill>
                            <a:srgbClr val="000000"/>
                          </a:solidFill>
                          <a:effectLst/>
                          <a:latin typeface="Calibri"/>
                        </a:rPr>
                        <a:t>Hydrology and Flood network data</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Clide </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Hydrology </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err="1">
                          <a:solidFill>
                            <a:srgbClr val="000000"/>
                          </a:solidFill>
                          <a:effectLst/>
                          <a:latin typeface="Calibri"/>
                        </a:rPr>
                        <a:t>Clidesc</a:t>
                      </a:r>
                      <a:r>
                        <a:rPr lang="en-AU" sz="900" b="0" i="0" u="none" strike="noStrike">
                          <a:solidFill>
                            <a:srgbClr val="000000"/>
                          </a:solidFill>
                          <a:effectLst/>
                          <a:latin typeface="Calibri"/>
                        </a:rPr>
                        <a:t>/FFGS</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GB" sz="900" b="0" i="0" u="none" strike="noStrike">
                          <a:solidFill>
                            <a:srgbClr val="000000"/>
                          </a:solidFill>
                          <a:effectLst/>
                          <a:latin typeface="Calibri"/>
                        </a:rPr>
                        <a:t>No flood warning at the moment </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Unknown </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endParaRPr lang="en-AU" sz="900" b="0"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GB" sz="900" b="0" i="0" u="none" strike="noStrike">
                          <a:solidFill>
                            <a:srgbClr val="000000"/>
                          </a:solidFill>
                          <a:effectLst/>
                          <a:latin typeface="Calibri"/>
                        </a:rPr>
                        <a:t>Hydrology forecasting is provided by our main forecasting office </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endParaRPr lang="en-AU" sz="900" b="0"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err="1">
                          <a:solidFill>
                            <a:srgbClr val="000000"/>
                          </a:solidFill>
                          <a:effectLst/>
                          <a:latin typeface="Calibri"/>
                        </a:rPr>
                        <a:t>Tideda</a:t>
                      </a:r>
                      <a:r>
                        <a:rPr lang="en-AU" sz="900" b="0" i="0" u="none" strike="noStrike">
                          <a:solidFill>
                            <a:srgbClr val="000000"/>
                          </a:solidFill>
                          <a:effectLst/>
                          <a:latin typeface="Calibri"/>
                        </a:rPr>
                        <a:t> (ESNZ) text DB | Fiji Early Warning System (NDMI) - MariaDB | Fiji Flood Guidance System (FFG). Preferred is PostgreSQL.</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N/A</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48858903"/>
                  </a:ext>
                </a:extLst>
              </a:tr>
              <a:tr h="129322">
                <a:tc>
                  <a:txBody>
                    <a:bodyPr/>
                    <a:lstStyle/>
                    <a:p>
                      <a:pPr algn="l" fontAlgn="t">
                        <a:buNone/>
                      </a:pPr>
                      <a:endParaRPr lang="en-AU" sz="900" b="1"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Cloud-based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Hybrid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Cloud-based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endParaRPr lang="en-AU" sz="900" b="0"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endParaRPr lang="en-AU" sz="900" b="0"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endParaRPr lang="en-AU" sz="900" b="0"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On premise</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Cloud-based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On premise</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endParaRPr lang="en-AU" sz="900" b="0"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82084060"/>
                  </a:ext>
                </a:extLst>
              </a:tr>
              <a:tr h="129322">
                <a:tc>
                  <a:txBody>
                    <a:bodyPr/>
                    <a:lstStyle/>
                    <a:p>
                      <a:pPr algn="l" fontAlgn="t">
                        <a:buNone/>
                      </a:pPr>
                      <a:endParaRPr lang="en-AU" sz="900" b="1"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Yes, fully </a:t>
                      </a:r>
                      <a:r>
                        <a:rPr lang="en-AU" sz="900" b="0" i="0" u="none" strike="noStrike" err="1">
                          <a:solidFill>
                            <a:srgbClr val="000000"/>
                          </a:solidFill>
                          <a:effectLst/>
                          <a:latin typeface="Calibri"/>
                        </a:rPr>
                        <a:t>QC'd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Yes, fully </a:t>
                      </a:r>
                      <a:r>
                        <a:rPr lang="en-AU" sz="900" b="0" i="0" u="none" strike="noStrike" err="1">
                          <a:solidFill>
                            <a:srgbClr val="000000"/>
                          </a:solidFill>
                          <a:effectLst/>
                          <a:latin typeface="Calibri"/>
                        </a:rPr>
                        <a:t>QC'd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Yes, fully </a:t>
                      </a:r>
                      <a:r>
                        <a:rPr lang="en-AU" sz="900" b="0" i="0" u="none" strike="noStrike" err="1">
                          <a:solidFill>
                            <a:srgbClr val="000000"/>
                          </a:solidFill>
                          <a:effectLst/>
                          <a:latin typeface="Calibri"/>
                        </a:rPr>
                        <a:t>QC'd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endParaRPr lang="en-AU" sz="900" b="0"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endParaRPr lang="en-AU" sz="900" b="0"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endParaRPr lang="en-AU" sz="900" b="0"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Yes, fully </a:t>
                      </a:r>
                      <a:r>
                        <a:rPr lang="en-AU" sz="900" b="0" i="0" u="none" strike="noStrike" err="1">
                          <a:solidFill>
                            <a:srgbClr val="000000"/>
                          </a:solidFill>
                          <a:effectLst/>
                          <a:latin typeface="Calibri"/>
                        </a:rPr>
                        <a:t>QC'd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Yes, partly </a:t>
                      </a:r>
                      <a:r>
                        <a:rPr lang="en-AU" sz="900" b="0" i="0" u="none" strike="noStrike" err="1">
                          <a:solidFill>
                            <a:srgbClr val="000000"/>
                          </a:solidFill>
                          <a:effectLst/>
                          <a:latin typeface="Calibri"/>
                        </a:rPr>
                        <a:t>QC'd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Yes, partly </a:t>
                      </a:r>
                      <a:r>
                        <a:rPr lang="en-AU" sz="900" b="0" i="0" u="none" strike="noStrike" err="1">
                          <a:solidFill>
                            <a:srgbClr val="000000"/>
                          </a:solidFill>
                          <a:effectLst/>
                          <a:latin typeface="Calibri"/>
                        </a:rPr>
                        <a:t>QC'd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endParaRPr lang="en-AU" sz="900" b="0"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61667132"/>
                  </a:ext>
                </a:extLst>
              </a:tr>
              <a:tr h="387967">
                <a:tc>
                  <a:txBody>
                    <a:bodyPr/>
                    <a:lstStyle/>
                    <a:p>
                      <a:pPr algn="l" fontAlgn="t">
                        <a:buNone/>
                      </a:pPr>
                      <a:r>
                        <a:rPr lang="en-GB" sz="900" b="1" i="0" u="none" strike="noStrike">
                          <a:solidFill>
                            <a:srgbClr val="000000"/>
                          </a:solidFill>
                          <a:effectLst/>
                          <a:latin typeface="Calibri"/>
                        </a:rPr>
                        <a:t>Wave buoy and Ocean network data</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Clide </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err="1">
                          <a:solidFill>
                            <a:srgbClr val="000000"/>
                          </a:solidFill>
                          <a:effectLst/>
                          <a:latin typeface="Calibri"/>
                        </a:rPr>
                        <a:t>OceanBuoys</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SOFAR</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Clide</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Unknown </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endParaRPr lang="en-AU" sz="900" b="0"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NA</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CLIMSOFT</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CIFDP - PostgreSQL | Wave Model Wave </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err="1">
                          <a:solidFill>
                            <a:srgbClr val="000000"/>
                          </a:solidFill>
                          <a:effectLst/>
                          <a:latin typeface="Calibri"/>
                        </a:rPr>
                        <a:t>Sofar</a:t>
                      </a:r>
                      <a:r>
                        <a:rPr lang="en-AU" sz="900" b="0" i="0" u="none" strike="noStrike">
                          <a:solidFill>
                            <a:srgbClr val="000000"/>
                          </a:solidFill>
                          <a:effectLst/>
                          <a:latin typeface="Calibri"/>
                        </a:rPr>
                        <a:t> servers, SPC Oceanographic Data Management System, Pacific Ocean Portal</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02128034"/>
                  </a:ext>
                </a:extLst>
              </a:tr>
              <a:tr h="129322">
                <a:tc>
                  <a:txBody>
                    <a:bodyPr/>
                    <a:lstStyle/>
                    <a:p>
                      <a:pPr algn="l" fontAlgn="t">
                        <a:buNone/>
                      </a:pPr>
                      <a:endParaRPr lang="en-AU" sz="900" b="1"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Cloud-based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Hybrid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Cloud-based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Cloud-based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endParaRPr lang="en-AU" sz="900" b="0"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endParaRPr lang="en-AU" sz="900" b="0"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endParaRPr lang="en-AU" sz="900" b="0"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Cloud-based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On premise</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Hybrid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79546745"/>
                  </a:ext>
                </a:extLst>
              </a:tr>
              <a:tr h="129322">
                <a:tc>
                  <a:txBody>
                    <a:bodyPr/>
                    <a:lstStyle/>
                    <a:p>
                      <a:pPr algn="l" fontAlgn="t">
                        <a:buNone/>
                      </a:pPr>
                      <a:endParaRPr lang="en-AU" sz="900" b="1"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Yes, fully </a:t>
                      </a:r>
                      <a:r>
                        <a:rPr lang="en-AU" sz="900" b="0" i="0" u="none" strike="noStrike" err="1">
                          <a:solidFill>
                            <a:srgbClr val="000000"/>
                          </a:solidFill>
                          <a:effectLst/>
                          <a:latin typeface="Calibri"/>
                        </a:rPr>
                        <a:t>QC'd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Yes, fully </a:t>
                      </a:r>
                      <a:r>
                        <a:rPr lang="en-AU" sz="900" b="0" i="0" u="none" strike="noStrike" err="1">
                          <a:solidFill>
                            <a:srgbClr val="000000"/>
                          </a:solidFill>
                          <a:effectLst/>
                          <a:latin typeface="Calibri"/>
                        </a:rPr>
                        <a:t>QC'd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Not </a:t>
                      </a:r>
                      <a:r>
                        <a:rPr lang="en-AU" sz="900" b="0" i="0" u="none" strike="noStrike" err="1">
                          <a:solidFill>
                            <a:srgbClr val="000000"/>
                          </a:solidFill>
                          <a:effectLst/>
                          <a:latin typeface="Calibri"/>
                        </a:rPr>
                        <a:t>QC'd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Yes, fully </a:t>
                      </a:r>
                      <a:r>
                        <a:rPr lang="en-AU" sz="900" b="0" i="0" u="none" strike="noStrike" err="1">
                          <a:solidFill>
                            <a:srgbClr val="000000"/>
                          </a:solidFill>
                          <a:effectLst/>
                          <a:latin typeface="Calibri"/>
                        </a:rPr>
                        <a:t>QC'd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endParaRPr lang="en-AU" sz="900" b="0"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endParaRPr lang="en-AU" sz="900" b="0"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endParaRPr lang="en-AU" sz="900" b="0"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Yes, partly </a:t>
                      </a:r>
                      <a:r>
                        <a:rPr lang="en-AU" sz="900" b="0" i="0" u="none" strike="noStrike" err="1">
                          <a:solidFill>
                            <a:srgbClr val="000000"/>
                          </a:solidFill>
                          <a:effectLst/>
                          <a:latin typeface="Calibri"/>
                        </a:rPr>
                        <a:t>QC'd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Yes, partly </a:t>
                      </a:r>
                      <a:r>
                        <a:rPr lang="en-AU" sz="900" b="0" i="0" u="none" strike="noStrike" err="1">
                          <a:solidFill>
                            <a:srgbClr val="000000"/>
                          </a:solidFill>
                          <a:effectLst/>
                          <a:latin typeface="Calibri"/>
                        </a:rPr>
                        <a:t>QC'd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Yes, partly </a:t>
                      </a:r>
                      <a:r>
                        <a:rPr lang="en-AU" sz="900" b="0" i="0" u="none" strike="noStrike" err="1">
                          <a:solidFill>
                            <a:srgbClr val="000000"/>
                          </a:solidFill>
                          <a:effectLst/>
                          <a:latin typeface="Calibri"/>
                        </a:rPr>
                        <a:t>QC'd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69291697"/>
                  </a:ext>
                </a:extLst>
              </a:tr>
              <a:tr h="129322">
                <a:tc>
                  <a:txBody>
                    <a:bodyPr/>
                    <a:lstStyle/>
                    <a:p>
                      <a:pPr algn="l" fontAlgn="t">
                        <a:buNone/>
                      </a:pPr>
                      <a:r>
                        <a:rPr lang="en-AU" sz="900" b="1" i="0" u="none" strike="noStrike">
                          <a:solidFill>
                            <a:srgbClr val="000000"/>
                          </a:solidFill>
                          <a:effectLst/>
                          <a:latin typeface="Calibri"/>
                        </a:rPr>
                        <a:t>Tide gauge network data</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Clide </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err="1">
                          <a:solidFill>
                            <a:srgbClr val="000000"/>
                          </a:solidFill>
                          <a:effectLst/>
                          <a:latin typeface="Calibri"/>
                        </a:rPr>
                        <a:t>TideGauges</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Pacific Ocean Portal</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endParaRPr lang="en-AU" sz="900" b="0"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Ocean portal</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endParaRPr lang="en-AU" sz="900" b="0"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tide gauge</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CLIMSOFT</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NA</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BoM hosts it</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58057471"/>
                  </a:ext>
                </a:extLst>
              </a:tr>
              <a:tr h="129322">
                <a:tc>
                  <a:txBody>
                    <a:bodyPr/>
                    <a:lstStyle/>
                    <a:p>
                      <a:pPr algn="l" fontAlgn="t">
                        <a:buNone/>
                      </a:pPr>
                      <a:endParaRPr lang="en-AU" sz="900" b="1"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Cloud-based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Hybrid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Cloud-based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endParaRPr lang="en-AU" sz="900" b="0"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Cloud-based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endParaRPr lang="en-AU" sz="900" b="0"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Hybrid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Cloud-based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endParaRPr lang="en-AU" sz="900" b="0"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endParaRPr lang="en-AU" sz="900" b="0"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65059064"/>
                  </a:ext>
                </a:extLst>
              </a:tr>
              <a:tr h="129322">
                <a:tc>
                  <a:txBody>
                    <a:bodyPr/>
                    <a:lstStyle/>
                    <a:p>
                      <a:pPr algn="l" fontAlgn="t">
                        <a:buNone/>
                      </a:pPr>
                      <a:endParaRPr lang="en-AU" sz="900" b="1"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Yes, fully </a:t>
                      </a:r>
                      <a:r>
                        <a:rPr lang="en-AU" sz="900" b="0" i="0" u="none" strike="noStrike" err="1">
                          <a:solidFill>
                            <a:srgbClr val="000000"/>
                          </a:solidFill>
                          <a:effectLst/>
                          <a:latin typeface="Calibri"/>
                        </a:rPr>
                        <a:t>QC'd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Yes, fully </a:t>
                      </a:r>
                      <a:r>
                        <a:rPr lang="en-AU" sz="900" b="0" i="0" u="none" strike="noStrike" err="1">
                          <a:solidFill>
                            <a:srgbClr val="000000"/>
                          </a:solidFill>
                          <a:effectLst/>
                          <a:latin typeface="Calibri"/>
                        </a:rPr>
                        <a:t>QC'd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Yes, partly </a:t>
                      </a:r>
                      <a:r>
                        <a:rPr lang="en-AU" sz="900" b="0" i="0" u="none" strike="noStrike" err="1">
                          <a:solidFill>
                            <a:srgbClr val="000000"/>
                          </a:solidFill>
                          <a:effectLst/>
                          <a:latin typeface="Calibri"/>
                        </a:rPr>
                        <a:t>QC'd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endParaRPr lang="en-AU" sz="900" b="0"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Yes, partly </a:t>
                      </a:r>
                      <a:r>
                        <a:rPr lang="en-AU" sz="900" b="0" i="0" u="none" strike="noStrike" err="1">
                          <a:solidFill>
                            <a:srgbClr val="000000"/>
                          </a:solidFill>
                          <a:effectLst/>
                          <a:latin typeface="Calibri"/>
                        </a:rPr>
                        <a:t>QC'd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endParaRPr lang="en-AU" sz="900" b="0"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Yes, partly </a:t>
                      </a:r>
                      <a:r>
                        <a:rPr lang="en-AU" sz="900" b="0" i="0" u="none" strike="noStrike" err="1">
                          <a:solidFill>
                            <a:srgbClr val="000000"/>
                          </a:solidFill>
                          <a:effectLst/>
                          <a:latin typeface="Calibri"/>
                        </a:rPr>
                        <a:t>QC'd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Yes, partly </a:t>
                      </a:r>
                      <a:r>
                        <a:rPr lang="en-AU" sz="900" b="0" i="0" u="none" strike="noStrike" err="1">
                          <a:solidFill>
                            <a:srgbClr val="000000"/>
                          </a:solidFill>
                          <a:effectLst/>
                          <a:latin typeface="Calibri"/>
                        </a:rPr>
                        <a:t>QC'd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endParaRPr lang="en-AU" sz="900" b="0"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endParaRPr lang="en-AU" sz="900" b="0"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59858027"/>
                  </a:ext>
                </a:extLst>
              </a:tr>
              <a:tr h="129322">
                <a:tc>
                  <a:txBody>
                    <a:bodyPr/>
                    <a:lstStyle/>
                    <a:p>
                      <a:pPr algn="l" fontAlgn="t">
                        <a:buNone/>
                      </a:pPr>
                      <a:r>
                        <a:rPr lang="en-AU" sz="900" b="1" i="0" u="none" strike="noStrike">
                          <a:solidFill>
                            <a:srgbClr val="000000"/>
                          </a:solidFill>
                          <a:effectLst/>
                          <a:latin typeface="Calibri"/>
                        </a:rPr>
                        <a:t>Radar Network data</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None</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Radar</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None</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None</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None</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err="1">
                          <a:solidFill>
                            <a:srgbClr val="000000"/>
                          </a:solidFill>
                          <a:effectLst/>
                          <a:latin typeface="Calibri"/>
                        </a:rPr>
                        <a:t>Meteopress</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NA</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CLIMSOFT</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Vaisala IRIS</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N/A</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64828959"/>
                  </a:ext>
                </a:extLst>
              </a:tr>
              <a:tr h="129322">
                <a:tc>
                  <a:txBody>
                    <a:bodyPr/>
                    <a:lstStyle/>
                    <a:p>
                      <a:pPr algn="l" fontAlgn="t">
                        <a:buNone/>
                      </a:pPr>
                      <a:endParaRPr lang="en-AU" sz="900" b="1"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endParaRPr lang="en-AU" sz="900" b="0"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Hybrid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endParaRPr lang="en-AU" sz="900" b="0"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endParaRPr lang="en-AU" sz="900" b="0"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endParaRPr lang="en-AU" sz="900" b="0"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Cloud-based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endParaRPr lang="en-AU" sz="900" b="0"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Cloud-based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On premise</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endParaRPr lang="en-AU" sz="900" b="0"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4681655"/>
                  </a:ext>
                </a:extLst>
              </a:tr>
              <a:tr h="129322">
                <a:tc>
                  <a:txBody>
                    <a:bodyPr/>
                    <a:lstStyle/>
                    <a:p>
                      <a:pPr algn="l" fontAlgn="t">
                        <a:buNone/>
                      </a:pPr>
                      <a:endParaRPr lang="en-AU" sz="900" b="1"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endParaRPr lang="en-AU" sz="900" b="0"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Yes, fully </a:t>
                      </a:r>
                      <a:r>
                        <a:rPr lang="en-AU" sz="900" b="0" i="0" u="none" strike="noStrike" err="1">
                          <a:solidFill>
                            <a:srgbClr val="000000"/>
                          </a:solidFill>
                          <a:effectLst/>
                          <a:latin typeface="Calibri"/>
                        </a:rPr>
                        <a:t>QC'd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endParaRPr lang="en-AU" sz="900" b="0"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endParaRPr lang="en-AU" sz="900" b="0"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endParaRPr lang="en-AU" sz="900" b="0"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Yes, fully </a:t>
                      </a:r>
                      <a:r>
                        <a:rPr lang="en-AU" sz="900" b="0" i="0" u="none" strike="noStrike" err="1">
                          <a:solidFill>
                            <a:srgbClr val="000000"/>
                          </a:solidFill>
                          <a:effectLst/>
                          <a:latin typeface="Calibri"/>
                        </a:rPr>
                        <a:t>QC'd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endParaRPr lang="en-AU" sz="900" b="0"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Yes, partly </a:t>
                      </a:r>
                      <a:r>
                        <a:rPr lang="en-AU" sz="900" b="0" i="0" u="none" strike="noStrike" err="1">
                          <a:solidFill>
                            <a:srgbClr val="000000"/>
                          </a:solidFill>
                          <a:effectLst/>
                          <a:latin typeface="Calibri"/>
                        </a:rPr>
                        <a:t>QC'd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Yes, partly </a:t>
                      </a:r>
                      <a:r>
                        <a:rPr lang="en-AU" sz="900" b="0" i="0" u="none" strike="noStrike" err="1">
                          <a:solidFill>
                            <a:srgbClr val="000000"/>
                          </a:solidFill>
                          <a:effectLst/>
                          <a:latin typeface="Calibri"/>
                        </a:rPr>
                        <a:t>QC'd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endParaRPr lang="en-AU" sz="900" b="0"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28780634"/>
                  </a:ext>
                </a:extLst>
              </a:tr>
              <a:tr h="129322">
                <a:tc>
                  <a:txBody>
                    <a:bodyPr/>
                    <a:lstStyle/>
                    <a:p>
                      <a:pPr algn="l" fontAlgn="t">
                        <a:buNone/>
                      </a:pPr>
                      <a:r>
                        <a:rPr lang="en-AU" sz="900" b="1" i="0" u="none" strike="noStrike">
                          <a:solidFill>
                            <a:srgbClr val="000000"/>
                          </a:solidFill>
                          <a:effectLst/>
                          <a:latin typeface="Calibri"/>
                        </a:rPr>
                        <a:t>Seismic Network data </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Clide </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Seismology </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JOPEN | ORSNET</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ORSNET</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Unknown </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err="1">
                          <a:solidFill>
                            <a:srgbClr val="000000"/>
                          </a:solidFill>
                          <a:effectLst/>
                          <a:latin typeface="Calibri"/>
                        </a:rPr>
                        <a:t>Egov</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endParaRPr lang="en-AU" sz="900" b="0"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CLIMSOFT</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NA</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N/A</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99672084"/>
                  </a:ext>
                </a:extLst>
              </a:tr>
              <a:tr h="129322">
                <a:tc>
                  <a:txBody>
                    <a:bodyPr/>
                    <a:lstStyle/>
                    <a:p>
                      <a:pPr algn="l" fontAlgn="t">
                        <a:buNone/>
                      </a:pPr>
                      <a:endParaRPr lang="en-AU" sz="900" b="0"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Cloud-based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Hybrid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Hybrid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Cloud-based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endParaRPr lang="en-AU" sz="900" b="0"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On premise</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endParaRPr lang="en-AU" sz="900" b="0"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Cloud-based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endParaRPr lang="en-AU" sz="900" b="0"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endParaRPr lang="en-AU" sz="900" b="0"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54000412"/>
                  </a:ext>
                </a:extLst>
              </a:tr>
              <a:tr h="129322">
                <a:tc>
                  <a:txBody>
                    <a:bodyPr/>
                    <a:lstStyle/>
                    <a:p>
                      <a:pPr algn="l" fontAlgn="t">
                        <a:buNone/>
                      </a:pPr>
                      <a:endParaRPr lang="en-AU" sz="900" b="0"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Yes, fully </a:t>
                      </a:r>
                      <a:r>
                        <a:rPr lang="en-AU" sz="900" b="0" i="0" u="none" strike="noStrike" err="1">
                          <a:solidFill>
                            <a:srgbClr val="000000"/>
                          </a:solidFill>
                          <a:effectLst/>
                          <a:latin typeface="Calibri"/>
                        </a:rPr>
                        <a:t>QC'd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Yes, fully </a:t>
                      </a:r>
                      <a:r>
                        <a:rPr lang="en-AU" sz="900" b="0" i="0" u="none" strike="noStrike" err="1">
                          <a:solidFill>
                            <a:srgbClr val="000000"/>
                          </a:solidFill>
                          <a:effectLst/>
                          <a:latin typeface="Calibri"/>
                        </a:rPr>
                        <a:t>QC'd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Not </a:t>
                      </a:r>
                      <a:r>
                        <a:rPr lang="en-AU" sz="900" b="0" i="0" u="none" strike="noStrike" err="1">
                          <a:solidFill>
                            <a:srgbClr val="000000"/>
                          </a:solidFill>
                          <a:effectLst/>
                          <a:latin typeface="Calibri"/>
                        </a:rPr>
                        <a:t>QC'd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Yes, fully </a:t>
                      </a:r>
                      <a:r>
                        <a:rPr lang="en-AU" sz="900" b="0" i="0" u="none" strike="noStrike" err="1">
                          <a:solidFill>
                            <a:srgbClr val="000000"/>
                          </a:solidFill>
                          <a:effectLst/>
                          <a:latin typeface="Calibri"/>
                        </a:rPr>
                        <a:t>QC'd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endParaRPr lang="en-AU" sz="900" b="0"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Yes, fully </a:t>
                      </a:r>
                      <a:r>
                        <a:rPr lang="en-AU" sz="900" b="0" i="0" u="none" strike="noStrike" err="1">
                          <a:solidFill>
                            <a:srgbClr val="000000"/>
                          </a:solidFill>
                          <a:effectLst/>
                          <a:latin typeface="Calibri"/>
                        </a:rPr>
                        <a:t>QC'd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endParaRPr lang="en-AU" sz="900" b="0"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r>
                        <a:rPr lang="en-AU" sz="900" b="0" i="0" u="none" strike="noStrike">
                          <a:solidFill>
                            <a:srgbClr val="000000"/>
                          </a:solidFill>
                          <a:effectLst/>
                          <a:latin typeface="Calibri"/>
                        </a:rPr>
                        <a:t>Yes, partly </a:t>
                      </a:r>
                      <a:r>
                        <a:rPr lang="en-AU" sz="900" b="0" i="0" u="none" strike="noStrike" err="1">
                          <a:solidFill>
                            <a:srgbClr val="000000"/>
                          </a:solidFill>
                          <a:effectLst/>
                          <a:latin typeface="Calibri"/>
                        </a:rPr>
                        <a:t>QC'd</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endParaRPr lang="en-AU" sz="900" b="0"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buNone/>
                      </a:pPr>
                      <a:endParaRPr lang="en-AU" sz="900" b="0" i="0" u="none" strike="noStrike">
                        <a:solidFill>
                          <a:srgbClr val="000000"/>
                        </a:solidFill>
                        <a:effectLst/>
                        <a:latin typeface="Calibri"/>
                      </a:endParaRP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1396596"/>
                  </a:ext>
                </a:extLst>
              </a:tr>
              <a:tr h="129322">
                <a:tc>
                  <a:txBody>
                    <a:bodyPr/>
                    <a:lstStyle/>
                    <a:p>
                      <a:pPr algn="l" fontAlgn="t">
                        <a:buNone/>
                      </a:pPr>
                      <a:r>
                        <a:rPr lang="en-AU" sz="900" b="1" i="0" u="none" strike="noStrike">
                          <a:solidFill>
                            <a:srgbClr val="000000"/>
                          </a:solidFill>
                          <a:effectLst/>
                          <a:latin typeface="Calibri"/>
                        </a:rPr>
                        <a:t>Traditional Knowledge</a:t>
                      </a:r>
                    </a:p>
                  </a:txBody>
                  <a:tcPr marL="3069" marR="3069" marT="30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endParaRPr lang="en-AU" sz="900" b="0" i="0" u="none" strike="noStrike">
                        <a:solidFill>
                          <a:srgbClr val="000000"/>
                        </a:solidFill>
                        <a:effectLst/>
                        <a:latin typeface="Calibri"/>
                      </a:endParaRPr>
                    </a:p>
                  </a:txBody>
                  <a:tcPr marL="3069" marR="3069" marT="30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endParaRPr lang="en-AU" sz="900" b="0" i="0" u="none" strike="noStrike">
                        <a:solidFill>
                          <a:srgbClr val="000000"/>
                        </a:solidFill>
                        <a:effectLst/>
                        <a:latin typeface="Calibri"/>
                      </a:endParaRPr>
                    </a:p>
                  </a:txBody>
                  <a:tcPr marL="3069" marR="3069" marT="30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endParaRPr lang="en-AU" sz="900" b="0" i="0" u="none" strike="noStrike">
                        <a:solidFill>
                          <a:srgbClr val="000000"/>
                        </a:solidFill>
                        <a:effectLst/>
                        <a:latin typeface="Calibri"/>
                      </a:endParaRPr>
                    </a:p>
                  </a:txBody>
                  <a:tcPr marL="3069" marR="3069" marT="30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endParaRPr lang="en-AU" sz="900" b="0" i="0" u="none" strike="noStrike">
                        <a:solidFill>
                          <a:srgbClr val="000000"/>
                        </a:solidFill>
                        <a:effectLst/>
                        <a:latin typeface="Calibri"/>
                      </a:endParaRPr>
                    </a:p>
                  </a:txBody>
                  <a:tcPr marL="3069" marR="3069" marT="30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endParaRPr lang="en-AU" sz="900" b="0" i="0" u="none" strike="noStrike">
                        <a:solidFill>
                          <a:srgbClr val="000000"/>
                        </a:solidFill>
                        <a:effectLst/>
                        <a:latin typeface="Calibri"/>
                      </a:endParaRPr>
                    </a:p>
                  </a:txBody>
                  <a:tcPr marL="3069" marR="3069" marT="30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endParaRPr lang="en-AU" sz="900" b="0" i="0" u="none" strike="noStrike">
                        <a:solidFill>
                          <a:srgbClr val="000000"/>
                        </a:solidFill>
                        <a:effectLst/>
                        <a:latin typeface="Calibri"/>
                      </a:endParaRPr>
                    </a:p>
                  </a:txBody>
                  <a:tcPr marL="3069" marR="3069" marT="30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endParaRPr lang="en-AU" sz="900" b="0" i="0" u="none" strike="noStrike">
                        <a:solidFill>
                          <a:srgbClr val="000000"/>
                        </a:solidFill>
                        <a:effectLst/>
                        <a:latin typeface="Calibri"/>
                      </a:endParaRPr>
                    </a:p>
                  </a:txBody>
                  <a:tcPr marL="3069" marR="3069" marT="30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endParaRPr lang="en-AU" sz="900" b="0" i="0" u="none" strike="noStrike">
                        <a:solidFill>
                          <a:srgbClr val="000000"/>
                        </a:solidFill>
                        <a:effectLst/>
                        <a:latin typeface="Calibri"/>
                      </a:endParaRPr>
                    </a:p>
                  </a:txBody>
                  <a:tcPr marL="3069" marR="3069" marT="30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endParaRPr lang="en-AU" sz="900" b="0" i="0" u="none" strike="noStrike">
                        <a:solidFill>
                          <a:srgbClr val="000000"/>
                        </a:solidFill>
                        <a:effectLst/>
                        <a:latin typeface="Calibri"/>
                      </a:endParaRPr>
                    </a:p>
                  </a:txBody>
                  <a:tcPr marL="3069" marR="3069" marT="30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endParaRPr lang="en-AU" sz="900" b="0" i="0" u="none" strike="noStrike">
                        <a:solidFill>
                          <a:srgbClr val="000000"/>
                        </a:solidFill>
                        <a:effectLst/>
                        <a:latin typeface="Calibri"/>
                      </a:endParaRPr>
                    </a:p>
                  </a:txBody>
                  <a:tcPr marL="3069" marR="3069" marT="30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55274695"/>
                  </a:ext>
                </a:extLst>
              </a:tr>
            </a:tbl>
          </a:graphicData>
        </a:graphic>
      </p:graphicFrame>
    </p:spTree>
    <p:extLst>
      <p:ext uri="{BB962C8B-B14F-4D97-AF65-F5344CB8AC3E}">
        <p14:creationId xmlns:p14="http://schemas.microsoft.com/office/powerpoint/2010/main" val="3891813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1F776-E6FE-C184-01D6-42DFDA2FE0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5CA406-151F-53D4-83BA-D0DF86ACC3D9}"/>
              </a:ext>
            </a:extLst>
          </p:cNvPr>
          <p:cNvSpPr>
            <a:spLocks noGrp="1"/>
          </p:cNvSpPr>
          <p:nvPr>
            <p:ph type="title"/>
          </p:nvPr>
        </p:nvSpPr>
        <p:spPr>
          <a:xfrm>
            <a:off x="5529263" y="300038"/>
            <a:ext cx="6407943" cy="1257300"/>
          </a:xfrm>
        </p:spPr>
        <p:txBody>
          <a:bodyPr lIns="45719" tIns="45720" rIns="45719" bIns="45720" anchor="ctr">
            <a:noAutofit/>
          </a:bodyPr>
          <a:lstStyle/>
          <a:p>
            <a:r>
              <a:rPr lang="en-GB" b="1">
                <a:latin typeface="Aptos"/>
              </a:rPr>
              <a:t>Databases – Target State</a:t>
            </a:r>
            <a:endParaRPr lang="en-GB">
              <a:latin typeface="Aptos"/>
            </a:endParaRPr>
          </a:p>
        </p:txBody>
      </p:sp>
      <p:sp>
        <p:nvSpPr>
          <p:cNvPr id="4" name="TextBox 3">
            <a:extLst>
              <a:ext uri="{FF2B5EF4-FFF2-40B4-BE49-F238E27FC236}">
                <a16:creationId xmlns:a16="http://schemas.microsoft.com/office/drawing/2014/main" id="{EB15E07D-6503-F82E-970D-3C2172AA24D7}"/>
              </a:ext>
            </a:extLst>
          </p:cNvPr>
          <p:cNvSpPr txBox="1"/>
          <p:nvPr/>
        </p:nvSpPr>
        <p:spPr>
          <a:xfrm>
            <a:off x="1128711" y="5220973"/>
            <a:ext cx="10605349" cy="954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AU" sz="2800" b="1">
                <a:solidFill>
                  <a:srgbClr val="6283AD"/>
                </a:solidFill>
                <a:latin typeface="Aptos"/>
              </a:rPr>
              <a:t>Why this matters?</a:t>
            </a:r>
            <a:endParaRPr lang="en-US" sz="2800">
              <a:solidFill>
                <a:srgbClr val="6283AD"/>
              </a:solidFill>
            </a:endParaRPr>
          </a:p>
          <a:p>
            <a:r>
              <a:rPr lang="en-AU" sz="2800">
                <a:solidFill>
                  <a:srgbClr val="6283AD"/>
                </a:solidFill>
                <a:latin typeface="Aptos"/>
              </a:rPr>
              <a:t>Clarifies where all data should be officially stored in the Pacific.</a:t>
            </a:r>
            <a:endParaRPr lang="en-AU" sz="2800">
              <a:solidFill>
                <a:srgbClr val="6283AD"/>
              </a:solidFill>
              <a:latin typeface="Aptos"/>
              <a:ea typeface="Arial"/>
              <a:cs typeface="Arial"/>
            </a:endParaRPr>
          </a:p>
        </p:txBody>
      </p:sp>
      <p:graphicFrame>
        <p:nvGraphicFramePr>
          <p:cNvPr id="7" name="Table 6">
            <a:extLst>
              <a:ext uri="{FF2B5EF4-FFF2-40B4-BE49-F238E27FC236}">
                <a16:creationId xmlns:a16="http://schemas.microsoft.com/office/drawing/2014/main" id="{A89BF566-AC81-B82E-9707-885FBD799422}"/>
              </a:ext>
            </a:extLst>
          </p:cNvPr>
          <p:cNvGraphicFramePr>
            <a:graphicFrameLocks noGrp="1"/>
          </p:cNvGraphicFramePr>
          <p:nvPr/>
        </p:nvGraphicFramePr>
        <p:xfrm>
          <a:off x="1128712" y="1812605"/>
          <a:ext cx="10265569" cy="3279780"/>
        </p:xfrm>
        <a:graphic>
          <a:graphicData uri="http://schemas.openxmlformats.org/drawingml/2006/table">
            <a:tbl>
              <a:tblPr firstRow="1" firstCol="1" bandRow="1">
                <a:tableStyleId>{5C22544A-7EE6-4342-B048-85BDC9FD1C3A}</a:tableStyleId>
              </a:tblPr>
              <a:tblGrid>
                <a:gridCol w="4064794">
                  <a:extLst>
                    <a:ext uri="{9D8B030D-6E8A-4147-A177-3AD203B41FA5}">
                      <a16:colId xmlns:a16="http://schemas.microsoft.com/office/drawing/2014/main" val="538396826"/>
                    </a:ext>
                  </a:extLst>
                </a:gridCol>
                <a:gridCol w="2407444">
                  <a:extLst>
                    <a:ext uri="{9D8B030D-6E8A-4147-A177-3AD203B41FA5}">
                      <a16:colId xmlns:a16="http://schemas.microsoft.com/office/drawing/2014/main" val="2260946459"/>
                    </a:ext>
                  </a:extLst>
                </a:gridCol>
                <a:gridCol w="2150269">
                  <a:extLst>
                    <a:ext uri="{9D8B030D-6E8A-4147-A177-3AD203B41FA5}">
                      <a16:colId xmlns:a16="http://schemas.microsoft.com/office/drawing/2014/main" val="2264241071"/>
                    </a:ext>
                  </a:extLst>
                </a:gridCol>
                <a:gridCol w="1643062">
                  <a:extLst>
                    <a:ext uri="{9D8B030D-6E8A-4147-A177-3AD203B41FA5}">
                      <a16:colId xmlns:a16="http://schemas.microsoft.com/office/drawing/2014/main" val="2695399564"/>
                    </a:ext>
                  </a:extLst>
                </a:gridCol>
              </a:tblGrid>
              <a:tr h="250214">
                <a:tc>
                  <a:txBody>
                    <a:bodyPr/>
                    <a:lstStyle/>
                    <a:p>
                      <a:pPr>
                        <a:lnSpc>
                          <a:spcPct val="115000"/>
                        </a:lnSpc>
                        <a:spcAft>
                          <a:spcPts val="1000"/>
                        </a:spcAft>
                        <a:buNone/>
                      </a:pPr>
                      <a:r>
                        <a:rPr lang="en-US" sz="2000">
                          <a:effectLst/>
                        </a:rPr>
                        <a:t>Data Types (asset classes)</a:t>
                      </a:r>
                      <a:endParaRPr lang="en-AU" sz="2800">
                        <a:effectLst/>
                        <a:latin typeface="Cambria" panose="02040503050406030204" pitchFamily="18"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1000"/>
                        </a:spcAft>
                        <a:buNone/>
                      </a:pPr>
                      <a:r>
                        <a:rPr lang="en-US" sz="2000">
                          <a:effectLst/>
                        </a:rPr>
                        <a:t>National Database</a:t>
                      </a:r>
                      <a:endParaRPr lang="en-AU" sz="2800">
                        <a:effectLst/>
                        <a:latin typeface="Cambria" panose="02040503050406030204" pitchFamily="18"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1000"/>
                        </a:spcAft>
                        <a:buNone/>
                      </a:pPr>
                      <a:r>
                        <a:rPr lang="en-US" sz="2000">
                          <a:effectLst/>
                        </a:rPr>
                        <a:t>Regional</a:t>
                      </a:r>
                      <a:endParaRPr lang="en-AU" sz="2800">
                        <a:effectLst/>
                        <a:latin typeface="Cambria" panose="02040503050406030204" pitchFamily="18"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1000"/>
                        </a:spcAft>
                        <a:buNone/>
                      </a:pPr>
                      <a:r>
                        <a:rPr lang="en-US" sz="2000">
                          <a:effectLst/>
                        </a:rPr>
                        <a:t>Back Up</a:t>
                      </a:r>
                      <a:endParaRPr lang="en-AU" sz="2800">
                        <a:effectLst/>
                        <a:latin typeface="Cambria" panose="020405030504060302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500425537"/>
                  </a:ext>
                </a:extLst>
              </a:tr>
              <a:tr h="250214">
                <a:tc>
                  <a:txBody>
                    <a:bodyPr/>
                    <a:lstStyle/>
                    <a:p>
                      <a:pPr>
                        <a:lnSpc>
                          <a:spcPct val="115000"/>
                        </a:lnSpc>
                        <a:spcAft>
                          <a:spcPts val="1000"/>
                        </a:spcAft>
                        <a:buNone/>
                      </a:pPr>
                      <a:r>
                        <a:rPr lang="en-US" sz="2000">
                          <a:effectLst/>
                        </a:rPr>
                        <a:t>AWS network data</a:t>
                      </a:r>
                      <a:endParaRPr lang="en-AU" sz="2800">
                        <a:effectLst/>
                        <a:latin typeface="Cambria" panose="02040503050406030204" pitchFamily="18"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1000"/>
                        </a:spcAft>
                        <a:buNone/>
                      </a:pPr>
                      <a:r>
                        <a:rPr lang="en-US" sz="2000">
                          <a:effectLst/>
                        </a:rPr>
                        <a:t>NMHS CLiDE</a:t>
                      </a:r>
                      <a:endParaRPr lang="en-AU" sz="2800">
                        <a:effectLst/>
                        <a:latin typeface="Cambria" panose="02040503050406030204" pitchFamily="18"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1000"/>
                        </a:spcAft>
                        <a:buNone/>
                      </a:pPr>
                      <a:r>
                        <a:rPr lang="en-US" sz="2000">
                          <a:effectLst/>
                        </a:rPr>
                        <a:t> </a:t>
                      </a:r>
                      <a:endParaRPr lang="en-AU" sz="2800">
                        <a:effectLst/>
                        <a:latin typeface="Cambria" panose="02040503050406030204" pitchFamily="18"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1000"/>
                        </a:spcAft>
                        <a:buNone/>
                      </a:pPr>
                      <a:r>
                        <a:rPr lang="en-US" sz="2000">
                          <a:effectLst/>
                        </a:rPr>
                        <a:t> </a:t>
                      </a:r>
                      <a:endParaRPr lang="en-AU" sz="2800">
                        <a:effectLst/>
                        <a:latin typeface="Cambria" panose="020405030504060302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2479567221"/>
                  </a:ext>
                </a:extLst>
              </a:tr>
              <a:tr h="250214">
                <a:tc>
                  <a:txBody>
                    <a:bodyPr/>
                    <a:lstStyle/>
                    <a:p>
                      <a:pPr>
                        <a:lnSpc>
                          <a:spcPct val="115000"/>
                        </a:lnSpc>
                        <a:spcAft>
                          <a:spcPts val="1000"/>
                        </a:spcAft>
                        <a:buNone/>
                      </a:pPr>
                      <a:r>
                        <a:rPr lang="en-US" sz="2000">
                          <a:effectLst/>
                        </a:rPr>
                        <a:t>Manual observation network data</a:t>
                      </a:r>
                      <a:endParaRPr lang="en-AU" sz="2800">
                        <a:effectLst/>
                        <a:latin typeface="Cambria" panose="02040503050406030204" pitchFamily="18"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1000"/>
                        </a:spcAft>
                        <a:buNone/>
                      </a:pPr>
                      <a:r>
                        <a:rPr lang="en-US" sz="2000">
                          <a:effectLst/>
                        </a:rPr>
                        <a:t>NMHS CLiDE</a:t>
                      </a:r>
                      <a:endParaRPr lang="en-AU" sz="2800">
                        <a:effectLst/>
                        <a:latin typeface="Cambria" panose="02040503050406030204" pitchFamily="18"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1000"/>
                        </a:spcAft>
                        <a:buNone/>
                      </a:pPr>
                      <a:r>
                        <a:rPr lang="en-US" sz="2000">
                          <a:effectLst/>
                        </a:rPr>
                        <a:t> </a:t>
                      </a:r>
                      <a:endParaRPr lang="en-AU" sz="2800">
                        <a:effectLst/>
                        <a:latin typeface="Cambria" panose="02040503050406030204" pitchFamily="18"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1000"/>
                        </a:spcAft>
                        <a:buNone/>
                      </a:pPr>
                      <a:r>
                        <a:rPr lang="en-US" sz="2000">
                          <a:effectLst/>
                        </a:rPr>
                        <a:t> </a:t>
                      </a:r>
                      <a:endParaRPr lang="en-AU" sz="2800">
                        <a:effectLst/>
                        <a:latin typeface="Cambria" panose="020405030504060302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1049182420"/>
                  </a:ext>
                </a:extLst>
              </a:tr>
              <a:tr h="290721">
                <a:tc>
                  <a:txBody>
                    <a:bodyPr/>
                    <a:lstStyle/>
                    <a:p>
                      <a:pPr>
                        <a:lnSpc>
                          <a:spcPct val="115000"/>
                        </a:lnSpc>
                        <a:spcAft>
                          <a:spcPts val="1000"/>
                        </a:spcAft>
                        <a:buNone/>
                      </a:pPr>
                      <a:r>
                        <a:rPr lang="en-US" sz="2000">
                          <a:effectLst/>
                        </a:rPr>
                        <a:t>Upper air network data</a:t>
                      </a:r>
                      <a:endParaRPr lang="en-AU" sz="2800">
                        <a:effectLst/>
                        <a:latin typeface="Cambria" panose="02040503050406030204" pitchFamily="18"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1000"/>
                        </a:spcAft>
                        <a:buNone/>
                      </a:pPr>
                      <a:r>
                        <a:rPr lang="en-US" sz="2000">
                          <a:effectLst/>
                        </a:rPr>
                        <a:t>TBC</a:t>
                      </a:r>
                      <a:endParaRPr lang="en-AU" sz="2800">
                        <a:effectLst/>
                        <a:latin typeface="Cambria" panose="02040503050406030204" pitchFamily="18"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1000"/>
                        </a:spcAft>
                        <a:buNone/>
                      </a:pPr>
                      <a:r>
                        <a:rPr lang="en-US" sz="2000">
                          <a:effectLst/>
                        </a:rPr>
                        <a:t> </a:t>
                      </a:r>
                      <a:endParaRPr lang="en-AU" sz="2800">
                        <a:effectLst/>
                        <a:latin typeface="Cambria" panose="02040503050406030204" pitchFamily="18"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1000"/>
                        </a:spcAft>
                        <a:buNone/>
                      </a:pPr>
                      <a:r>
                        <a:rPr lang="en-US" sz="2000">
                          <a:effectLst/>
                        </a:rPr>
                        <a:t> </a:t>
                      </a:r>
                      <a:endParaRPr lang="en-AU" sz="2800">
                        <a:effectLst/>
                        <a:latin typeface="Cambria" panose="020405030504060302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2104883891"/>
                  </a:ext>
                </a:extLst>
              </a:tr>
              <a:tr h="250214">
                <a:tc>
                  <a:txBody>
                    <a:bodyPr/>
                    <a:lstStyle/>
                    <a:p>
                      <a:pPr>
                        <a:lnSpc>
                          <a:spcPct val="115000"/>
                        </a:lnSpc>
                        <a:spcAft>
                          <a:spcPts val="1000"/>
                        </a:spcAft>
                        <a:buNone/>
                      </a:pPr>
                      <a:r>
                        <a:rPr lang="en-US" sz="2000">
                          <a:effectLst/>
                        </a:rPr>
                        <a:t>Hydrology and Flood network data</a:t>
                      </a:r>
                      <a:endParaRPr lang="en-AU" sz="2800">
                        <a:effectLst/>
                        <a:latin typeface="Cambria" panose="02040503050406030204" pitchFamily="18"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1000"/>
                        </a:spcAft>
                        <a:buNone/>
                      </a:pPr>
                      <a:r>
                        <a:rPr lang="en-US" sz="2000">
                          <a:effectLst/>
                        </a:rPr>
                        <a:t>TBC</a:t>
                      </a:r>
                      <a:endParaRPr lang="en-AU" sz="2800">
                        <a:effectLst/>
                        <a:latin typeface="Cambria" panose="02040503050406030204" pitchFamily="18"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1000"/>
                        </a:spcAft>
                        <a:buNone/>
                      </a:pPr>
                      <a:r>
                        <a:rPr lang="en-US" sz="2000">
                          <a:effectLst/>
                        </a:rPr>
                        <a:t>TBC</a:t>
                      </a:r>
                      <a:endParaRPr lang="en-AU" sz="2800">
                        <a:effectLst/>
                        <a:latin typeface="Cambria" panose="02040503050406030204" pitchFamily="18"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1000"/>
                        </a:spcAft>
                        <a:buNone/>
                      </a:pPr>
                      <a:r>
                        <a:rPr lang="en-US" sz="2000">
                          <a:effectLst/>
                        </a:rPr>
                        <a:t> </a:t>
                      </a:r>
                      <a:endParaRPr lang="en-AU" sz="2800">
                        <a:effectLst/>
                        <a:latin typeface="Cambria" panose="020405030504060302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764663823"/>
                  </a:ext>
                </a:extLst>
              </a:tr>
              <a:tr h="250214">
                <a:tc>
                  <a:txBody>
                    <a:bodyPr/>
                    <a:lstStyle/>
                    <a:p>
                      <a:pPr>
                        <a:lnSpc>
                          <a:spcPct val="115000"/>
                        </a:lnSpc>
                        <a:spcAft>
                          <a:spcPts val="1000"/>
                        </a:spcAft>
                        <a:buNone/>
                      </a:pPr>
                      <a:r>
                        <a:rPr lang="en-US" sz="2000">
                          <a:effectLst/>
                        </a:rPr>
                        <a:t>Wave buoy and Ocean network data</a:t>
                      </a:r>
                      <a:endParaRPr lang="en-AU" sz="2800">
                        <a:effectLst/>
                        <a:latin typeface="Cambria" panose="02040503050406030204" pitchFamily="18"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1000"/>
                        </a:spcAft>
                        <a:buNone/>
                        <a:tabLst>
                          <a:tab pos="1310640" algn="r"/>
                        </a:tabLst>
                      </a:pPr>
                      <a:r>
                        <a:rPr lang="en-US" sz="2000">
                          <a:effectLst/>
                        </a:rPr>
                        <a:t>	</a:t>
                      </a:r>
                      <a:endParaRPr lang="en-AU" sz="2800">
                        <a:effectLst/>
                        <a:latin typeface="Cambria" panose="02040503050406030204" pitchFamily="18"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1000"/>
                        </a:spcAft>
                        <a:buNone/>
                      </a:pPr>
                      <a:r>
                        <a:rPr lang="en-US" sz="2000">
                          <a:effectLst/>
                        </a:rPr>
                        <a:t>Sofar</a:t>
                      </a:r>
                      <a:endParaRPr lang="en-AU" sz="2800">
                        <a:effectLst/>
                        <a:latin typeface="Cambria" panose="02040503050406030204" pitchFamily="18"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1000"/>
                        </a:spcAft>
                        <a:buNone/>
                      </a:pPr>
                      <a:r>
                        <a:rPr lang="en-US" sz="2000">
                          <a:effectLst/>
                        </a:rPr>
                        <a:t> </a:t>
                      </a:r>
                      <a:endParaRPr lang="en-AU" sz="2800">
                        <a:effectLst/>
                        <a:latin typeface="Cambria" panose="020405030504060302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1998591171"/>
                  </a:ext>
                </a:extLst>
              </a:tr>
              <a:tr h="250214">
                <a:tc>
                  <a:txBody>
                    <a:bodyPr/>
                    <a:lstStyle/>
                    <a:p>
                      <a:pPr>
                        <a:lnSpc>
                          <a:spcPct val="115000"/>
                        </a:lnSpc>
                        <a:spcAft>
                          <a:spcPts val="1000"/>
                        </a:spcAft>
                        <a:buNone/>
                      </a:pPr>
                      <a:r>
                        <a:rPr lang="en-US" sz="2000">
                          <a:effectLst/>
                        </a:rPr>
                        <a:t>Tide gauge network data</a:t>
                      </a:r>
                      <a:endParaRPr lang="en-AU" sz="2800">
                        <a:effectLst/>
                        <a:latin typeface="Cambria" panose="02040503050406030204" pitchFamily="18"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1000"/>
                        </a:spcAft>
                        <a:buNone/>
                      </a:pPr>
                      <a:r>
                        <a:rPr lang="en-US" sz="2000">
                          <a:effectLst/>
                        </a:rPr>
                        <a:t> </a:t>
                      </a:r>
                      <a:endParaRPr lang="en-AU" sz="2800">
                        <a:effectLst/>
                        <a:latin typeface="Cambria" panose="02040503050406030204" pitchFamily="18"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1000"/>
                        </a:spcAft>
                        <a:buNone/>
                      </a:pPr>
                      <a:r>
                        <a:rPr lang="en-US" sz="2000">
                          <a:effectLst/>
                        </a:rPr>
                        <a:t>BoM</a:t>
                      </a:r>
                      <a:endParaRPr lang="en-AU" sz="2800">
                        <a:effectLst/>
                        <a:latin typeface="Cambria" panose="02040503050406030204" pitchFamily="18"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1000"/>
                        </a:spcAft>
                        <a:buNone/>
                      </a:pPr>
                      <a:r>
                        <a:rPr lang="en-US" sz="2000">
                          <a:effectLst/>
                        </a:rPr>
                        <a:t> </a:t>
                      </a:r>
                      <a:endParaRPr lang="en-AU" sz="2800">
                        <a:effectLst/>
                        <a:latin typeface="Cambria" panose="020405030504060302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2896231363"/>
                  </a:ext>
                </a:extLst>
              </a:tr>
              <a:tr h="250214">
                <a:tc>
                  <a:txBody>
                    <a:bodyPr/>
                    <a:lstStyle/>
                    <a:p>
                      <a:pPr>
                        <a:lnSpc>
                          <a:spcPct val="115000"/>
                        </a:lnSpc>
                        <a:spcAft>
                          <a:spcPts val="1000"/>
                        </a:spcAft>
                        <a:buNone/>
                      </a:pPr>
                      <a:r>
                        <a:rPr lang="en-US" sz="2000">
                          <a:effectLst/>
                        </a:rPr>
                        <a:t>Radar Network data</a:t>
                      </a:r>
                      <a:endParaRPr lang="en-AU" sz="2800">
                        <a:effectLst/>
                        <a:latin typeface="Cambria" panose="02040503050406030204" pitchFamily="18"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1000"/>
                        </a:spcAft>
                        <a:buNone/>
                      </a:pPr>
                      <a:r>
                        <a:rPr lang="en-US" sz="2000">
                          <a:effectLst/>
                        </a:rPr>
                        <a:t>NMHS Radar Server</a:t>
                      </a:r>
                      <a:endParaRPr lang="en-AU" sz="2800">
                        <a:effectLst/>
                        <a:latin typeface="Cambria" panose="02040503050406030204" pitchFamily="18"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1000"/>
                        </a:spcAft>
                        <a:buNone/>
                      </a:pPr>
                      <a:r>
                        <a:rPr lang="en-US" sz="2000">
                          <a:effectLst/>
                        </a:rPr>
                        <a:t> </a:t>
                      </a:r>
                      <a:endParaRPr lang="en-AU" sz="2800">
                        <a:effectLst/>
                        <a:latin typeface="Cambria" panose="02040503050406030204" pitchFamily="18"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1000"/>
                        </a:spcAft>
                        <a:buNone/>
                      </a:pPr>
                      <a:r>
                        <a:rPr lang="en-US" sz="2000">
                          <a:effectLst/>
                        </a:rPr>
                        <a:t> </a:t>
                      </a:r>
                      <a:endParaRPr lang="en-AU" sz="2800">
                        <a:effectLst/>
                        <a:latin typeface="Cambria" panose="020405030504060302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3803296554"/>
                  </a:ext>
                </a:extLst>
              </a:tr>
              <a:tr h="290721">
                <a:tc>
                  <a:txBody>
                    <a:bodyPr/>
                    <a:lstStyle/>
                    <a:p>
                      <a:pPr>
                        <a:lnSpc>
                          <a:spcPct val="115000"/>
                        </a:lnSpc>
                        <a:spcAft>
                          <a:spcPts val="1000"/>
                        </a:spcAft>
                        <a:buNone/>
                      </a:pPr>
                      <a:r>
                        <a:rPr lang="en-US" sz="2000">
                          <a:effectLst/>
                        </a:rPr>
                        <a:t>Seismic Network data</a:t>
                      </a:r>
                      <a:endParaRPr lang="en-AU" sz="2800">
                        <a:effectLst/>
                        <a:latin typeface="Cambria" panose="02040503050406030204" pitchFamily="18"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1000"/>
                        </a:spcAft>
                        <a:buNone/>
                      </a:pPr>
                      <a:r>
                        <a:rPr lang="en-US" sz="2000">
                          <a:effectLst/>
                        </a:rPr>
                        <a:t> </a:t>
                      </a:r>
                      <a:endParaRPr lang="en-AU" sz="2800">
                        <a:effectLst/>
                        <a:latin typeface="Cambria" panose="02040503050406030204" pitchFamily="18"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1000"/>
                        </a:spcAft>
                        <a:buNone/>
                      </a:pPr>
                      <a:r>
                        <a:rPr lang="en-US" sz="2000">
                          <a:effectLst/>
                        </a:rPr>
                        <a:t>ORSNET</a:t>
                      </a:r>
                      <a:endParaRPr lang="en-AU" sz="2800">
                        <a:effectLst/>
                        <a:latin typeface="Cambria" panose="02040503050406030204" pitchFamily="18"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1000"/>
                        </a:spcAft>
                        <a:buNone/>
                      </a:pPr>
                      <a:r>
                        <a:rPr lang="en-US" sz="2000">
                          <a:effectLst/>
                        </a:rPr>
                        <a:t> </a:t>
                      </a:r>
                      <a:endParaRPr lang="en-AU" sz="2800">
                        <a:effectLst/>
                        <a:latin typeface="Cambria" panose="020405030504060302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1516559581"/>
                  </a:ext>
                </a:extLst>
              </a:tr>
              <a:tr h="290721">
                <a:tc>
                  <a:txBody>
                    <a:bodyPr/>
                    <a:lstStyle/>
                    <a:p>
                      <a:pPr>
                        <a:lnSpc>
                          <a:spcPct val="115000"/>
                        </a:lnSpc>
                        <a:spcAft>
                          <a:spcPts val="1000"/>
                        </a:spcAft>
                        <a:buNone/>
                      </a:pPr>
                      <a:r>
                        <a:rPr lang="en-US" sz="2000">
                          <a:effectLst/>
                        </a:rPr>
                        <a:t>Traditional Knowledge</a:t>
                      </a:r>
                      <a:endParaRPr lang="en-AU" sz="2800">
                        <a:effectLst/>
                        <a:latin typeface="Cambria" panose="02040503050406030204" pitchFamily="18"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1000"/>
                        </a:spcAft>
                        <a:buNone/>
                      </a:pPr>
                      <a:r>
                        <a:rPr lang="en-US" sz="2000">
                          <a:effectLst/>
                        </a:rPr>
                        <a:t> </a:t>
                      </a:r>
                      <a:endParaRPr lang="en-AU" sz="2800">
                        <a:effectLst/>
                        <a:latin typeface="Cambria" panose="02040503050406030204" pitchFamily="18"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1000"/>
                        </a:spcAft>
                        <a:buNone/>
                      </a:pPr>
                      <a:r>
                        <a:rPr lang="en-US" sz="2000">
                          <a:effectLst/>
                        </a:rPr>
                        <a:t> </a:t>
                      </a:r>
                      <a:endParaRPr lang="en-AU" sz="2800">
                        <a:effectLst/>
                        <a:latin typeface="Cambria" panose="02040503050406030204" pitchFamily="18"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1000"/>
                        </a:spcAft>
                        <a:buNone/>
                      </a:pPr>
                      <a:r>
                        <a:rPr lang="en-US" sz="2000">
                          <a:effectLst/>
                        </a:rPr>
                        <a:t> </a:t>
                      </a:r>
                      <a:endParaRPr lang="en-AU" sz="2800">
                        <a:effectLst/>
                        <a:latin typeface="Cambria" panose="020405030504060302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333000197"/>
                  </a:ext>
                </a:extLst>
              </a:tr>
            </a:tbl>
          </a:graphicData>
        </a:graphic>
      </p:graphicFrame>
    </p:spTree>
    <p:extLst>
      <p:ext uri="{BB962C8B-B14F-4D97-AF65-F5344CB8AC3E}">
        <p14:creationId xmlns:p14="http://schemas.microsoft.com/office/powerpoint/2010/main" val="3478514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D762D-CC34-F7EA-1C15-927B30EF63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099D59-0E15-E6F3-2589-0F0531276B84}"/>
              </a:ext>
            </a:extLst>
          </p:cNvPr>
          <p:cNvSpPr>
            <a:spLocks noGrp="1"/>
          </p:cNvSpPr>
          <p:nvPr>
            <p:ph type="title"/>
          </p:nvPr>
        </p:nvSpPr>
        <p:spPr>
          <a:xfrm>
            <a:off x="5529263" y="300038"/>
            <a:ext cx="5793581" cy="1257300"/>
          </a:xfrm>
        </p:spPr>
        <p:txBody>
          <a:bodyPr lIns="45719" tIns="45720" rIns="45719" bIns="45720" anchor="ctr">
            <a:noAutofit/>
          </a:bodyPr>
          <a:lstStyle/>
          <a:p>
            <a:r>
              <a:rPr lang="en-GB" b="1">
                <a:latin typeface="Aptos"/>
              </a:rPr>
              <a:t>6. Core data exchanged freely</a:t>
            </a:r>
            <a:endParaRPr lang="en-GB">
              <a:latin typeface="Aptos"/>
            </a:endParaRPr>
          </a:p>
        </p:txBody>
      </p:sp>
      <p:sp>
        <p:nvSpPr>
          <p:cNvPr id="3" name="Text Placeholder 2">
            <a:extLst>
              <a:ext uri="{FF2B5EF4-FFF2-40B4-BE49-F238E27FC236}">
                <a16:creationId xmlns:a16="http://schemas.microsoft.com/office/drawing/2014/main" id="{AA4A0412-BC19-A22C-2C30-E87FF1493494}"/>
              </a:ext>
            </a:extLst>
          </p:cNvPr>
          <p:cNvSpPr>
            <a:spLocks noGrp="1"/>
          </p:cNvSpPr>
          <p:nvPr>
            <p:ph type="body" idx="1"/>
          </p:nvPr>
        </p:nvSpPr>
        <p:spPr>
          <a:xfrm>
            <a:off x="318517" y="1704369"/>
            <a:ext cx="11490102" cy="2831912"/>
          </a:xfrm>
          <a:solidFill>
            <a:srgbClr val="9BBCDB"/>
          </a:solidFill>
        </p:spPr>
        <p:txBody>
          <a:bodyPr lIns="45719" tIns="45720" rIns="45719" bIns="45720" anchor="t">
            <a:normAutofit/>
          </a:bodyPr>
          <a:lstStyle/>
          <a:p>
            <a:pPr marL="0" indent="0">
              <a:buNone/>
            </a:pPr>
            <a:r>
              <a:rPr lang="en-GB" b="1">
                <a:solidFill>
                  <a:srgbClr val="000000"/>
                </a:solidFill>
                <a:latin typeface="Aptos"/>
              </a:rPr>
              <a:t>Principle 6 - Core </a:t>
            </a:r>
            <a:r>
              <a:rPr lang="en-GB" b="1" i="0" u="none">
                <a:solidFill>
                  <a:srgbClr val="000000"/>
                </a:solidFill>
                <a:latin typeface="Aptos"/>
              </a:rPr>
              <a:t>data </a:t>
            </a:r>
            <a:r>
              <a:rPr lang="en-GB" b="1">
                <a:solidFill>
                  <a:srgbClr val="000000"/>
                </a:solidFill>
                <a:latin typeface="Aptos"/>
              </a:rPr>
              <a:t>will be exchanged freely </a:t>
            </a:r>
            <a:r>
              <a:rPr lang="en-GB">
                <a:solidFill>
                  <a:srgbClr val="000000"/>
                </a:solidFill>
                <a:latin typeface="Aptos"/>
              </a:rPr>
              <a:t>and without restriction</a:t>
            </a:r>
            <a:r>
              <a:rPr lang="en-GB" b="0" i="0" u="none">
                <a:solidFill>
                  <a:srgbClr val="000000"/>
                </a:solidFill>
                <a:latin typeface="Aptos"/>
              </a:rPr>
              <a:t>, </a:t>
            </a:r>
            <a:r>
              <a:rPr lang="en-GB">
                <a:solidFill>
                  <a:srgbClr val="000000"/>
                </a:solidFill>
                <a:latin typeface="Aptos"/>
              </a:rPr>
              <a:t>consistent with </a:t>
            </a:r>
            <a:r>
              <a:rPr lang="en-GB" b="0" i="0" u="none">
                <a:solidFill>
                  <a:srgbClr val="000000"/>
                </a:solidFill>
                <a:latin typeface="Aptos"/>
              </a:rPr>
              <a:t>the </a:t>
            </a:r>
            <a:r>
              <a:rPr lang="en-GB">
                <a:solidFill>
                  <a:srgbClr val="000000"/>
                </a:solidFill>
                <a:latin typeface="Aptos"/>
              </a:rPr>
              <a:t>WMO Unified Data Policy to support public safety, forecasting, and regional early warning services.</a:t>
            </a:r>
            <a:endParaRPr lang="en-GB">
              <a:solidFill>
                <a:srgbClr val="000000"/>
              </a:solidFill>
              <a:latin typeface="Aptos"/>
              <a:ea typeface="+mn-ea"/>
              <a:cs typeface="+mn-cs"/>
            </a:endParaRPr>
          </a:p>
        </p:txBody>
      </p:sp>
      <p:sp>
        <p:nvSpPr>
          <p:cNvPr id="4" name="TextBox 3">
            <a:extLst>
              <a:ext uri="{FF2B5EF4-FFF2-40B4-BE49-F238E27FC236}">
                <a16:creationId xmlns:a16="http://schemas.microsoft.com/office/drawing/2014/main" id="{E11273EF-B409-EE49-92D2-0B170291EB6A}"/>
              </a:ext>
            </a:extLst>
          </p:cNvPr>
          <p:cNvSpPr txBox="1"/>
          <p:nvPr/>
        </p:nvSpPr>
        <p:spPr>
          <a:xfrm>
            <a:off x="318517" y="4683312"/>
            <a:ext cx="11401256" cy="1384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AU" sz="2800" b="1">
                <a:solidFill>
                  <a:srgbClr val="6283AD"/>
                </a:solidFill>
                <a:latin typeface="Aptos"/>
              </a:rPr>
              <a:t>Why this matters? </a:t>
            </a:r>
            <a:endParaRPr lang="en-US" sz="2800">
              <a:solidFill>
                <a:srgbClr val="6283AD"/>
              </a:solidFill>
            </a:endParaRPr>
          </a:p>
          <a:p>
            <a:r>
              <a:rPr lang="en-AU" sz="2800">
                <a:solidFill>
                  <a:srgbClr val="6283AD"/>
                </a:solidFill>
                <a:latin typeface="Aptos"/>
              </a:rPr>
              <a:t>It protects the public-good role of core meteorological data across the region</a:t>
            </a:r>
            <a:r>
              <a:rPr lang="en-AU" sz="2800" i="0" u="none">
                <a:solidFill>
                  <a:srgbClr val="6283AD"/>
                </a:solidFill>
                <a:latin typeface="Aptos"/>
              </a:rPr>
              <a:t>.</a:t>
            </a:r>
            <a:endParaRPr lang="en-AU" sz="2800">
              <a:solidFill>
                <a:srgbClr val="6283AD"/>
              </a:solidFill>
              <a:latin typeface="Aptos"/>
              <a:ea typeface="Arial"/>
              <a:cs typeface="Arial"/>
            </a:endParaRPr>
          </a:p>
        </p:txBody>
      </p:sp>
    </p:spTree>
    <p:extLst>
      <p:ext uri="{BB962C8B-B14F-4D97-AF65-F5344CB8AC3E}">
        <p14:creationId xmlns:p14="http://schemas.microsoft.com/office/powerpoint/2010/main" val="2557846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EC482-868C-C6B6-60D1-EB96C607043A}"/>
              </a:ext>
            </a:extLst>
          </p:cNvPr>
          <p:cNvSpPr>
            <a:spLocks noGrp="1"/>
          </p:cNvSpPr>
          <p:nvPr>
            <p:ph type="ctrTitle"/>
          </p:nvPr>
        </p:nvSpPr>
        <p:spPr>
          <a:xfrm>
            <a:off x="5529263" y="300038"/>
            <a:ext cx="6507956" cy="1257300"/>
          </a:xfrm>
        </p:spPr>
        <p:txBody>
          <a:bodyPr anchor="t" anchorCtr="0">
            <a:normAutofit fontScale="90000"/>
          </a:bodyPr>
          <a:lstStyle>
            <a:lvl1pPr algn="ctr">
              <a:defRPr sz="6000"/>
            </a:lvl1pPr>
          </a:lstStyle>
          <a:p>
            <a:r>
              <a:rPr lang="en-US" sz="4400" b="1">
                <a:latin typeface="Aptos"/>
              </a:rPr>
              <a:t>7. Data Sharing Agreements for non-core data </a:t>
            </a:r>
          </a:p>
        </p:txBody>
      </p:sp>
      <p:sp>
        <p:nvSpPr>
          <p:cNvPr id="3" name="Subtitle 2">
            <a:extLst>
              <a:ext uri="{FF2B5EF4-FFF2-40B4-BE49-F238E27FC236}">
                <a16:creationId xmlns:a16="http://schemas.microsoft.com/office/drawing/2014/main" id="{5CB65280-EE1B-6A51-03F1-1D50899F670B}"/>
              </a:ext>
            </a:extLst>
          </p:cNvPr>
          <p:cNvSpPr>
            <a:spLocks noGrp="1"/>
          </p:cNvSpPr>
          <p:nvPr>
            <p:ph type="subTitle" idx="1"/>
          </p:nvPr>
        </p:nvSpPr>
        <p:spPr>
          <a:xfrm>
            <a:off x="318517" y="1704369"/>
            <a:ext cx="11490102" cy="2831912"/>
          </a:xfrm>
          <a:solidFill>
            <a:srgbClr val="9BBCDB">
              <a:alpha val="100000"/>
            </a:srgbClr>
          </a:solidFill>
        </p:spPr>
        <p:txBody>
          <a:bodyPr anchor="t" anchorCtr="0">
            <a:norm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GB" sz="3200" b="1">
                <a:solidFill>
                  <a:srgbClr val="000000"/>
                </a:solidFill>
                <a:latin typeface="Aptos"/>
              </a:rPr>
              <a:t>Principle 7 - Other data (non-core) will be shared under written Data Sharing Agreement </a:t>
            </a:r>
            <a:r>
              <a:rPr lang="en-GB" sz="3200">
                <a:solidFill>
                  <a:srgbClr val="000000"/>
                </a:solidFill>
                <a:latin typeface="Aptos"/>
              </a:rPr>
              <a:t>with clear licensing, attribution, retention periods, any agreed cost recovery or revenue arrangements to </a:t>
            </a:r>
            <a:r>
              <a:rPr lang="en-GB" sz="3200">
                <a:solidFill>
                  <a:srgbClr val="000000"/>
                </a:solidFill>
                <a:latin typeface="Aptos"/>
                <a:cs typeface="Arial" panose="020B0604020202020204" pitchFamily="34" charset="0"/>
              </a:rPr>
              <a:t>strengthen </a:t>
            </a:r>
            <a:r>
              <a:rPr lang="en-GB" sz="3200">
                <a:solidFill>
                  <a:srgbClr val="000000"/>
                </a:solidFill>
                <a:latin typeface="Aptos"/>
              </a:rPr>
              <a:t>NMHS sustainability and reinvestment into assets.</a:t>
            </a:r>
          </a:p>
        </p:txBody>
      </p:sp>
      <p:sp>
        <p:nvSpPr>
          <p:cNvPr id="4" name="Date Placeholder 3">
            <a:extLst>
              <a:ext uri="{FF2B5EF4-FFF2-40B4-BE49-F238E27FC236}">
                <a16:creationId xmlns:a16="http://schemas.microsoft.com/office/drawing/2014/main" id="{97BD265B-C198-8FDF-5939-08A1CA97F8B8}"/>
              </a:ext>
            </a:extLst>
          </p:cNvPr>
          <p:cNvSpPr>
            <a:spLocks noGrp="1"/>
          </p:cNvSpPr>
          <p:nvPr>
            <p:ph type="dt" sz="half" idx="10"/>
          </p:nvPr>
        </p:nvSpPr>
        <p:spPr>
          <a:xfrm>
            <a:off x="318517" y="4683312"/>
            <a:ext cx="11401257" cy="1384993"/>
          </a:xfrm>
          <a:noFill/>
          <a:ln w="0">
            <a:solidFill>
              <a:schemeClr val="tx1"/>
            </a:solidFill>
          </a:ln>
        </p:spPr>
        <p:txBody>
          <a:bodyPr wrap="square" lIns="0" tIns="0" rIns="0" bIns="0" anchor="t" anchorCtr="0">
            <a:noAutofit/>
          </a:bodyPr>
          <a:lstStyle/>
          <a:p>
            <a:r>
              <a:rPr lang="en-AU" sz="2800" b="1">
                <a:solidFill>
                  <a:srgbClr val="6283AD"/>
                </a:solidFill>
                <a:latin typeface="Aptos"/>
                <a:cs typeface="Calibri" panose="020F0502020204030204" pitchFamily="34" charset="0"/>
              </a:rPr>
              <a:t>Why this matters?</a:t>
            </a:r>
            <a:endParaRPr lang="en-AU" sz="2800" b="1">
              <a:solidFill>
                <a:srgbClr val="6283AD"/>
              </a:solidFill>
              <a:latin typeface="Aptos"/>
            </a:endParaRPr>
          </a:p>
          <a:p>
            <a:r>
              <a:rPr lang="en-AU" sz="2800">
                <a:solidFill>
                  <a:srgbClr val="6283AD"/>
                </a:solidFill>
                <a:latin typeface="Aptos"/>
                <a:cs typeface="Calibri" panose="020F0502020204030204" pitchFamily="34" charset="0"/>
              </a:rPr>
              <a:t>It provides the governance needed to balance access, attribution and sustainability.</a:t>
            </a:r>
            <a:endParaRPr lang="en-AU" sz="2800">
              <a:solidFill>
                <a:srgbClr val="6283AD"/>
              </a:solidFill>
              <a:latin typeface="Aptos"/>
            </a:endParaRPr>
          </a:p>
        </p:txBody>
      </p:sp>
      <p:sp>
        <p:nvSpPr>
          <p:cNvPr id="6" name="Slide Number Placeholder 5">
            <a:extLst>
              <a:ext uri="{FF2B5EF4-FFF2-40B4-BE49-F238E27FC236}">
                <a16:creationId xmlns:a16="http://schemas.microsoft.com/office/drawing/2014/main" id="{3EC386A1-6DBC-E53E-B65C-40CD33BF6D69}"/>
              </a:ext>
            </a:extLst>
          </p:cNvPr>
          <p:cNvSpPr>
            <a:spLocks noGrp="1"/>
          </p:cNvSpPr>
          <p:nvPr>
            <p:ph type="sldNum" sz="quarter" idx="12"/>
          </p:nvPr>
        </p:nvSpPr>
        <p:spPr/>
        <p:txBody>
          <a:bodyPr/>
          <a:lstStyle/>
          <a:p>
            <a:fld id="{97F55729-DB7C-4EFF-B0A8-CF3C3A9104D2}" type="slidenum">
              <a:rPr lang="en-AU" smtClean="0"/>
              <a:t>25</a:t>
            </a:fld>
            <a:endParaRPr lang="en-AU"/>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BC401-CFE8-13FA-7354-192B8243D8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9CE77A-C8B3-5BAF-76CE-212F4629BCC4}"/>
              </a:ext>
            </a:extLst>
          </p:cNvPr>
          <p:cNvSpPr>
            <a:spLocks noGrp="1"/>
          </p:cNvSpPr>
          <p:nvPr>
            <p:ph type="ctrTitle"/>
          </p:nvPr>
        </p:nvSpPr>
        <p:spPr>
          <a:xfrm>
            <a:off x="5529263" y="300038"/>
            <a:ext cx="6115050" cy="1257300"/>
          </a:xfrm>
        </p:spPr>
        <p:txBody>
          <a:bodyPr anchor="t" anchorCtr="0">
            <a:normAutofit fontScale="90000"/>
          </a:bodyPr>
          <a:lstStyle>
            <a:lvl1pPr algn="ctr">
              <a:defRPr sz="6000"/>
            </a:lvl1pPr>
          </a:lstStyle>
          <a:p>
            <a:pPr algn="l"/>
            <a:r>
              <a:rPr lang="en-US" sz="4400" b="1">
                <a:latin typeface="Aptos"/>
              </a:rPr>
              <a:t>Example: IFP data sharing agreement content</a:t>
            </a:r>
          </a:p>
        </p:txBody>
      </p:sp>
      <p:sp>
        <p:nvSpPr>
          <p:cNvPr id="4" name="Date Placeholder 3">
            <a:extLst>
              <a:ext uri="{FF2B5EF4-FFF2-40B4-BE49-F238E27FC236}">
                <a16:creationId xmlns:a16="http://schemas.microsoft.com/office/drawing/2014/main" id="{3934A998-0E99-12CA-7DF3-61238A0536AA}"/>
              </a:ext>
            </a:extLst>
          </p:cNvPr>
          <p:cNvSpPr>
            <a:spLocks noGrp="1"/>
          </p:cNvSpPr>
          <p:nvPr>
            <p:ph type="dt" sz="half" idx="10"/>
          </p:nvPr>
        </p:nvSpPr>
        <p:spPr>
          <a:xfrm>
            <a:off x="557213" y="1882961"/>
            <a:ext cx="11239415" cy="4189227"/>
          </a:xfrm>
          <a:noFill/>
          <a:ln w="0">
            <a:solidFill>
              <a:schemeClr val="tx1"/>
            </a:solidFill>
          </a:ln>
        </p:spPr>
        <p:txBody>
          <a:bodyPr wrap="square" lIns="0" tIns="0" rIns="0" bIns="0" anchor="t" anchorCtr="0">
            <a:noAutofit/>
          </a:bodyPr>
          <a:lstStyle/>
          <a:p>
            <a:r>
              <a:rPr lang="en-AU" sz="2800" b="1">
                <a:latin typeface="Aptos"/>
                <a:cs typeface="Calibri" panose="020F0502020204030204" pitchFamily="34" charset="0"/>
              </a:rPr>
              <a:t>Proposed content to include:</a:t>
            </a:r>
            <a:endParaRPr lang="en-AU" sz="2800" b="1">
              <a:latin typeface="Aptos"/>
            </a:endParaRPr>
          </a:p>
          <a:p>
            <a:pPr marL="457200" indent="-457200">
              <a:buFont typeface="Arial" panose="020B0604020202020204" pitchFamily="34" charset="0"/>
              <a:buChar char="•"/>
            </a:pPr>
            <a:r>
              <a:rPr lang="en-GB" sz="2800">
                <a:latin typeface="Aptos"/>
                <a:cs typeface="Calibri" panose="020F0502020204030204" pitchFamily="34" charset="0"/>
              </a:rPr>
              <a:t>All Pacific Observation data to be shared with Pacific IFP </a:t>
            </a:r>
          </a:p>
          <a:p>
            <a:pPr marL="457200" indent="-457200">
              <a:buFont typeface="Arial" panose="020B0604020202020204" pitchFamily="34" charset="0"/>
              <a:buChar char="•"/>
            </a:pPr>
            <a:r>
              <a:rPr lang="en-GB" sz="2800">
                <a:latin typeface="Aptos"/>
                <a:cs typeface="Calibri" panose="020F0502020204030204" pitchFamily="34" charset="0"/>
              </a:rPr>
              <a:t>Data shared in real-time for timely forecasts and warnings </a:t>
            </a:r>
          </a:p>
          <a:p>
            <a:pPr marL="457200" indent="-457200">
              <a:buFont typeface="Arial" panose="020B0604020202020204" pitchFamily="34" charset="0"/>
              <a:buChar char="•"/>
            </a:pPr>
            <a:r>
              <a:rPr lang="en-GB" sz="2800">
                <a:latin typeface="Aptos"/>
                <a:cs typeface="Calibri" panose="020F0502020204030204" pitchFamily="34" charset="0"/>
              </a:rPr>
              <a:t>Data accessible only by NMHSs for use through the Pacific IFP (e.g. forecasters with IFP licences) </a:t>
            </a:r>
          </a:p>
          <a:p>
            <a:pPr marL="457200" indent="-457200">
              <a:buFont typeface="Arial" panose="020B0604020202020204" pitchFamily="34" charset="0"/>
              <a:buChar char="•"/>
            </a:pPr>
            <a:r>
              <a:rPr lang="en-GB" sz="2800">
                <a:latin typeface="Aptos"/>
                <a:cs typeface="Calibri" panose="020F0502020204030204" pitchFamily="34" charset="0"/>
              </a:rPr>
              <a:t>Option for private data flow only to IFP and not visible on WIS2.0 </a:t>
            </a:r>
          </a:p>
          <a:p>
            <a:pPr marL="457200" indent="-457200">
              <a:buFont typeface="Arial" panose="020B0604020202020204" pitchFamily="34" charset="0"/>
              <a:buChar char="•"/>
            </a:pPr>
            <a:r>
              <a:rPr lang="en-GB" sz="2800">
                <a:latin typeface="Aptos"/>
                <a:cs typeface="Calibri" panose="020F0502020204030204" pitchFamily="34" charset="0"/>
              </a:rPr>
              <a:t>Data retention 6-12 months for post event analysis, verification and learning/training, long term for major weather events </a:t>
            </a:r>
          </a:p>
          <a:p>
            <a:pPr marL="457200" indent="-457200">
              <a:buFont typeface="Arial" panose="020B0604020202020204" pitchFamily="34" charset="0"/>
              <a:buChar char="•"/>
            </a:pPr>
            <a:r>
              <a:rPr lang="en-GB" sz="2800">
                <a:latin typeface="Aptos"/>
                <a:cs typeface="Calibri" panose="020F0502020204030204" pitchFamily="34" charset="0"/>
              </a:rPr>
              <a:t>No revenue generation</a:t>
            </a:r>
          </a:p>
        </p:txBody>
      </p:sp>
      <p:sp>
        <p:nvSpPr>
          <p:cNvPr id="6" name="Slide Number Placeholder 5">
            <a:extLst>
              <a:ext uri="{FF2B5EF4-FFF2-40B4-BE49-F238E27FC236}">
                <a16:creationId xmlns:a16="http://schemas.microsoft.com/office/drawing/2014/main" id="{9C692F2E-5744-C38E-0225-E8F7860621C3}"/>
              </a:ext>
            </a:extLst>
          </p:cNvPr>
          <p:cNvSpPr>
            <a:spLocks noGrp="1"/>
          </p:cNvSpPr>
          <p:nvPr>
            <p:ph type="sldNum" sz="quarter" idx="12"/>
          </p:nvPr>
        </p:nvSpPr>
        <p:spPr/>
        <p:txBody>
          <a:bodyPr/>
          <a:lstStyle/>
          <a:p>
            <a:fld id="{97F55729-DB7C-4EFF-B0A8-CF3C3A9104D2}" type="slidenum">
              <a:rPr lang="en-AU" smtClean="0"/>
              <a:t>26</a:t>
            </a:fld>
            <a:endParaRPr lang="en-AU"/>
          </a:p>
        </p:txBody>
      </p:sp>
    </p:spTree>
    <p:extLst>
      <p:ext uri="{BB962C8B-B14F-4D97-AF65-F5344CB8AC3E}">
        <p14:creationId xmlns:p14="http://schemas.microsoft.com/office/powerpoint/2010/main" val="3546660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ECED4-B7F6-8E65-1250-BED52D7653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5E35F4-2496-90FB-0B80-3C8E1854A9D1}"/>
              </a:ext>
            </a:extLst>
          </p:cNvPr>
          <p:cNvSpPr>
            <a:spLocks noGrp="1"/>
          </p:cNvSpPr>
          <p:nvPr>
            <p:ph type="title"/>
          </p:nvPr>
        </p:nvSpPr>
        <p:spPr>
          <a:xfrm>
            <a:off x="5529263" y="300038"/>
            <a:ext cx="6400800" cy="1257300"/>
          </a:xfrm>
        </p:spPr>
        <p:txBody>
          <a:bodyPr lIns="45719" tIns="45720" rIns="45719" bIns="45720" anchor="t" anchorCtr="0">
            <a:normAutofit fontScale="90000"/>
          </a:bodyPr>
          <a:lstStyle/>
          <a:p>
            <a:pPr algn="l"/>
            <a:r>
              <a:rPr lang="en-GB" b="1">
                <a:latin typeface="Aptos"/>
              </a:rPr>
              <a:t>8. Regional and National WIS2.0 nodes</a:t>
            </a:r>
            <a:endParaRPr lang="en-AU">
              <a:latin typeface="Aptos"/>
            </a:endParaRPr>
          </a:p>
        </p:txBody>
      </p:sp>
      <p:sp>
        <p:nvSpPr>
          <p:cNvPr id="3" name="Text Placeholder 2">
            <a:extLst>
              <a:ext uri="{FF2B5EF4-FFF2-40B4-BE49-F238E27FC236}">
                <a16:creationId xmlns:a16="http://schemas.microsoft.com/office/drawing/2014/main" id="{50D142FC-739B-662B-01D3-B2129FEF0E87}"/>
              </a:ext>
            </a:extLst>
          </p:cNvPr>
          <p:cNvSpPr>
            <a:spLocks noGrp="1"/>
          </p:cNvSpPr>
          <p:nvPr>
            <p:ph type="body" idx="1"/>
          </p:nvPr>
        </p:nvSpPr>
        <p:spPr>
          <a:xfrm>
            <a:off x="318517" y="1704369"/>
            <a:ext cx="11490102" cy="2631888"/>
          </a:xfrm>
          <a:solidFill>
            <a:srgbClr val="9BBCDB">
              <a:alpha val="100000"/>
            </a:srgbClr>
          </a:solidFill>
        </p:spPr>
        <p:txBody>
          <a:bodyPr lIns="45719" tIns="45720" rIns="45719" bIns="45720" anchor="t" anchorCtr="0">
            <a:noAutofit/>
          </a:bodyPr>
          <a:lstStyle/>
          <a:p>
            <a:pPr marL="0" indent="0">
              <a:buNone/>
            </a:pPr>
            <a:r>
              <a:rPr lang="en-US" b="1">
                <a:solidFill>
                  <a:srgbClr val="000000"/>
                </a:solidFill>
                <a:latin typeface="Aptos"/>
                <a:ea typeface="+mn-ea"/>
                <a:cs typeface="Arial" panose="020B0604020202020204" pitchFamily="34" charset="0"/>
              </a:rPr>
              <a:t>Principle 8 - Data exchange will use WIS2.0 </a:t>
            </a:r>
            <a:r>
              <a:rPr lang="en-US">
                <a:solidFill>
                  <a:srgbClr val="000000"/>
                </a:solidFill>
                <a:latin typeface="Aptos"/>
                <a:ea typeface="+mn-ea"/>
                <a:cs typeface="Arial" panose="020B0604020202020204" pitchFamily="34" charset="0"/>
              </a:rPr>
              <a:t>(where technically feasible) </a:t>
            </a:r>
            <a:r>
              <a:rPr lang="en-US" b="1">
                <a:solidFill>
                  <a:srgbClr val="000000"/>
                </a:solidFill>
                <a:latin typeface="Aptos"/>
                <a:ea typeface="+mn-ea"/>
                <a:cs typeface="Arial" panose="020B0604020202020204" pitchFamily="34" charset="0"/>
              </a:rPr>
              <a:t>enabled through a Pacific WIS2.0 Node Hub and National WIS2.0 Nodes</a:t>
            </a:r>
            <a:r>
              <a:rPr lang="en-US">
                <a:solidFill>
                  <a:srgbClr val="000000"/>
                </a:solidFill>
                <a:latin typeface="Aptos"/>
                <a:ea typeface="+mn-ea"/>
                <a:cs typeface="Arial" panose="020B0604020202020204" pitchFamily="34" charset="0"/>
              </a:rPr>
              <a:t>, with shared classifications for core and non-core data</a:t>
            </a:r>
            <a:r>
              <a:rPr lang="en-GB">
                <a:solidFill>
                  <a:srgbClr val="000000"/>
                </a:solidFill>
                <a:latin typeface="Aptos"/>
                <a:ea typeface="+mn-ea"/>
                <a:cs typeface="Arial" panose="020B0604020202020204" pitchFamily="34" charset="0"/>
              </a:rPr>
              <a:t>, to simplify administration for cost recovery and reduce the burden of managing multiple bilateral data flows.</a:t>
            </a:r>
            <a:endParaRPr lang="en-GB">
              <a:solidFill>
                <a:srgbClr val="000000"/>
              </a:solidFill>
              <a:latin typeface="Aptos"/>
              <a:ea typeface="+mn-ea"/>
              <a:cs typeface="+mn-cs"/>
            </a:endParaRPr>
          </a:p>
        </p:txBody>
      </p:sp>
      <p:sp>
        <p:nvSpPr>
          <p:cNvPr id="4" name="TextBox 3">
            <a:extLst>
              <a:ext uri="{FF2B5EF4-FFF2-40B4-BE49-F238E27FC236}">
                <a16:creationId xmlns:a16="http://schemas.microsoft.com/office/drawing/2014/main" id="{52832CF9-4C96-23B4-8DE5-863AEC8619B5}"/>
              </a:ext>
            </a:extLst>
          </p:cNvPr>
          <p:cNvSpPr txBox="1"/>
          <p:nvPr/>
        </p:nvSpPr>
        <p:spPr>
          <a:xfrm>
            <a:off x="318517" y="4483288"/>
            <a:ext cx="11401257" cy="18158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AU" sz="2800" b="1">
                <a:solidFill>
                  <a:srgbClr val="6283AD"/>
                </a:solidFill>
                <a:latin typeface="Aptos"/>
                <a:ea typeface="Arial"/>
                <a:cs typeface="Calibri" panose="020F0502020204030204" pitchFamily="34" charset="0"/>
              </a:rPr>
              <a:t>Why this matters? </a:t>
            </a:r>
            <a:endParaRPr lang="en-US" sz="2800">
              <a:solidFill>
                <a:srgbClr val="6283AD"/>
              </a:solidFill>
              <a:latin typeface="Aptos"/>
            </a:endParaRPr>
          </a:p>
          <a:p>
            <a:r>
              <a:rPr lang="en-AU" sz="2800">
                <a:solidFill>
                  <a:srgbClr val="6283AD"/>
                </a:solidFill>
                <a:latin typeface="Aptos"/>
                <a:ea typeface="Arial"/>
                <a:cs typeface="Calibri" panose="020F0502020204030204" pitchFamily="34" charset="0"/>
              </a:rPr>
              <a:t>Reduces load on country internet bandwidth for data sharing. Regional and national WIS2.0 nodes operating with shared approach to data classifications/metadata so data exchange easier to govern and support.</a:t>
            </a:r>
          </a:p>
        </p:txBody>
      </p:sp>
    </p:spTree>
    <p:extLst>
      <p:ext uri="{BB962C8B-B14F-4D97-AF65-F5344CB8AC3E}">
        <p14:creationId xmlns:p14="http://schemas.microsoft.com/office/powerpoint/2010/main" val="404750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D082B-8139-B102-C99E-DB30B87E52C6}"/>
            </a:ext>
          </a:extLst>
        </p:cNvPr>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F637663D-CD46-ECBB-42D1-AF02182D1500}"/>
              </a:ext>
            </a:extLst>
          </p:cNvPr>
          <p:cNvGraphicFramePr>
            <a:graphicFrameLocks noGrp="1"/>
          </p:cNvGraphicFramePr>
          <p:nvPr>
            <p:extLst>
              <p:ext uri="{D42A27DB-BD31-4B8C-83A1-F6EECF244321}">
                <p14:modId xmlns:p14="http://schemas.microsoft.com/office/powerpoint/2010/main" val="2190657474"/>
              </p:ext>
            </p:extLst>
          </p:nvPr>
        </p:nvGraphicFramePr>
        <p:xfrm>
          <a:off x="120604" y="49338"/>
          <a:ext cx="11846681" cy="6595318"/>
        </p:xfrm>
        <a:graphic>
          <a:graphicData uri="http://schemas.openxmlformats.org/drawingml/2006/table">
            <a:tbl>
              <a:tblPr firstRow="1" firstCol="1"/>
              <a:tblGrid>
                <a:gridCol w="2659017">
                  <a:extLst>
                    <a:ext uri="{9D8B030D-6E8A-4147-A177-3AD203B41FA5}">
                      <a16:colId xmlns:a16="http://schemas.microsoft.com/office/drawing/2014/main" val="1093162811"/>
                    </a:ext>
                  </a:extLst>
                </a:gridCol>
                <a:gridCol w="9187664">
                  <a:extLst>
                    <a:ext uri="{9D8B030D-6E8A-4147-A177-3AD203B41FA5}">
                      <a16:colId xmlns:a16="http://schemas.microsoft.com/office/drawing/2014/main" val="4041964045"/>
                    </a:ext>
                  </a:extLst>
                </a:gridCol>
              </a:tblGrid>
              <a:tr h="331319">
                <a:tc>
                  <a:txBody>
                    <a:bodyPr/>
                    <a:lstStyle/>
                    <a:p>
                      <a:pPr algn="l">
                        <a:lnSpc>
                          <a:spcPct val="115000"/>
                        </a:lnSpc>
                        <a:spcAft>
                          <a:spcPts val="1000"/>
                        </a:spcAft>
                        <a:buNone/>
                      </a:pPr>
                      <a:r>
                        <a:rPr lang="en-US" sz="1800" b="1">
                          <a:solidFill>
                            <a:srgbClr val="000000"/>
                          </a:solidFill>
                          <a:effectLst/>
                          <a:latin typeface="Calibri"/>
                          <a:ea typeface="Calibri"/>
                          <a:cs typeface="Arial"/>
                        </a:rPr>
                        <a:t>Country/Organisation</a:t>
                      </a:r>
                      <a:endParaRPr lang="en-AU" sz="1800">
                        <a:effectLst/>
                        <a:latin typeface="Calibri"/>
                        <a:ea typeface="Calibri"/>
                        <a:cs typeface="Arial"/>
                      </a:endParaRP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1000"/>
                        </a:spcAft>
                        <a:buNone/>
                      </a:pPr>
                      <a:r>
                        <a:rPr lang="en-US" sz="1800" b="1">
                          <a:solidFill>
                            <a:srgbClr val="000000"/>
                          </a:solidFill>
                          <a:effectLst/>
                          <a:latin typeface="Calibri"/>
                          <a:ea typeface="Calibri"/>
                          <a:cs typeface="Arial"/>
                        </a:rPr>
                        <a:t>Pacific WIS2.0 Architecture Option</a:t>
                      </a:r>
                      <a:endParaRPr lang="en-AU" sz="1800">
                        <a:effectLst/>
                        <a:latin typeface="Calibri"/>
                        <a:ea typeface="Calibri"/>
                        <a:cs typeface="Arial"/>
                      </a:endParaRP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98369269"/>
                  </a:ext>
                </a:extLst>
              </a:tr>
              <a:tr h="331319">
                <a:tc>
                  <a:txBody>
                    <a:bodyPr/>
                    <a:lstStyle/>
                    <a:p>
                      <a:pPr algn="l">
                        <a:lnSpc>
                          <a:spcPct val="115000"/>
                        </a:lnSpc>
                        <a:spcAft>
                          <a:spcPts val="1000"/>
                        </a:spcAft>
                        <a:buNone/>
                      </a:pPr>
                      <a:r>
                        <a:rPr lang="en-US" sz="1800">
                          <a:solidFill>
                            <a:srgbClr val="000000"/>
                          </a:solidFill>
                          <a:effectLst/>
                          <a:latin typeface="Calibri"/>
                          <a:ea typeface="Calibri"/>
                          <a:cs typeface="Arial"/>
                        </a:rPr>
                        <a:t>SPC</a:t>
                      </a:r>
                      <a:endParaRPr lang="en-AU" sz="1800">
                        <a:effectLst/>
                        <a:latin typeface="Calibri"/>
                        <a:ea typeface="Calibri"/>
                        <a:cs typeface="Arial"/>
                      </a:endParaRP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1000"/>
                        </a:spcAft>
                        <a:buNone/>
                      </a:pPr>
                      <a:r>
                        <a:rPr lang="en-US" sz="1800">
                          <a:solidFill>
                            <a:srgbClr val="000000"/>
                          </a:solidFill>
                          <a:effectLst/>
                          <a:latin typeface="Calibri"/>
                          <a:ea typeface="Calibri"/>
                          <a:cs typeface="Arial"/>
                        </a:rPr>
                        <a:t>Set up and run your own WIS2.0 node</a:t>
                      </a:r>
                      <a:endParaRPr lang="en-AU" sz="1800">
                        <a:effectLst/>
                        <a:latin typeface="Calibri"/>
                        <a:ea typeface="Calibri"/>
                        <a:cs typeface="Arial"/>
                      </a:endParaRP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val="3437948458"/>
                  </a:ext>
                </a:extLst>
              </a:tr>
              <a:tr h="331319">
                <a:tc>
                  <a:txBody>
                    <a:bodyPr/>
                    <a:lstStyle/>
                    <a:p>
                      <a:pPr algn="l">
                        <a:lnSpc>
                          <a:spcPct val="115000"/>
                        </a:lnSpc>
                        <a:spcAft>
                          <a:spcPts val="1000"/>
                        </a:spcAft>
                        <a:buNone/>
                      </a:pPr>
                      <a:r>
                        <a:rPr lang="en-US" sz="1800">
                          <a:solidFill>
                            <a:srgbClr val="000000"/>
                          </a:solidFill>
                          <a:effectLst/>
                          <a:latin typeface="Calibri"/>
                          <a:ea typeface="Calibri"/>
                          <a:cs typeface="Arial"/>
                        </a:rPr>
                        <a:t>Vanuatu</a:t>
                      </a:r>
                      <a:endParaRPr lang="en-AU" sz="1800">
                        <a:effectLst/>
                        <a:latin typeface="Calibri"/>
                        <a:ea typeface="Calibri"/>
                        <a:cs typeface="Arial"/>
                      </a:endParaRP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1000"/>
                        </a:spcAft>
                        <a:buNone/>
                      </a:pPr>
                      <a:r>
                        <a:rPr lang="en-US" sz="1800">
                          <a:solidFill>
                            <a:srgbClr val="000000"/>
                          </a:solidFill>
                          <a:effectLst/>
                          <a:latin typeface="Calibri"/>
                          <a:ea typeface="Calibri"/>
                          <a:cs typeface="Arial"/>
                        </a:rPr>
                        <a:t>Set up and run your own WIS2.0 node</a:t>
                      </a:r>
                      <a:endParaRPr lang="en-AU" sz="1800">
                        <a:effectLst/>
                        <a:latin typeface="Calibri"/>
                        <a:ea typeface="Calibri"/>
                        <a:cs typeface="Arial"/>
                      </a:endParaRP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val="4045107793"/>
                  </a:ext>
                </a:extLst>
              </a:tr>
              <a:tr h="331319">
                <a:tc>
                  <a:txBody>
                    <a:bodyPr/>
                    <a:lstStyle/>
                    <a:p>
                      <a:pPr algn="l">
                        <a:lnSpc>
                          <a:spcPct val="115000"/>
                        </a:lnSpc>
                        <a:spcAft>
                          <a:spcPts val="1000"/>
                        </a:spcAft>
                        <a:buNone/>
                      </a:pPr>
                      <a:r>
                        <a:rPr lang="en-US" sz="1800">
                          <a:solidFill>
                            <a:srgbClr val="000000"/>
                          </a:solidFill>
                          <a:effectLst/>
                          <a:latin typeface="Calibri"/>
                          <a:ea typeface="Calibri"/>
                          <a:cs typeface="Arial"/>
                        </a:rPr>
                        <a:t>Tonga</a:t>
                      </a:r>
                      <a:endParaRPr lang="en-AU" sz="1800">
                        <a:effectLst/>
                        <a:latin typeface="Calibri"/>
                        <a:ea typeface="Calibri"/>
                        <a:cs typeface="Arial"/>
                      </a:endParaRP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1000"/>
                        </a:spcAft>
                        <a:buNone/>
                      </a:pPr>
                      <a:r>
                        <a:rPr lang="en-US" sz="1800">
                          <a:solidFill>
                            <a:srgbClr val="000000"/>
                          </a:solidFill>
                          <a:effectLst/>
                          <a:latin typeface="Calibri"/>
                          <a:ea typeface="Calibri"/>
                          <a:cs typeface="Arial"/>
                        </a:rPr>
                        <a:t>Set up and run your own WIS2.0 node</a:t>
                      </a:r>
                      <a:endParaRPr lang="en-AU" sz="1800">
                        <a:effectLst/>
                        <a:latin typeface="Calibri"/>
                        <a:ea typeface="Calibri"/>
                        <a:cs typeface="Arial"/>
                      </a:endParaRP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val="2269357251"/>
                  </a:ext>
                </a:extLst>
              </a:tr>
              <a:tr h="331319">
                <a:tc>
                  <a:txBody>
                    <a:bodyPr/>
                    <a:lstStyle/>
                    <a:p>
                      <a:pPr algn="l">
                        <a:lnSpc>
                          <a:spcPct val="115000"/>
                        </a:lnSpc>
                        <a:spcAft>
                          <a:spcPts val="1000"/>
                        </a:spcAft>
                        <a:buNone/>
                      </a:pPr>
                      <a:r>
                        <a:rPr lang="en-US" sz="1800">
                          <a:solidFill>
                            <a:srgbClr val="000000"/>
                          </a:solidFill>
                          <a:effectLst/>
                          <a:latin typeface="Calibri"/>
                          <a:ea typeface="Calibri"/>
                          <a:cs typeface="Arial"/>
                        </a:rPr>
                        <a:t>PNG</a:t>
                      </a:r>
                      <a:endParaRPr lang="en-AU" sz="1800">
                        <a:effectLst/>
                        <a:latin typeface="Calibri"/>
                        <a:ea typeface="Calibri"/>
                        <a:cs typeface="Arial"/>
                      </a:endParaRP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1000"/>
                        </a:spcAft>
                        <a:buNone/>
                      </a:pPr>
                      <a:r>
                        <a:rPr lang="en-US" sz="1800">
                          <a:solidFill>
                            <a:srgbClr val="000000"/>
                          </a:solidFill>
                          <a:effectLst/>
                          <a:latin typeface="Calibri"/>
                          <a:ea typeface="Calibri"/>
                          <a:cs typeface="Arial"/>
                        </a:rPr>
                        <a:t>Set up and run your own WIS2.0 node</a:t>
                      </a:r>
                      <a:endParaRPr lang="en-AU" sz="1800">
                        <a:effectLst/>
                        <a:latin typeface="Calibri"/>
                        <a:ea typeface="Calibri"/>
                        <a:cs typeface="Arial"/>
                      </a:endParaRP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val="1999025137"/>
                  </a:ext>
                </a:extLst>
              </a:tr>
              <a:tr h="331319">
                <a:tc>
                  <a:txBody>
                    <a:bodyPr/>
                    <a:lstStyle/>
                    <a:p>
                      <a:pPr algn="l">
                        <a:lnSpc>
                          <a:spcPct val="115000"/>
                        </a:lnSpc>
                        <a:spcAft>
                          <a:spcPts val="1000"/>
                        </a:spcAft>
                        <a:buNone/>
                      </a:pPr>
                      <a:r>
                        <a:rPr lang="en-US" sz="1800">
                          <a:solidFill>
                            <a:srgbClr val="000000"/>
                          </a:solidFill>
                          <a:effectLst/>
                          <a:latin typeface="Calibri"/>
                          <a:ea typeface="Calibri"/>
                          <a:cs typeface="Arial"/>
                        </a:rPr>
                        <a:t>Nauru</a:t>
                      </a:r>
                      <a:endParaRPr lang="en-AU" sz="1800">
                        <a:effectLst/>
                        <a:latin typeface="Calibri"/>
                        <a:ea typeface="Calibri"/>
                        <a:cs typeface="Arial"/>
                      </a:endParaRP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1000"/>
                        </a:spcAft>
                        <a:buNone/>
                      </a:pPr>
                      <a:r>
                        <a:rPr lang="en-US" sz="1800">
                          <a:solidFill>
                            <a:srgbClr val="000000"/>
                          </a:solidFill>
                          <a:effectLst/>
                          <a:latin typeface="Calibri"/>
                          <a:ea typeface="Calibri"/>
                          <a:cs typeface="Arial"/>
                        </a:rPr>
                        <a:t>Use a shared WIS2.0 node (supported by the region)</a:t>
                      </a:r>
                      <a:endParaRPr lang="en-AU" sz="1800">
                        <a:effectLst/>
                        <a:latin typeface="Calibri"/>
                        <a:ea typeface="Calibri"/>
                        <a:cs typeface="Arial"/>
                      </a:endParaRP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474518481"/>
                  </a:ext>
                </a:extLst>
              </a:tr>
              <a:tr h="331319">
                <a:tc>
                  <a:txBody>
                    <a:bodyPr/>
                    <a:lstStyle/>
                    <a:p>
                      <a:pPr algn="l">
                        <a:lnSpc>
                          <a:spcPct val="115000"/>
                        </a:lnSpc>
                        <a:spcAft>
                          <a:spcPts val="1000"/>
                        </a:spcAft>
                        <a:buNone/>
                      </a:pPr>
                      <a:r>
                        <a:rPr lang="en-US" sz="1800">
                          <a:solidFill>
                            <a:srgbClr val="000000"/>
                          </a:solidFill>
                          <a:effectLst/>
                          <a:latin typeface="Calibri"/>
                          <a:ea typeface="Calibri"/>
                          <a:cs typeface="Arial"/>
                        </a:rPr>
                        <a:t>Cook Islands</a:t>
                      </a:r>
                      <a:endParaRPr lang="en-AU" sz="1800">
                        <a:effectLst/>
                        <a:latin typeface="Calibri"/>
                        <a:ea typeface="Calibri"/>
                        <a:cs typeface="Arial"/>
                      </a:endParaRP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1000"/>
                        </a:spcAft>
                        <a:buNone/>
                      </a:pPr>
                      <a:r>
                        <a:rPr lang="en-US" sz="1800">
                          <a:solidFill>
                            <a:srgbClr val="000000"/>
                          </a:solidFill>
                          <a:effectLst/>
                          <a:latin typeface="Calibri"/>
                          <a:ea typeface="Calibri"/>
                          <a:cs typeface="Arial"/>
                        </a:rPr>
                        <a:t>Use a shared WIS2.0 node (supported by the region)</a:t>
                      </a:r>
                      <a:endParaRPr lang="en-AU" sz="1800">
                        <a:effectLst/>
                        <a:latin typeface="Calibri"/>
                        <a:ea typeface="Calibri"/>
                        <a:cs typeface="Arial"/>
                      </a:endParaRP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894892900"/>
                  </a:ext>
                </a:extLst>
              </a:tr>
              <a:tr h="652284">
                <a:tc>
                  <a:txBody>
                    <a:bodyPr/>
                    <a:lstStyle/>
                    <a:p>
                      <a:pPr algn="l">
                        <a:lnSpc>
                          <a:spcPct val="115000"/>
                        </a:lnSpc>
                        <a:spcAft>
                          <a:spcPts val="1000"/>
                        </a:spcAft>
                        <a:buNone/>
                      </a:pPr>
                      <a:r>
                        <a:rPr lang="en-US" sz="1800">
                          <a:solidFill>
                            <a:srgbClr val="000000"/>
                          </a:solidFill>
                          <a:effectLst/>
                          <a:latin typeface="Calibri"/>
                          <a:ea typeface="Calibri"/>
                          <a:cs typeface="Arial"/>
                        </a:rPr>
                        <a:t>Federated States of Micronesia</a:t>
                      </a:r>
                      <a:endParaRPr lang="en-AU" sz="1800">
                        <a:effectLst/>
                        <a:latin typeface="Calibri"/>
                        <a:ea typeface="Calibri"/>
                        <a:cs typeface="Arial"/>
                      </a:endParaRP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1000"/>
                        </a:spcAft>
                        <a:buNone/>
                      </a:pPr>
                      <a:r>
                        <a:rPr lang="en-US" sz="1800">
                          <a:solidFill>
                            <a:srgbClr val="000000"/>
                          </a:solidFill>
                          <a:effectLst/>
                          <a:latin typeface="Calibri"/>
                          <a:ea typeface="Calibri"/>
                          <a:cs typeface="Arial"/>
                        </a:rPr>
                        <a:t>Run a national WIS2.0 node within the Pacific WIS2.0 hub (supported by the region)</a:t>
                      </a:r>
                      <a:endParaRPr lang="en-AU" sz="1800">
                        <a:effectLst/>
                        <a:latin typeface="Calibri"/>
                        <a:ea typeface="Calibri"/>
                        <a:cs typeface="Arial"/>
                      </a:endParaRP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791536792"/>
                  </a:ext>
                </a:extLst>
              </a:tr>
              <a:tr h="331319">
                <a:tc>
                  <a:txBody>
                    <a:bodyPr/>
                    <a:lstStyle/>
                    <a:p>
                      <a:pPr algn="l">
                        <a:lnSpc>
                          <a:spcPct val="115000"/>
                        </a:lnSpc>
                        <a:spcAft>
                          <a:spcPts val="1000"/>
                        </a:spcAft>
                        <a:buNone/>
                      </a:pPr>
                      <a:r>
                        <a:rPr lang="en-US" sz="1800">
                          <a:solidFill>
                            <a:srgbClr val="000000"/>
                          </a:solidFill>
                          <a:effectLst/>
                          <a:latin typeface="Calibri"/>
                          <a:ea typeface="Calibri"/>
                          <a:cs typeface="Arial"/>
                        </a:rPr>
                        <a:t>Fiji</a:t>
                      </a:r>
                      <a:endParaRPr lang="en-AU" sz="1800">
                        <a:effectLst/>
                        <a:latin typeface="Calibri"/>
                        <a:ea typeface="Calibri"/>
                        <a:cs typeface="Arial"/>
                      </a:endParaRP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1000"/>
                        </a:spcAft>
                        <a:buNone/>
                      </a:pPr>
                      <a:r>
                        <a:rPr lang="en-US" sz="1800">
                          <a:solidFill>
                            <a:srgbClr val="000000"/>
                          </a:solidFill>
                          <a:effectLst/>
                          <a:latin typeface="Calibri"/>
                          <a:ea typeface="Calibri"/>
                          <a:cs typeface="Arial"/>
                        </a:rPr>
                        <a:t>Run a national WIS2.0 node within the Pacific WIS2.0 hub (supported by the region)</a:t>
                      </a:r>
                      <a:endParaRPr lang="en-AU" sz="1800">
                        <a:effectLst/>
                        <a:latin typeface="Calibri"/>
                        <a:ea typeface="Calibri"/>
                        <a:cs typeface="Arial"/>
                      </a:endParaRP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222212434"/>
                  </a:ext>
                </a:extLst>
              </a:tr>
              <a:tr h="652284">
                <a:tc>
                  <a:txBody>
                    <a:bodyPr/>
                    <a:lstStyle/>
                    <a:p>
                      <a:pPr algn="l">
                        <a:lnSpc>
                          <a:spcPct val="115000"/>
                        </a:lnSpc>
                        <a:spcAft>
                          <a:spcPts val="1000"/>
                        </a:spcAft>
                        <a:buNone/>
                      </a:pPr>
                      <a:r>
                        <a:rPr lang="en-US" sz="1800">
                          <a:solidFill>
                            <a:srgbClr val="000000"/>
                          </a:solidFill>
                          <a:effectLst/>
                          <a:latin typeface="Calibri"/>
                          <a:ea typeface="Calibri"/>
                          <a:cs typeface="Arial"/>
                        </a:rPr>
                        <a:t>Samoa</a:t>
                      </a:r>
                      <a:endParaRPr lang="en-AU" sz="1800">
                        <a:effectLst/>
                        <a:latin typeface="Calibri"/>
                        <a:ea typeface="Calibri"/>
                        <a:cs typeface="Arial"/>
                      </a:endParaRP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1000"/>
                        </a:spcAft>
                        <a:buNone/>
                      </a:pPr>
                      <a:r>
                        <a:rPr lang="en-US" sz="1800">
                          <a:solidFill>
                            <a:srgbClr val="000000"/>
                          </a:solidFill>
                          <a:effectLst/>
                          <a:latin typeface="Calibri"/>
                          <a:ea typeface="Calibri"/>
                          <a:cs typeface="Arial"/>
                        </a:rPr>
                        <a:t>Set up and run your own WIS2.0 node or Run a national WIS2.0 node within the Pacific WIS2.0 hub (supported by the region)</a:t>
                      </a:r>
                      <a:endParaRPr lang="en-AU" sz="1800">
                        <a:effectLst/>
                        <a:latin typeface="Calibri"/>
                        <a:ea typeface="Calibri"/>
                        <a:cs typeface="Arial"/>
                      </a:endParaRP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val="1862062192"/>
                  </a:ext>
                </a:extLst>
              </a:tr>
              <a:tr h="652284">
                <a:tc>
                  <a:txBody>
                    <a:bodyPr/>
                    <a:lstStyle/>
                    <a:p>
                      <a:pPr algn="l">
                        <a:lnSpc>
                          <a:spcPct val="115000"/>
                        </a:lnSpc>
                        <a:spcAft>
                          <a:spcPts val="1000"/>
                        </a:spcAft>
                        <a:buNone/>
                      </a:pPr>
                      <a:r>
                        <a:rPr lang="en-US" sz="1800">
                          <a:solidFill>
                            <a:srgbClr val="000000"/>
                          </a:solidFill>
                          <a:effectLst/>
                          <a:latin typeface="Calibri"/>
                          <a:ea typeface="Calibri"/>
                          <a:cs typeface="Arial"/>
                        </a:rPr>
                        <a:t>Solomon Islands</a:t>
                      </a:r>
                      <a:endParaRPr lang="en-AU" sz="1800">
                        <a:effectLst/>
                        <a:latin typeface="Calibri"/>
                        <a:ea typeface="Calibri"/>
                        <a:cs typeface="Arial"/>
                      </a:endParaRP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1000"/>
                        </a:spcAft>
                        <a:buNone/>
                      </a:pPr>
                      <a:r>
                        <a:rPr lang="en-US" sz="1800">
                          <a:solidFill>
                            <a:srgbClr val="000000"/>
                          </a:solidFill>
                          <a:effectLst/>
                          <a:latin typeface="Calibri"/>
                          <a:ea typeface="Calibri"/>
                          <a:cs typeface="Arial"/>
                        </a:rPr>
                        <a:t>Set up and run your own WIS2.0 node or Run a national WIS2.0 node within the Pacific WIS2.0 hub (supported by the region)</a:t>
                      </a:r>
                      <a:endParaRPr lang="en-AU" sz="1800">
                        <a:effectLst/>
                        <a:latin typeface="Calibri"/>
                        <a:ea typeface="Calibri"/>
                        <a:cs typeface="Arial"/>
                      </a:endParaRP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val="3395219845"/>
                  </a:ext>
                </a:extLst>
              </a:tr>
              <a:tr h="331319">
                <a:tc>
                  <a:txBody>
                    <a:bodyPr/>
                    <a:lstStyle/>
                    <a:p>
                      <a:pPr algn="l">
                        <a:lnSpc>
                          <a:spcPct val="115000"/>
                        </a:lnSpc>
                        <a:spcAft>
                          <a:spcPts val="1000"/>
                        </a:spcAft>
                        <a:buNone/>
                      </a:pPr>
                      <a:r>
                        <a:rPr lang="en-US" sz="1800">
                          <a:solidFill>
                            <a:srgbClr val="000000"/>
                          </a:solidFill>
                          <a:effectLst/>
                          <a:latin typeface="Calibri"/>
                          <a:ea typeface="Calibri"/>
                          <a:cs typeface="Arial"/>
                        </a:rPr>
                        <a:t>Tokelau</a:t>
                      </a:r>
                      <a:endParaRPr lang="en-AU" sz="1800">
                        <a:effectLst/>
                        <a:latin typeface="Calibri"/>
                        <a:ea typeface="Calibri"/>
                        <a:cs typeface="Arial"/>
                      </a:endParaRP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1000"/>
                        </a:spcAft>
                        <a:buNone/>
                      </a:pPr>
                      <a:endParaRPr lang="en-AU" sz="1800">
                        <a:effectLst/>
                        <a:latin typeface="Calibri"/>
                        <a:ea typeface="Calibri"/>
                        <a:cs typeface="Arial"/>
                      </a:endParaRP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82273012"/>
                  </a:ext>
                </a:extLst>
              </a:tr>
              <a:tr h="331319">
                <a:tc>
                  <a:txBody>
                    <a:bodyPr/>
                    <a:lstStyle/>
                    <a:p>
                      <a:pPr algn="l">
                        <a:lnSpc>
                          <a:spcPct val="115000"/>
                        </a:lnSpc>
                        <a:spcAft>
                          <a:spcPts val="1000"/>
                        </a:spcAft>
                        <a:buNone/>
                      </a:pPr>
                      <a:r>
                        <a:rPr lang="en-US" sz="1800">
                          <a:solidFill>
                            <a:srgbClr val="000000"/>
                          </a:solidFill>
                          <a:effectLst/>
                          <a:latin typeface="Calibri"/>
                          <a:ea typeface="Calibri"/>
                          <a:cs typeface="Arial"/>
                        </a:rPr>
                        <a:t>Tuvalu</a:t>
                      </a:r>
                      <a:endParaRPr lang="en-AU" sz="1800">
                        <a:effectLst/>
                        <a:latin typeface="Calibri"/>
                        <a:ea typeface="Calibri"/>
                        <a:cs typeface="Arial"/>
                      </a:endParaRP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1000"/>
                        </a:spcAft>
                        <a:buNone/>
                      </a:pPr>
                      <a:endParaRPr lang="en-AU" sz="1800">
                        <a:effectLst/>
                        <a:latin typeface="Calibri"/>
                        <a:ea typeface="Calibri"/>
                        <a:cs typeface="Arial"/>
                      </a:endParaRP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12910784"/>
                  </a:ext>
                </a:extLst>
              </a:tr>
              <a:tr h="331319">
                <a:tc>
                  <a:txBody>
                    <a:bodyPr/>
                    <a:lstStyle/>
                    <a:p>
                      <a:pPr algn="l">
                        <a:lnSpc>
                          <a:spcPct val="115000"/>
                        </a:lnSpc>
                        <a:spcAft>
                          <a:spcPts val="1000"/>
                        </a:spcAft>
                        <a:buNone/>
                      </a:pPr>
                      <a:r>
                        <a:rPr lang="en-US" sz="1800">
                          <a:solidFill>
                            <a:srgbClr val="000000"/>
                          </a:solidFill>
                          <a:effectLst/>
                          <a:latin typeface="Calibri"/>
                          <a:ea typeface="Calibri"/>
                          <a:cs typeface="Arial"/>
                        </a:rPr>
                        <a:t>Palau</a:t>
                      </a:r>
                      <a:endParaRPr lang="en-AU" sz="1800">
                        <a:effectLst/>
                        <a:latin typeface="Calibri"/>
                        <a:ea typeface="Calibri"/>
                        <a:cs typeface="Arial"/>
                      </a:endParaRP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1000"/>
                        </a:spcAft>
                        <a:buNone/>
                      </a:pPr>
                      <a:endParaRPr lang="en-AU" sz="1800">
                        <a:effectLst/>
                        <a:latin typeface="Calibri"/>
                        <a:ea typeface="Calibri"/>
                        <a:cs typeface="Arial"/>
                      </a:endParaRP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30136715"/>
                  </a:ext>
                </a:extLst>
              </a:tr>
              <a:tr h="331319">
                <a:tc>
                  <a:txBody>
                    <a:bodyPr/>
                    <a:lstStyle/>
                    <a:p>
                      <a:pPr algn="l">
                        <a:lnSpc>
                          <a:spcPct val="115000"/>
                        </a:lnSpc>
                        <a:spcAft>
                          <a:spcPts val="1000"/>
                        </a:spcAft>
                        <a:buNone/>
                      </a:pPr>
                      <a:r>
                        <a:rPr lang="en-US" sz="1800">
                          <a:solidFill>
                            <a:srgbClr val="000000"/>
                          </a:solidFill>
                          <a:effectLst/>
                          <a:latin typeface="Calibri"/>
                          <a:ea typeface="Calibri"/>
                          <a:cs typeface="Arial"/>
                        </a:rPr>
                        <a:t>Marshall Islands</a:t>
                      </a:r>
                      <a:endParaRPr lang="en-AU" sz="1800">
                        <a:effectLst/>
                        <a:latin typeface="Calibri"/>
                        <a:ea typeface="Calibri"/>
                        <a:cs typeface="Arial"/>
                      </a:endParaRP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1000"/>
                        </a:spcAft>
                        <a:buNone/>
                      </a:pPr>
                      <a:endParaRPr lang="en-AU" sz="1800">
                        <a:effectLst/>
                        <a:latin typeface="Calibri"/>
                        <a:ea typeface="Calibri"/>
                        <a:cs typeface="Arial"/>
                      </a:endParaRP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2660801"/>
                  </a:ext>
                </a:extLst>
              </a:tr>
              <a:tr h="331319">
                <a:tc>
                  <a:txBody>
                    <a:bodyPr/>
                    <a:lstStyle/>
                    <a:p>
                      <a:pPr algn="l">
                        <a:lnSpc>
                          <a:spcPct val="115000"/>
                        </a:lnSpc>
                        <a:spcAft>
                          <a:spcPts val="1000"/>
                        </a:spcAft>
                        <a:buNone/>
                      </a:pPr>
                      <a:r>
                        <a:rPr lang="en-US" sz="1800">
                          <a:solidFill>
                            <a:srgbClr val="000000"/>
                          </a:solidFill>
                          <a:effectLst/>
                          <a:latin typeface="Calibri"/>
                          <a:ea typeface="Calibri"/>
                          <a:cs typeface="Arial"/>
                        </a:rPr>
                        <a:t>Niue</a:t>
                      </a:r>
                      <a:endParaRPr lang="en-AU" sz="1800">
                        <a:effectLst/>
                        <a:latin typeface="Calibri"/>
                        <a:ea typeface="Calibri"/>
                        <a:cs typeface="Arial"/>
                      </a:endParaRP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1000"/>
                        </a:spcAft>
                        <a:buNone/>
                      </a:pPr>
                      <a:endParaRPr lang="en-AU" sz="1800">
                        <a:effectLst/>
                        <a:latin typeface="Calibri"/>
                        <a:ea typeface="Calibri"/>
                        <a:cs typeface="Arial"/>
                      </a:endParaRP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5167968"/>
                  </a:ext>
                </a:extLst>
              </a:tr>
              <a:tr h="331319">
                <a:tc>
                  <a:txBody>
                    <a:bodyPr/>
                    <a:lstStyle/>
                    <a:p>
                      <a:pPr algn="l">
                        <a:lnSpc>
                          <a:spcPct val="115000"/>
                        </a:lnSpc>
                        <a:spcAft>
                          <a:spcPts val="1000"/>
                        </a:spcAft>
                        <a:buNone/>
                      </a:pPr>
                      <a:r>
                        <a:rPr lang="en-US" sz="1800">
                          <a:solidFill>
                            <a:srgbClr val="000000"/>
                          </a:solidFill>
                          <a:effectLst/>
                          <a:latin typeface="Calibri"/>
                          <a:ea typeface="Calibri"/>
                          <a:cs typeface="Arial"/>
                        </a:rPr>
                        <a:t>Kiribati</a:t>
                      </a:r>
                      <a:endParaRPr lang="en-AU" sz="1800">
                        <a:effectLst/>
                        <a:latin typeface="Calibri"/>
                        <a:ea typeface="Calibri"/>
                        <a:cs typeface="Arial"/>
                      </a:endParaRP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1000"/>
                        </a:spcAft>
                        <a:buNone/>
                      </a:pPr>
                      <a:endParaRPr lang="en-AU" sz="1800">
                        <a:effectLst/>
                        <a:latin typeface="Calibri"/>
                        <a:ea typeface="Calibri"/>
                        <a:cs typeface="Arial"/>
                      </a:endParaRP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5856553"/>
                  </a:ext>
                </a:extLst>
              </a:tr>
            </a:tbl>
          </a:graphicData>
        </a:graphic>
      </p:graphicFrame>
    </p:spTree>
    <p:extLst>
      <p:ext uri="{BB962C8B-B14F-4D97-AF65-F5344CB8AC3E}">
        <p14:creationId xmlns:p14="http://schemas.microsoft.com/office/powerpoint/2010/main" val="6611574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CDA74-8088-3885-53E1-19A05619D2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7E9330-DA8E-9B75-5504-44DC804B2269}"/>
              </a:ext>
            </a:extLst>
          </p:cNvPr>
          <p:cNvSpPr>
            <a:spLocks noGrp="1"/>
          </p:cNvSpPr>
          <p:nvPr>
            <p:ph type="title"/>
          </p:nvPr>
        </p:nvSpPr>
        <p:spPr>
          <a:xfrm>
            <a:off x="5529263" y="300038"/>
            <a:ext cx="6343650" cy="1257300"/>
          </a:xfrm>
        </p:spPr>
        <p:txBody>
          <a:bodyPr lIns="45719" tIns="45720" rIns="45719" bIns="45720" anchor="t" anchorCtr="0">
            <a:normAutofit fontScale="90000"/>
          </a:bodyPr>
          <a:lstStyle/>
          <a:p>
            <a:pPr algn="l"/>
            <a:r>
              <a:rPr lang="en-GB" b="1">
                <a:latin typeface="Aptos"/>
              </a:rPr>
              <a:t>9. SPREP regional data stewardship</a:t>
            </a:r>
            <a:endParaRPr lang="en-AU">
              <a:latin typeface="Aptos"/>
            </a:endParaRPr>
          </a:p>
        </p:txBody>
      </p:sp>
      <p:sp>
        <p:nvSpPr>
          <p:cNvPr id="3" name="Text Placeholder 2">
            <a:extLst>
              <a:ext uri="{FF2B5EF4-FFF2-40B4-BE49-F238E27FC236}">
                <a16:creationId xmlns:a16="http://schemas.microsoft.com/office/drawing/2014/main" id="{2FC6FC66-02E2-DBC7-C8A3-1C5FF48816B4}"/>
              </a:ext>
            </a:extLst>
          </p:cNvPr>
          <p:cNvSpPr>
            <a:spLocks noGrp="1"/>
          </p:cNvSpPr>
          <p:nvPr>
            <p:ph type="body" idx="1"/>
          </p:nvPr>
        </p:nvSpPr>
        <p:spPr>
          <a:xfrm>
            <a:off x="318517" y="1704368"/>
            <a:ext cx="11490102" cy="3682019"/>
          </a:xfrm>
          <a:solidFill>
            <a:srgbClr val="9BBCDB">
              <a:alpha val="100000"/>
            </a:srgbClr>
          </a:solidFill>
        </p:spPr>
        <p:txBody>
          <a:bodyPr lIns="45719" tIns="45720" rIns="45719" bIns="45720" anchor="t" anchorCtr="0">
            <a:noAutofit/>
          </a:bodyPr>
          <a:lstStyle/>
          <a:p>
            <a:pPr marL="0" indent="0">
              <a:buNone/>
            </a:pPr>
            <a:r>
              <a:rPr lang="en-GB" b="1">
                <a:solidFill>
                  <a:srgbClr val="000000"/>
                </a:solidFill>
                <a:latin typeface="Aptos"/>
                <a:ea typeface="+mn-ea"/>
                <a:cs typeface="+mn-cs"/>
              </a:rPr>
              <a:t>Principle 9 - SPREP supports countries through providing regional data stewardship</a:t>
            </a:r>
            <a:r>
              <a:rPr lang="en-GB">
                <a:solidFill>
                  <a:srgbClr val="000000"/>
                </a:solidFill>
                <a:latin typeface="Aptos"/>
                <a:ea typeface="+mn-ea"/>
                <a:cs typeface="+mn-cs"/>
              </a:rPr>
              <a:t>, consistent with its mandate on climate and meteorology, working in collaboration with the WMO-designated WIGOS Centre and Partners. This will reduce burden on NMHSs to operationalise this framework, manage revenue generation, improve data quality and sustain provision of high-quality data.</a:t>
            </a:r>
          </a:p>
        </p:txBody>
      </p:sp>
      <p:sp>
        <p:nvSpPr>
          <p:cNvPr id="4" name="TextBox 3">
            <a:extLst>
              <a:ext uri="{FF2B5EF4-FFF2-40B4-BE49-F238E27FC236}">
                <a16:creationId xmlns:a16="http://schemas.microsoft.com/office/drawing/2014/main" id="{A608240F-A2E0-31ED-6682-A1120BFFF952}"/>
              </a:ext>
            </a:extLst>
          </p:cNvPr>
          <p:cNvSpPr txBox="1"/>
          <p:nvPr/>
        </p:nvSpPr>
        <p:spPr>
          <a:xfrm>
            <a:off x="383381" y="5386387"/>
            <a:ext cx="11401257" cy="954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AU" sz="2800" b="1">
                <a:solidFill>
                  <a:srgbClr val="6283AD"/>
                </a:solidFill>
                <a:latin typeface="Aptos"/>
                <a:ea typeface="Arial"/>
                <a:cs typeface="Arial" panose="020B0604020202020204" pitchFamily="34" charset="0"/>
              </a:rPr>
              <a:t>Why</a:t>
            </a:r>
            <a:r>
              <a:rPr lang="en-AU" sz="2800" b="1">
                <a:solidFill>
                  <a:srgbClr val="6283AD"/>
                </a:solidFill>
                <a:latin typeface="Aptos"/>
                <a:ea typeface="Arial"/>
                <a:cs typeface="Arial"/>
              </a:rPr>
              <a:t> this matters?</a:t>
            </a:r>
            <a:endParaRPr lang="en-US" sz="2800">
              <a:solidFill>
                <a:srgbClr val="6283AD"/>
              </a:solidFill>
              <a:latin typeface="Aptos"/>
            </a:endParaRPr>
          </a:p>
          <a:p>
            <a:r>
              <a:rPr lang="en-AU" sz="2800">
                <a:solidFill>
                  <a:srgbClr val="6283AD"/>
                </a:solidFill>
                <a:latin typeface="Aptos"/>
                <a:ea typeface="Arial"/>
                <a:cs typeface="Arial"/>
              </a:rPr>
              <a:t>Clarifies regional role to make the framework workable in practice.</a:t>
            </a:r>
            <a:endParaRPr lang="en-AU" sz="2800" i="0" spc="0" baseline="0">
              <a:solidFill>
                <a:srgbClr val="6283AD"/>
              </a:solidFill>
              <a:latin typeface="Aptos"/>
              <a:ea typeface="Arial"/>
              <a:cs typeface="Arial"/>
            </a:endParaRPr>
          </a:p>
        </p:txBody>
      </p:sp>
    </p:spTree>
    <p:extLst>
      <p:ext uri="{BB962C8B-B14F-4D97-AF65-F5344CB8AC3E}">
        <p14:creationId xmlns:p14="http://schemas.microsoft.com/office/powerpoint/2010/main" val="250812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A58EF-FE36-E255-4BD7-B4CC172219EE}"/>
            </a:ext>
          </a:extLst>
        </p:cNvPr>
        <p:cNvGrpSpPr/>
        <p:nvPr/>
      </p:nvGrpSpPr>
      <p:grpSpPr>
        <a:xfrm>
          <a:off x="0" y="0"/>
          <a:ext cx="0" cy="0"/>
          <a:chOff x="0" y="0"/>
          <a:chExt cx="0" cy="0"/>
        </a:xfrm>
      </p:grpSpPr>
      <p:sp>
        <p:nvSpPr>
          <p:cNvPr id="38" name="Title Text">
            <a:extLst>
              <a:ext uri="{FF2B5EF4-FFF2-40B4-BE49-F238E27FC236}">
                <a16:creationId xmlns:a16="http://schemas.microsoft.com/office/drawing/2014/main" id="{22D21D30-7E31-E5B4-AEB0-4AC50035E28C}"/>
              </a:ext>
            </a:extLst>
          </p:cNvPr>
          <p:cNvSpPr txBox="1">
            <a:spLocks noGrp="1"/>
          </p:cNvSpPr>
          <p:nvPr>
            <p:ph type="title"/>
          </p:nvPr>
        </p:nvSpPr>
        <p:spPr>
          <a:xfrm>
            <a:off x="609600" y="1306734"/>
            <a:ext cx="8697765" cy="1143001"/>
          </a:xfrm>
          <a:prstGeom prst="rect">
            <a:avLst/>
          </a:prstGeom>
        </p:spPr>
        <p:txBody>
          <a:bodyPr/>
          <a:lstStyle/>
          <a:p>
            <a:pPr marL="0" indent="0">
              <a:buNone/>
            </a:pPr>
            <a:r>
              <a:rPr sz="4400" b="0" i="0" u="none">
                <a:latin typeface="Arial"/>
              </a:rPr>
              <a:t>Scope of the </a:t>
            </a:r>
            <a:r>
              <a:rPr lang="en-GB" sz="4400" b="0" i="0" u="none">
                <a:latin typeface="Arial"/>
              </a:rPr>
              <a:t>Asset Policy</a:t>
            </a:r>
            <a:endParaRPr sz="4400" b="0" i="0" u="none">
              <a:latin typeface="Arial"/>
            </a:endParaRPr>
          </a:p>
        </p:txBody>
      </p:sp>
      <p:sp>
        <p:nvSpPr>
          <p:cNvPr id="39" name="Body Level One…">
            <a:extLst>
              <a:ext uri="{FF2B5EF4-FFF2-40B4-BE49-F238E27FC236}">
                <a16:creationId xmlns:a16="http://schemas.microsoft.com/office/drawing/2014/main" id="{B6215668-3198-237E-3AE0-CF33C443A4FA}"/>
              </a:ext>
            </a:extLst>
          </p:cNvPr>
          <p:cNvSpPr txBox="1">
            <a:spLocks noGrp="1"/>
          </p:cNvSpPr>
          <p:nvPr>
            <p:ph type="body" idx="1"/>
          </p:nvPr>
        </p:nvSpPr>
        <p:spPr>
          <a:xfrm>
            <a:off x="609600" y="2632295"/>
            <a:ext cx="8083779" cy="3688759"/>
          </a:xfrm>
          <a:prstGeom prst="rect">
            <a:avLst/>
          </a:prstGeom>
        </p:spPr>
        <p:txBody>
          <a:bodyPr/>
          <a:lstStyle/>
          <a:p>
            <a:pPr marL="0" lvl="0" indent="0">
              <a:buNone/>
            </a:pPr>
            <a:r>
              <a:rPr lang="en-AU" sz="2400" b="0" i="0" u="none">
                <a:latin typeface="Arial"/>
              </a:rPr>
              <a:t>This </a:t>
            </a:r>
            <a:r>
              <a:rPr lang="en-AU" sz="2400"/>
              <a:t>Policy applies to the following </a:t>
            </a:r>
            <a:r>
              <a:rPr lang="en-GB" sz="2400"/>
              <a:t>Assets owned or leased by Pacific NMHSs</a:t>
            </a:r>
          </a:p>
          <a:p>
            <a:pPr marL="0" lvl="0" indent="0">
              <a:buNone/>
            </a:pPr>
            <a:endParaRPr lang="en-AU" sz="2400" b="0" i="0" u="none">
              <a:latin typeface="Arial"/>
            </a:endParaRPr>
          </a:p>
          <a:p>
            <a:pPr marL="0" indent="0">
              <a:buNone/>
            </a:pPr>
            <a:r>
              <a:rPr lang="en-AU" sz="2400" b="1">
                <a:latin typeface="Arial" panose="020B0604020202020204" pitchFamily="34" charset="0"/>
                <a:cs typeface="Arial" panose="020B0604020202020204" pitchFamily="34" charset="0"/>
              </a:rPr>
              <a:t>Scope – data type</a:t>
            </a:r>
          </a:p>
          <a:p>
            <a:pPr marL="0" indent="0">
              <a:buNone/>
            </a:pPr>
            <a:r>
              <a:rPr lang="en-AU" sz="2400">
                <a:latin typeface="Arial" panose="020B0604020202020204" pitchFamily="34" charset="0"/>
                <a:cs typeface="Arial" panose="020B0604020202020204" pitchFamily="34" charset="0"/>
              </a:rPr>
              <a:t>AWS network data; Manual observation network data; Upper air network data; Hydrology and Flood network data; Wave buoy and Ocean network data; Tide gauge network data; Radar Network data; Seismic Network data; ICT Infrastructure</a:t>
            </a:r>
            <a:endParaRPr lang="en-AU"/>
          </a:p>
        </p:txBody>
      </p:sp>
      <p:sp>
        <p:nvSpPr>
          <p:cNvPr id="40" name="Slide Number">
            <a:extLst>
              <a:ext uri="{FF2B5EF4-FFF2-40B4-BE49-F238E27FC236}">
                <a16:creationId xmlns:a16="http://schemas.microsoft.com/office/drawing/2014/main" id="{F90B670C-DC20-33C8-75EA-BCE93777322C}"/>
              </a:ext>
            </a:extLst>
          </p:cNvPr>
          <p:cNvSpPr txBox="1">
            <a:spLocks noGrp="1"/>
          </p:cNvSpPr>
          <p:nvPr>
            <p:ph type="sldNum" sz="quarter" idx="2"/>
          </p:nvPr>
        </p:nvSpPr>
        <p:spPr>
          <a:prstGeom prst="rect">
            <a:avLst/>
          </a:prstGeom>
        </p:spPr>
        <p:txBody>
          <a:bodyPr/>
          <a:lstStyle/>
          <a:p>
            <a:fld id="{86CB4B4D-7CA3-9044-876B-883B54F8677D}" type="slidenum">
              <a:rPr/>
              <a:t>3</a:t>
            </a:fld>
            <a:endParaRPr/>
          </a:p>
        </p:txBody>
      </p:sp>
      <p:pic>
        <p:nvPicPr>
          <p:cNvPr id="3" name="Picture 2" descr="A qr code on a blue background&#10;&#10;AI-generated content may be incorrect.">
            <a:extLst>
              <a:ext uri="{FF2B5EF4-FFF2-40B4-BE49-F238E27FC236}">
                <a16:creationId xmlns:a16="http://schemas.microsoft.com/office/drawing/2014/main" id="{AA8C24AB-4ADB-0C80-8A70-288FB9AAE352}"/>
              </a:ext>
            </a:extLst>
          </p:cNvPr>
          <p:cNvPicPr>
            <a:picLocks noChangeAspect="1"/>
          </p:cNvPicPr>
          <p:nvPr/>
        </p:nvPicPr>
        <p:blipFill>
          <a:blip r:embed="rId2"/>
          <a:stretch>
            <a:fillRect/>
          </a:stretch>
        </p:blipFill>
        <p:spPr>
          <a:xfrm>
            <a:off x="8801374" y="5482"/>
            <a:ext cx="3387885" cy="3404331"/>
          </a:xfrm>
          <a:prstGeom prst="rect">
            <a:avLst/>
          </a:prstGeom>
        </p:spPr>
      </p:pic>
    </p:spTree>
    <p:extLst>
      <p:ext uri="{BB962C8B-B14F-4D97-AF65-F5344CB8AC3E}">
        <p14:creationId xmlns:p14="http://schemas.microsoft.com/office/powerpoint/2010/main" val="1867464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4BF43-64D3-B86D-46CD-6832F937C5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3A73D4-4370-71B2-10EF-ECE934DA4C80}"/>
              </a:ext>
            </a:extLst>
          </p:cNvPr>
          <p:cNvSpPr>
            <a:spLocks noGrp="1"/>
          </p:cNvSpPr>
          <p:nvPr>
            <p:ph type="ctrTitle"/>
          </p:nvPr>
        </p:nvSpPr>
        <p:spPr>
          <a:xfrm>
            <a:off x="5529263" y="300038"/>
            <a:ext cx="6115050" cy="1257300"/>
          </a:xfrm>
        </p:spPr>
        <p:txBody>
          <a:bodyPr anchor="t" anchorCtr="0">
            <a:normAutofit fontScale="90000"/>
          </a:bodyPr>
          <a:lstStyle>
            <a:lvl1pPr algn="ctr">
              <a:defRPr sz="6000"/>
            </a:lvl1pPr>
          </a:lstStyle>
          <a:p>
            <a:pPr algn="l"/>
            <a:r>
              <a:rPr lang="en-US" sz="4400" b="1">
                <a:latin typeface="Aptos"/>
              </a:rPr>
              <a:t>SPREP Data Stewardship</a:t>
            </a:r>
          </a:p>
        </p:txBody>
      </p:sp>
      <p:sp>
        <p:nvSpPr>
          <p:cNvPr id="4" name="Date Placeholder 3">
            <a:extLst>
              <a:ext uri="{FF2B5EF4-FFF2-40B4-BE49-F238E27FC236}">
                <a16:creationId xmlns:a16="http://schemas.microsoft.com/office/drawing/2014/main" id="{826FCBAB-2B47-65DB-46E1-79CC8DFC38B9}"/>
              </a:ext>
            </a:extLst>
          </p:cNvPr>
          <p:cNvSpPr>
            <a:spLocks noGrp="1"/>
          </p:cNvSpPr>
          <p:nvPr>
            <p:ph type="dt" sz="half" idx="10"/>
          </p:nvPr>
        </p:nvSpPr>
        <p:spPr>
          <a:xfrm>
            <a:off x="476292" y="1754373"/>
            <a:ext cx="11482346" cy="4189227"/>
          </a:xfrm>
          <a:noFill/>
          <a:ln w="0">
            <a:solidFill>
              <a:schemeClr val="tx1"/>
            </a:solidFill>
          </a:ln>
        </p:spPr>
        <p:txBody>
          <a:bodyPr wrap="square" lIns="0" tIns="0" rIns="0" bIns="0" anchor="t" anchorCtr="0">
            <a:noAutofit/>
          </a:bodyPr>
          <a:lstStyle/>
          <a:p>
            <a:pPr marL="457200" indent="-457200">
              <a:buFont typeface="Arial" panose="020B0604020202020204" pitchFamily="34" charset="0"/>
              <a:buChar char="•"/>
            </a:pPr>
            <a:r>
              <a:rPr lang="en-GB">
                <a:latin typeface="Aptos"/>
                <a:cs typeface="Calibri" panose="020F0502020204030204" pitchFamily="34" charset="0"/>
              </a:rPr>
              <a:t>Support </a:t>
            </a:r>
            <a:r>
              <a:rPr lang="en-GB" err="1">
                <a:latin typeface="Aptos"/>
                <a:cs typeface="Calibri" panose="020F0502020204030204" pitchFamily="34" charset="0"/>
              </a:rPr>
              <a:t>operatonlisation</a:t>
            </a:r>
            <a:r>
              <a:rPr lang="en-GB">
                <a:latin typeface="Aptos"/>
                <a:cs typeface="Calibri" panose="020F0502020204030204" pitchFamily="34" charset="0"/>
              </a:rPr>
              <a:t> of the data framework at country level</a:t>
            </a:r>
          </a:p>
          <a:p>
            <a:pPr marL="457200" indent="-457200">
              <a:buFont typeface="Arial" panose="020B0604020202020204" pitchFamily="34" charset="0"/>
              <a:buChar char="•"/>
            </a:pPr>
            <a:r>
              <a:rPr lang="en-GB">
                <a:latin typeface="Aptos"/>
                <a:cs typeface="Calibri" panose="020F0502020204030204" pitchFamily="34" charset="0"/>
              </a:rPr>
              <a:t>Provide regional stewardship and shared services that reduce the operational and technical burden on NMHSs.</a:t>
            </a:r>
          </a:p>
          <a:p>
            <a:pPr marL="457200" indent="-457200">
              <a:buFont typeface="Arial" panose="020B0604020202020204" pitchFamily="34" charset="0"/>
              <a:buChar char="•"/>
            </a:pPr>
            <a:r>
              <a:rPr lang="en-GB">
                <a:latin typeface="Aptos"/>
                <a:cs typeface="Calibri" panose="020F0502020204030204" pitchFamily="34" charset="0"/>
              </a:rPr>
              <a:t>Maintain Data Sharing Agreements and related records </a:t>
            </a:r>
          </a:p>
          <a:p>
            <a:pPr marL="457200" indent="-457200">
              <a:buFont typeface="Arial" panose="020B0604020202020204" pitchFamily="34" charset="0"/>
              <a:buChar char="•"/>
            </a:pPr>
            <a:r>
              <a:rPr lang="en-GB">
                <a:latin typeface="Aptos"/>
                <a:cs typeface="Calibri" panose="020F0502020204030204" pitchFamily="34" charset="0"/>
              </a:rPr>
              <a:t>Maintain the data charging framework and support revenue collection and reporting, where countries choose to apply charges.</a:t>
            </a:r>
          </a:p>
          <a:p>
            <a:pPr marL="457200" indent="-457200">
              <a:buFont typeface="Arial" panose="020B0604020202020204" pitchFamily="34" charset="0"/>
              <a:buChar char="•"/>
            </a:pPr>
            <a:r>
              <a:rPr lang="en-GB">
                <a:latin typeface="Aptos"/>
                <a:cs typeface="Calibri" panose="020F0502020204030204" pitchFamily="34" charset="0"/>
              </a:rPr>
              <a:t>Administer regional WIS2 node(s) for data sharing and agreed service levels to enable consistent access to NMHS data products.</a:t>
            </a:r>
          </a:p>
          <a:p>
            <a:pPr marL="457200" indent="-457200">
              <a:buFont typeface="Arial" panose="020B0604020202020204" pitchFamily="34" charset="0"/>
              <a:buChar char="•"/>
            </a:pPr>
            <a:r>
              <a:rPr lang="en-GB">
                <a:latin typeface="Aptos"/>
                <a:cs typeface="Calibri" panose="020F0502020204030204" pitchFamily="34" charset="0"/>
              </a:rPr>
              <a:t>Coordinate metadata consistency across regional and global systems (e.g. OSCAR, WIS2, Global Catalogue) to improve discoverability and availability of Pacific data.</a:t>
            </a:r>
          </a:p>
          <a:p>
            <a:pPr marL="457200" indent="-457200">
              <a:buFont typeface="Arial" panose="020B0604020202020204" pitchFamily="34" charset="0"/>
              <a:buChar char="•"/>
            </a:pPr>
            <a:r>
              <a:rPr lang="en-GB">
                <a:latin typeface="Aptos"/>
                <a:cs typeface="Calibri" panose="020F0502020204030204" pitchFamily="34" charset="0"/>
              </a:rPr>
              <a:t>Collaborate with WMO designated WIGOS </a:t>
            </a:r>
            <a:r>
              <a:rPr lang="en-GB" err="1">
                <a:latin typeface="Aptos"/>
                <a:cs typeface="Calibri" panose="020F0502020204030204" pitchFamily="34" charset="0"/>
              </a:rPr>
              <a:t>center</a:t>
            </a:r>
            <a:r>
              <a:rPr lang="en-GB">
                <a:latin typeface="Aptos"/>
                <a:cs typeface="Calibri" panose="020F0502020204030204" pitchFamily="34" charset="0"/>
              </a:rPr>
              <a:t> who provides operational support to NMHS with data quality assurance and monitoring of data availability. </a:t>
            </a:r>
          </a:p>
          <a:p>
            <a:pPr marL="457200" indent="-457200">
              <a:buFont typeface="Arial" panose="020B0604020202020204" pitchFamily="34" charset="0"/>
              <a:buChar char="•"/>
            </a:pPr>
            <a:r>
              <a:rPr lang="en-GB">
                <a:latin typeface="Aptos"/>
                <a:cs typeface="Calibri" panose="020F0502020204030204" pitchFamily="34" charset="0"/>
              </a:rPr>
              <a:t>Maintain the Pacific target-state ICT architecture for Data Systems with approval through PMC Expert Panel, and coordinate consistent implementation across programmes and partners to protect national and regional investments.</a:t>
            </a:r>
          </a:p>
          <a:p>
            <a:pPr marL="457200" indent="-457200">
              <a:buFont typeface="Arial" panose="020B0604020202020204" pitchFamily="34" charset="0"/>
              <a:buChar char="•"/>
            </a:pPr>
            <a:r>
              <a:rPr lang="en-GB">
                <a:latin typeface="Aptos"/>
                <a:cs typeface="Calibri" panose="020F0502020204030204" pitchFamily="34" charset="0"/>
              </a:rPr>
              <a:t>Maintain regional ICT/data-system asset management plan, including sustainable financing approaches, to lower lifecycle costs for NMHSs.</a:t>
            </a:r>
          </a:p>
          <a:p>
            <a:pPr marL="457200" indent="-457200">
              <a:buFont typeface="Arial" panose="020B0604020202020204" pitchFamily="34" charset="0"/>
              <a:buChar char="•"/>
            </a:pPr>
            <a:r>
              <a:rPr lang="en-GB">
                <a:latin typeface="Aptos"/>
                <a:cs typeface="Calibri" panose="020F0502020204030204" pitchFamily="34" charset="0"/>
              </a:rPr>
              <a:t>Review framework compliance and report progress every two years to the PMC. </a:t>
            </a:r>
          </a:p>
        </p:txBody>
      </p:sp>
      <p:sp>
        <p:nvSpPr>
          <p:cNvPr id="5" name="Footer Placeholder 4">
            <a:extLst>
              <a:ext uri="{FF2B5EF4-FFF2-40B4-BE49-F238E27FC236}">
                <a16:creationId xmlns:a16="http://schemas.microsoft.com/office/drawing/2014/main" id="{EFB6FBE5-499F-7902-A489-0731875B184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781FC4C-B88A-9ED8-4419-5377DDB2A3CE}"/>
              </a:ext>
            </a:extLst>
          </p:cNvPr>
          <p:cNvSpPr>
            <a:spLocks noGrp="1"/>
          </p:cNvSpPr>
          <p:nvPr>
            <p:ph type="sldNum" sz="quarter" idx="12"/>
          </p:nvPr>
        </p:nvSpPr>
        <p:spPr/>
        <p:txBody>
          <a:bodyPr/>
          <a:lstStyle/>
          <a:p>
            <a:fld id="{97F55729-DB7C-4EFF-B0A8-CF3C3A9104D2}" type="slidenum">
              <a:rPr lang="en-AU" smtClean="0"/>
              <a:t>30</a:t>
            </a:fld>
            <a:endParaRPr lang="en-AU"/>
          </a:p>
        </p:txBody>
      </p:sp>
    </p:spTree>
    <p:extLst>
      <p:ext uri="{BB962C8B-B14F-4D97-AF65-F5344CB8AC3E}">
        <p14:creationId xmlns:p14="http://schemas.microsoft.com/office/powerpoint/2010/main" val="2436262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D762D-CC34-F7EA-1C15-927B30EF63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099D59-0E15-E6F3-2589-0F0531276B84}"/>
              </a:ext>
            </a:extLst>
          </p:cNvPr>
          <p:cNvSpPr>
            <a:spLocks noGrp="1"/>
          </p:cNvSpPr>
          <p:nvPr>
            <p:ph type="title"/>
          </p:nvPr>
        </p:nvSpPr>
        <p:spPr>
          <a:xfrm>
            <a:off x="5529263" y="300038"/>
            <a:ext cx="6515100" cy="1257300"/>
          </a:xfrm>
        </p:spPr>
        <p:txBody>
          <a:bodyPr lIns="45719" tIns="45720" rIns="45719" bIns="45720" anchor="t" anchorCtr="0">
            <a:noAutofit/>
          </a:bodyPr>
          <a:lstStyle/>
          <a:p>
            <a:pPr algn="l"/>
            <a:r>
              <a:rPr lang="en-GB" b="1">
                <a:latin typeface="Aptos"/>
              </a:rPr>
              <a:t>10. PMC review 4-yearly</a:t>
            </a:r>
            <a:endParaRPr lang="en-AU">
              <a:latin typeface="Aptos"/>
            </a:endParaRPr>
          </a:p>
        </p:txBody>
      </p:sp>
      <p:sp>
        <p:nvSpPr>
          <p:cNvPr id="3" name="Text Placeholder 2">
            <a:extLst>
              <a:ext uri="{FF2B5EF4-FFF2-40B4-BE49-F238E27FC236}">
                <a16:creationId xmlns:a16="http://schemas.microsoft.com/office/drawing/2014/main" id="{AA4A0412-BC19-A22C-2C30-E87FF1493494}"/>
              </a:ext>
            </a:extLst>
          </p:cNvPr>
          <p:cNvSpPr>
            <a:spLocks noGrp="1"/>
          </p:cNvSpPr>
          <p:nvPr>
            <p:ph type="body" idx="1"/>
          </p:nvPr>
        </p:nvSpPr>
        <p:spPr>
          <a:xfrm>
            <a:off x="318517" y="1704369"/>
            <a:ext cx="11490102" cy="2831912"/>
          </a:xfrm>
          <a:solidFill>
            <a:srgbClr val="9BBCDB">
              <a:alpha val="100000"/>
            </a:srgbClr>
          </a:solidFill>
        </p:spPr>
        <p:txBody>
          <a:bodyPr lIns="45719" tIns="45720" rIns="45719" bIns="45720" anchor="t" anchorCtr="0">
            <a:normAutofit/>
          </a:bodyPr>
          <a:lstStyle/>
          <a:p>
            <a:pPr marL="0" indent="0">
              <a:buNone/>
            </a:pPr>
            <a:r>
              <a:rPr lang="en-GB" b="1">
                <a:solidFill>
                  <a:srgbClr val="000000"/>
                </a:solidFill>
                <a:latin typeface="Aptos"/>
                <a:ea typeface="+mn-ea"/>
                <a:cs typeface="+mn-cs"/>
              </a:rPr>
              <a:t>Principle 10 - The PMC will review this framework at least every four years </a:t>
            </a:r>
            <a:r>
              <a:rPr lang="en-GB">
                <a:solidFill>
                  <a:srgbClr val="000000"/>
                </a:solidFill>
                <a:latin typeface="Aptos"/>
                <a:ea typeface="+mn-ea"/>
                <a:cs typeface="+mn-cs"/>
              </a:rPr>
              <a:t>to reflect technological, institutional, and regional changes. SPREP will update the Appendices as needed, in consultation with the PMC Panel.</a:t>
            </a:r>
          </a:p>
        </p:txBody>
      </p:sp>
      <p:sp>
        <p:nvSpPr>
          <p:cNvPr id="4" name="TextBox 3">
            <a:extLst>
              <a:ext uri="{FF2B5EF4-FFF2-40B4-BE49-F238E27FC236}">
                <a16:creationId xmlns:a16="http://schemas.microsoft.com/office/drawing/2014/main" id="{E11273EF-B409-EE49-92D2-0B170291EB6A}"/>
              </a:ext>
            </a:extLst>
          </p:cNvPr>
          <p:cNvSpPr txBox="1"/>
          <p:nvPr/>
        </p:nvSpPr>
        <p:spPr>
          <a:xfrm>
            <a:off x="318517" y="4683312"/>
            <a:ext cx="11401257" cy="954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AU" sz="2800" b="1">
                <a:solidFill>
                  <a:srgbClr val="6283AD"/>
                </a:solidFill>
                <a:latin typeface="Aptos"/>
                <a:ea typeface="Arial"/>
                <a:cs typeface="Arial"/>
              </a:rPr>
              <a:t>Why this matters?</a:t>
            </a:r>
            <a:endParaRPr lang="en-US" sz="2800">
              <a:solidFill>
                <a:srgbClr val="6283AD"/>
              </a:solidFill>
              <a:latin typeface="Aptos"/>
            </a:endParaRPr>
          </a:p>
          <a:p>
            <a:r>
              <a:rPr lang="en-AU" sz="2800">
                <a:solidFill>
                  <a:srgbClr val="6283AD"/>
                </a:solidFill>
                <a:latin typeface="Aptos"/>
                <a:ea typeface="Arial"/>
                <a:cs typeface="Arial"/>
              </a:rPr>
              <a:t>It keeps the framework current and under regional oversight.</a:t>
            </a:r>
          </a:p>
        </p:txBody>
      </p:sp>
    </p:spTree>
    <p:extLst>
      <p:ext uri="{BB962C8B-B14F-4D97-AF65-F5344CB8AC3E}">
        <p14:creationId xmlns:p14="http://schemas.microsoft.com/office/powerpoint/2010/main" val="255784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75E7C-85C7-EFD7-18E9-478DEA2A49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948E1B-F8F6-DB92-A5A0-337C81291D51}"/>
              </a:ext>
            </a:extLst>
          </p:cNvPr>
          <p:cNvSpPr>
            <a:spLocks noGrp="1"/>
          </p:cNvSpPr>
          <p:nvPr>
            <p:ph type="title"/>
          </p:nvPr>
        </p:nvSpPr>
        <p:spPr>
          <a:xfrm>
            <a:off x="5529263" y="300038"/>
            <a:ext cx="6515100" cy="1257300"/>
          </a:xfrm>
        </p:spPr>
        <p:txBody>
          <a:bodyPr lIns="45719" tIns="45720" rIns="45719" bIns="45720" anchor="t" anchorCtr="0">
            <a:noAutofit/>
          </a:bodyPr>
          <a:lstStyle/>
          <a:p>
            <a:r>
              <a:rPr lang="en-GB" b="1">
                <a:latin typeface="Aptos"/>
              </a:rPr>
              <a:t>Live Survey</a:t>
            </a:r>
            <a:endParaRPr lang="en-AU">
              <a:latin typeface="Aptos"/>
            </a:endParaRPr>
          </a:p>
        </p:txBody>
      </p:sp>
      <p:sp>
        <p:nvSpPr>
          <p:cNvPr id="6" name="Text Placeholder 5">
            <a:extLst>
              <a:ext uri="{FF2B5EF4-FFF2-40B4-BE49-F238E27FC236}">
                <a16:creationId xmlns:a16="http://schemas.microsoft.com/office/drawing/2014/main" id="{D4103D6B-A77E-2224-73E2-42C8516AA1EF}"/>
              </a:ext>
            </a:extLst>
          </p:cNvPr>
          <p:cNvSpPr>
            <a:spLocks noGrp="1"/>
          </p:cNvSpPr>
          <p:nvPr>
            <p:ph type="body" idx="1"/>
          </p:nvPr>
        </p:nvSpPr>
        <p:spPr>
          <a:xfrm>
            <a:off x="746974" y="2042537"/>
            <a:ext cx="10972800" cy="4525964"/>
          </a:xfrm>
        </p:spPr>
        <p:txBody>
          <a:bodyPr lIns="45719" tIns="45720" rIns="45719" bIns="45720" anchor="t">
            <a:normAutofit/>
          </a:bodyPr>
          <a:lstStyle/>
          <a:p>
            <a:r>
              <a:rPr lang="en-AU"/>
              <a:t>Pick your top 2 data framework principles</a:t>
            </a:r>
            <a:endParaRPr lang="en-US"/>
          </a:p>
          <a:p>
            <a:r>
              <a:rPr lang="en-AU"/>
              <a:t>Pick your top 2 asset policy positions</a:t>
            </a:r>
          </a:p>
          <a:p>
            <a:r>
              <a:rPr lang="en-AU"/>
              <a:t>Feedback on SPREP Data and Asset Stewardship role </a:t>
            </a:r>
          </a:p>
          <a:p>
            <a:r>
              <a:rPr lang="en-AU"/>
              <a:t>Propose any other changes or improvements</a:t>
            </a:r>
          </a:p>
          <a:p>
            <a:endParaRPr lang="en-AU"/>
          </a:p>
          <a:p>
            <a:pPr marL="0" indent="0">
              <a:buNone/>
            </a:pPr>
            <a:r>
              <a:rPr lang="en-AU"/>
              <a:t>General discussion and Q&amp;A</a:t>
            </a:r>
          </a:p>
        </p:txBody>
      </p:sp>
    </p:spTree>
    <p:extLst>
      <p:ext uri="{BB962C8B-B14F-4D97-AF65-F5344CB8AC3E}">
        <p14:creationId xmlns:p14="http://schemas.microsoft.com/office/powerpoint/2010/main" val="3430950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66C59-DD12-7BE1-6D3C-8972735D61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AEECE8-B2ED-0E9D-2312-F84B37F975DA}"/>
              </a:ext>
            </a:extLst>
          </p:cNvPr>
          <p:cNvSpPr>
            <a:spLocks noGrp="1"/>
          </p:cNvSpPr>
          <p:nvPr>
            <p:ph type="title"/>
          </p:nvPr>
        </p:nvSpPr>
        <p:spPr>
          <a:xfrm>
            <a:off x="5529263" y="300038"/>
            <a:ext cx="5793581" cy="1257300"/>
          </a:xfrm>
        </p:spPr>
        <p:txBody>
          <a:bodyPr lIns="45719" tIns="45720" rIns="45719" bIns="45720" anchor="ctr">
            <a:normAutofit fontScale="90000"/>
          </a:bodyPr>
          <a:lstStyle/>
          <a:p>
            <a:r>
              <a:rPr lang="en-GB" b="1">
                <a:latin typeface="Aptos"/>
              </a:rPr>
              <a:t>1. Roadmap and Strategies</a:t>
            </a:r>
            <a:endParaRPr lang="en-GB">
              <a:latin typeface="Aptos"/>
            </a:endParaRPr>
          </a:p>
        </p:txBody>
      </p:sp>
      <p:sp>
        <p:nvSpPr>
          <p:cNvPr id="3" name="Text Placeholder 2">
            <a:extLst>
              <a:ext uri="{FF2B5EF4-FFF2-40B4-BE49-F238E27FC236}">
                <a16:creationId xmlns:a16="http://schemas.microsoft.com/office/drawing/2014/main" id="{B70FFA6C-6D0E-5085-73FE-64BFC77E705D}"/>
              </a:ext>
            </a:extLst>
          </p:cNvPr>
          <p:cNvSpPr>
            <a:spLocks noGrp="1"/>
          </p:cNvSpPr>
          <p:nvPr>
            <p:ph type="body" idx="1"/>
          </p:nvPr>
        </p:nvSpPr>
        <p:spPr>
          <a:xfrm>
            <a:off x="318517" y="1704369"/>
            <a:ext cx="11490102" cy="2831912"/>
          </a:xfrm>
          <a:solidFill>
            <a:schemeClr val="accent6">
              <a:lumMod val="40000"/>
              <a:lumOff val="60000"/>
            </a:schemeClr>
          </a:solidFill>
        </p:spPr>
        <p:txBody>
          <a:bodyPr lIns="45719" tIns="45720" rIns="45719" bIns="45720" anchor="t">
            <a:normAutofit/>
          </a:bodyPr>
          <a:lstStyle/>
          <a:p>
            <a:pPr marL="0" indent="0">
              <a:buNone/>
            </a:pPr>
            <a:r>
              <a:rPr lang="en-US" b="1">
                <a:solidFill>
                  <a:srgbClr val="000000"/>
                </a:solidFill>
                <a:latin typeface="Aptos"/>
              </a:rPr>
              <a:t>Position 1 -  </a:t>
            </a:r>
            <a:r>
              <a:rPr lang="en-GB" b="1">
                <a:solidFill>
                  <a:srgbClr val="000000"/>
                </a:solidFill>
                <a:latin typeface="Aptos"/>
              </a:rPr>
              <a:t>A Sustainable Financing and Asset Management Roadmap and Improvement Strategies </a:t>
            </a:r>
            <a:r>
              <a:rPr lang="en-GB">
                <a:solidFill>
                  <a:srgbClr val="000000"/>
                </a:solidFill>
                <a:latin typeface="Aptos"/>
              </a:rPr>
              <a:t>for each asset class are developed and updated at least every 5 years, to guide capability uplift and asset performance in the region.</a:t>
            </a:r>
            <a:endParaRPr>
              <a:solidFill>
                <a:srgbClr val="000000"/>
              </a:solidFill>
              <a:latin typeface="Aptos"/>
              <a:ea typeface="+mn-ea"/>
              <a:cs typeface="+mn-cs"/>
            </a:endParaRPr>
          </a:p>
        </p:txBody>
      </p:sp>
      <p:sp>
        <p:nvSpPr>
          <p:cNvPr id="4" name="TextBox 3">
            <a:extLst>
              <a:ext uri="{FF2B5EF4-FFF2-40B4-BE49-F238E27FC236}">
                <a16:creationId xmlns:a16="http://schemas.microsoft.com/office/drawing/2014/main" id="{C1B30E43-6F26-D0E2-E3D2-2E44FBD7FD4D}"/>
              </a:ext>
            </a:extLst>
          </p:cNvPr>
          <p:cNvSpPr txBox="1"/>
          <p:nvPr/>
        </p:nvSpPr>
        <p:spPr>
          <a:xfrm>
            <a:off x="318517" y="4683312"/>
            <a:ext cx="11401257" cy="1384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AU" sz="2800" b="1" i="0" u="none">
                <a:solidFill>
                  <a:schemeClr val="accent1"/>
                </a:solidFill>
                <a:latin typeface="Aptos"/>
              </a:rPr>
              <a:t>Why </a:t>
            </a:r>
            <a:r>
              <a:rPr lang="en-AU" sz="2800" b="1">
                <a:solidFill>
                  <a:schemeClr val="accent1"/>
                </a:solidFill>
                <a:latin typeface="Aptos"/>
              </a:rPr>
              <a:t>this matters? </a:t>
            </a:r>
          </a:p>
          <a:p>
            <a:r>
              <a:rPr lang="en-AU" sz="2800">
                <a:solidFill>
                  <a:schemeClr val="accent1"/>
                </a:solidFill>
                <a:latin typeface="Aptos"/>
              </a:rPr>
              <a:t>Know where we want to go - </a:t>
            </a:r>
            <a:r>
              <a:rPr lang="en-AU" sz="2800" i="0" u="none">
                <a:solidFill>
                  <a:schemeClr val="accent1"/>
                </a:solidFill>
                <a:latin typeface="Aptos"/>
              </a:rPr>
              <a:t>sets </a:t>
            </a:r>
            <a:r>
              <a:rPr lang="en-AU" sz="2800">
                <a:solidFill>
                  <a:schemeClr val="accent1"/>
                </a:solidFill>
                <a:latin typeface="Aptos"/>
              </a:rPr>
              <a:t>common direction to improve asset performance and targeted improvement activities. </a:t>
            </a:r>
            <a:endParaRPr lang="en-AU" sz="2800">
              <a:solidFill>
                <a:schemeClr val="accent1"/>
              </a:solidFill>
              <a:latin typeface="Aptos"/>
              <a:ea typeface="Arial"/>
              <a:cs typeface="Arial"/>
            </a:endParaRPr>
          </a:p>
        </p:txBody>
      </p:sp>
    </p:spTree>
    <p:extLst>
      <p:ext uri="{BB962C8B-B14F-4D97-AF65-F5344CB8AC3E}">
        <p14:creationId xmlns:p14="http://schemas.microsoft.com/office/powerpoint/2010/main" val="22868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31DB0-9F6F-C4C9-354C-580D644E7B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7E99DD-5DDA-8E45-1447-78D7D8AF77DB}"/>
              </a:ext>
            </a:extLst>
          </p:cNvPr>
          <p:cNvSpPr>
            <a:spLocks noGrp="1"/>
          </p:cNvSpPr>
          <p:nvPr>
            <p:ph type="title"/>
          </p:nvPr>
        </p:nvSpPr>
        <p:spPr>
          <a:xfrm>
            <a:off x="5529263" y="300038"/>
            <a:ext cx="5793581" cy="1257300"/>
          </a:xfrm>
        </p:spPr>
        <p:txBody>
          <a:bodyPr lIns="45719" tIns="45720" rIns="45719" bIns="45720" anchor="ctr">
            <a:normAutofit fontScale="90000"/>
          </a:bodyPr>
          <a:lstStyle/>
          <a:p>
            <a:r>
              <a:rPr lang="en-GB" b="1">
                <a:latin typeface="Aptos"/>
              </a:rPr>
              <a:t>1. Roadmap and Strategies</a:t>
            </a:r>
            <a:endParaRPr lang="en-GB">
              <a:latin typeface="Aptos"/>
            </a:endParaRPr>
          </a:p>
        </p:txBody>
      </p:sp>
      <p:graphicFrame>
        <p:nvGraphicFramePr>
          <p:cNvPr id="8" name="Table 7">
            <a:extLst>
              <a:ext uri="{FF2B5EF4-FFF2-40B4-BE49-F238E27FC236}">
                <a16:creationId xmlns:a16="http://schemas.microsoft.com/office/drawing/2014/main" id="{124E36B5-5BCE-E5F0-2CF8-6D177580AF09}"/>
              </a:ext>
            </a:extLst>
          </p:cNvPr>
          <p:cNvGraphicFramePr>
            <a:graphicFrameLocks noGrp="1"/>
          </p:cNvGraphicFramePr>
          <p:nvPr>
            <p:extLst>
              <p:ext uri="{D42A27DB-BD31-4B8C-83A1-F6EECF244321}">
                <p14:modId xmlns:p14="http://schemas.microsoft.com/office/powerpoint/2010/main" val="521687845"/>
              </p:ext>
            </p:extLst>
          </p:nvPr>
        </p:nvGraphicFramePr>
        <p:xfrm>
          <a:off x="1035845" y="1868802"/>
          <a:ext cx="10286999" cy="4332997"/>
        </p:xfrm>
        <a:graphic>
          <a:graphicData uri="http://schemas.openxmlformats.org/drawingml/2006/table">
            <a:tbl>
              <a:tblPr firstRow="1" firstCol="1" bandRow="1"/>
              <a:tblGrid>
                <a:gridCol w="3964780">
                  <a:extLst>
                    <a:ext uri="{9D8B030D-6E8A-4147-A177-3AD203B41FA5}">
                      <a16:colId xmlns:a16="http://schemas.microsoft.com/office/drawing/2014/main" val="2295918661"/>
                    </a:ext>
                  </a:extLst>
                </a:gridCol>
                <a:gridCol w="3250752">
                  <a:extLst>
                    <a:ext uri="{9D8B030D-6E8A-4147-A177-3AD203B41FA5}">
                      <a16:colId xmlns:a16="http://schemas.microsoft.com/office/drawing/2014/main" val="4256970247"/>
                    </a:ext>
                  </a:extLst>
                </a:gridCol>
                <a:gridCol w="3071467">
                  <a:extLst>
                    <a:ext uri="{9D8B030D-6E8A-4147-A177-3AD203B41FA5}">
                      <a16:colId xmlns:a16="http://schemas.microsoft.com/office/drawing/2014/main" val="289887342"/>
                    </a:ext>
                  </a:extLst>
                </a:gridCol>
              </a:tblGrid>
              <a:tr h="488511">
                <a:tc>
                  <a:txBody>
                    <a:bodyPr/>
                    <a:lstStyle/>
                    <a:p>
                      <a:pPr algn="l">
                        <a:lnSpc>
                          <a:spcPct val="115000"/>
                        </a:lnSpc>
                        <a:spcAft>
                          <a:spcPts val="1000"/>
                        </a:spcAft>
                        <a:buNone/>
                      </a:pPr>
                      <a:r>
                        <a:rPr lang="en-US" sz="1800" b="1">
                          <a:effectLst/>
                          <a:latin typeface="Arial" panose="020B0604020202020204" pitchFamily="34" charset="0"/>
                          <a:ea typeface="MS Mincho" panose="02020609040205080304" pitchFamily="49" charset="-128"/>
                          <a:cs typeface="Times New Roman" panose="02020603050405020304" pitchFamily="18" charset="0"/>
                        </a:rPr>
                        <a:t>Asset classes</a:t>
                      </a:r>
                      <a:endParaRPr lang="en-AU"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buNone/>
                      </a:pPr>
                      <a:r>
                        <a:rPr lang="en-US" sz="1800" b="1">
                          <a:effectLst/>
                          <a:latin typeface="Arial" panose="020B0604020202020204" pitchFamily="34" charset="0"/>
                          <a:ea typeface="MS Mincho" panose="02020609040205080304" pitchFamily="49" charset="-128"/>
                          <a:cs typeface="Times New Roman" panose="02020603050405020304" pitchFamily="18" charset="0"/>
                        </a:rPr>
                        <a:t>Improvement Strategy</a:t>
                      </a:r>
                      <a:endParaRPr lang="en-AU"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buNone/>
                      </a:pPr>
                      <a:r>
                        <a:rPr lang="en-US" sz="1800" b="1">
                          <a:effectLst/>
                          <a:latin typeface="Arial" panose="020B0604020202020204" pitchFamily="34" charset="0"/>
                          <a:ea typeface="MS Mincho" panose="02020609040205080304" pitchFamily="49" charset="-128"/>
                          <a:cs typeface="Times New Roman" panose="02020603050405020304" pitchFamily="18" charset="0"/>
                        </a:rPr>
                        <a:t>Status</a:t>
                      </a:r>
                      <a:endParaRPr lang="en-AU"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93242419"/>
                  </a:ext>
                </a:extLst>
              </a:tr>
              <a:tr h="233395">
                <a:tc>
                  <a:txBody>
                    <a:bodyPr/>
                    <a:lstStyle/>
                    <a:p>
                      <a:pPr algn="l">
                        <a:lnSpc>
                          <a:spcPct val="115000"/>
                        </a:lnSpc>
                        <a:spcAft>
                          <a:spcPts val="1000"/>
                        </a:spcAft>
                        <a:buNone/>
                      </a:pPr>
                      <a:r>
                        <a:rPr lang="en-US" sz="1800">
                          <a:effectLst/>
                          <a:latin typeface="Arial" panose="020B0604020202020204" pitchFamily="34" charset="0"/>
                          <a:ea typeface="MS Mincho" panose="02020609040205080304" pitchFamily="49" charset="-128"/>
                          <a:cs typeface="Times New Roman" panose="02020603050405020304" pitchFamily="18" charset="0"/>
                        </a:rPr>
                        <a:t>AWS network</a:t>
                      </a:r>
                      <a:endParaRPr lang="en-AU"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5">
                  <a:txBody>
                    <a:bodyPr/>
                    <a:lstStyle/>
                    <a:p>
                      <a:pPr algn="l">
                        <a:lnSpc>
                          <a:spcPct val="115000"/>
                        </a:lnSpc>
                        <a:spcAft>
                          <a:spcPts val="1000"/>
                        </a:spcAft>
                        <a:buNone/>
                      </a:pPr>
                      <a:r>
                        <a:rPr lang="en-US" sz="1800">
                          <a:effectLst/>
                          <a:latin typeface="Arial" panose="020B0604020202020204" pitchFamily="34" charset="0"/>
                          <a:ea typeface="MS Mincho" panose="02020609040205080304" pitchFamily="49" charset="-128"/>
                          <a:cs typeface="Times New Roman" panose="02020603050405020304" pitchFamily="18" charset="0"/>
                        </a:rPr>
                        <a:t>Pacific Regional Observation Strategy</a:t>
                      </a:r>
                      <a:endParaRPr lang="en-AU"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algn="l">
                        <a:lnSpc>
                          <a:spcPct val="107000"/>
                        </a:lnSpc>
                        <a:spcAft>
                          <a:spcPts val="1000"/>
                        </a:spcAft>
                        <a:buNone/>
                      </a:pPr>
                      <a:r>
                        <a:rPr lang="en-US" sz="1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Endorsed by PICI Panel</a:t>
                      </a:r>
                      <a:endParaRPr lang="en-AU"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3774603"/>
                  </a:ext>
                </a:extLst>
              </a:tr>
              <a:tr h="233395">
                <a:tc>
                  <a:txBody>
                    <a:bodyPr/>
                    <a:lstStyle/>
                    <a:p>
                      <a:pPr algn="l">
                        <a:lnSpc>
                          <a:spcPct val="115000"/>
                        </a:lnSpc>
                        <a:spcAft>
                          <a:spcPts val="1000"/>
                        </a:spcAft>
                        <a:buNone/>
                      </a:pPr>
                      <a:r>
                        <a:rPr lang="en-US" sz="1800">
                          <a:effectLst/>
                          <a:latin typeface="Arial" panose="020B0604020202020204" pitchFamily="34" charset="0"/>
                          <a:ea typeface="MS Mincho" panose="02020609040205080304" pitchFamily="49" charset="-128"/>
                          <a:cs typeface="Times New Roman" panose="02020603050405020304" pitchFamily="18" charset="0"/>
                        </a:rPr>
                        <a:t>Manual observation network</a:t>
                      </a:r>
                      <a:endParaRPr lang="en-AU"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2211794287"/>
                  </a:ext>
                </a:extLst>
              </a:tr>
              <a:tr h="233395">
                <a:tc>
                  <a:txBody>
                    <a:bodyPr/>
                    <a:lstStyle/>
                    <a:p>
                      <a:pPr algn="l">
                        <a:lnSpc>
                          <a:spcPct val="115000"/>
                        </a:lnSpc>
                        <a:spcAft>
                          <a:spcPts val="1000"/>
                        </a:spcAft>
                        <a:buNone/>
                      </a:pPr>
                      <a:r>
                        <a:rPr lang="en-US" sz="1800">
                          <a:effectLst/>
                          <a:latin typeface="Arial" panose="020B0604020202020204" pitchFamily="34" charset="0"/>
                          <a:ea typeface="MS Mincho" panose="02020609040205080304" pitchFamily="49" charset="-128"/>
                          <a:cs typeface="Times New Roman" panose="02020603050405020304" pitchFamily="18" charset="0"/>
                        </a:rPr>
                        <a:t>Upper air network</a:t>
                      </a:r>
                      <a:endParaRPr lang="en-AU"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2520892283"/>
                  </a:ext>
                </a:extLst>
              </a:tr>
              <a:tr h="233395">
                <a:tc>
                  <a:txBody>
                    <a:bodyPr/>
                    <a:lstStyle/>
                    <a:p>
                      <a:pPr algn="l">
                        <a:lnSpc>
                          <a:spcPct val="115000"/>
                        </a:lnSpc>
                        <a:spcAft>
                          <a:spcPts val="1000"/>
                        </a:spcAft>
                        <a:buNone/>
                      </a:pPr>
                      <a:r>
                        <a:rPr lang="en-US" sz="1800">
                          <a:effectLst/>
                          <a:latin typeface="Arial" panose="020B0604020202020204" pitchFamily="34" charset="0"/>
                          <a:ea typeface="MS Mincho" panose="02020609040205080304" pitchFamily="49" charset="-128"/>
                          <a:cs typeface="Times New Roman" panose="02020603050405020304" pitchFamily="18" charset="0"/>
                        </a:rPr>
                        <a:t>Wave buoy and Ocean network</a:t>
                      </a:r>
                      <a:endParaRPr lang="en-AU"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AU"/>
                    </a:p>
                  </a:txBody>
                  <a:tcPr/>
                </a:tc>
                <a:tc>
                  <a:txBody>
                    <a:bodyPr/>
                    <a:lstStyle/>
                    <a:p>
                      <a:pPr algn="l">
                        <a:lnSpc>
                          <a:spcPct val="115000"/>
                        </a:lnSpc>
                        <a:spcAft>
                          <a:spcPts val="1000"/>
                        </a:spcAft>
                        <a:buNone/>
                      </a:pPr>
                      <a:r>
                        <a:rPr lang="en-US" sz="1800">
                          <a:effectLst/>
                          <a:latin typeface="Arial" panose="020B0604020202020204" pitchFamily="34" charset="0"/>
                          <a:ea typeface="MS Mincho" panose="02020609040205080304" pitchFamily="49" charset="-128"/>
                          <a:cs typeface="Times New Roman" panose="02020603050405020304" pitchFamily="18" charset="0"/>
                        </a:rPr>
                        <a:t>NYC</a:t>
                      </a:r>
                      <a:endParaRPr lang="en-AU"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87824698"/>
                  </a:ext>
                </a:extLst>
              </a:tr>
              <a:tr h="233395">
                <a:tc>
                  <a:txBody>
                    <a:bodyPr/>
                    <a:lstStyle/>
                    <a:p>
                      <a:pPr algn="l">
                        <a:lnSpc>
                          <a:spcPct val="115000"/>
                        </a:lnSpc>
                        <a:spcAft>
                          <a:spcPts val="1000"/>
                        </a:spcAft>
                        <a:buNone/>
                      </a:pPr>
                      <a:r>
                        <a:rPr lang="en-US" sz="1800">
                          <a:effectLst/>
                          <a:latin typeface="Arial" panose="020B0604020202020204" pitchFamily="34" charset="0"/>
                          <a:ea typeface="MS Mincho" panose="02020609040205080304" pitchFamily="49" charset="-128"/>
                          <a:cs typeface="Times New Roman" panose="02020603050405020304" pitchFamily="18" charset="0"/>
                        </a:rPr>
                        <a:t>Tide gauge network</a:t>
                      </a:r>
                      <a:endParaRPr lang="en-AU"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AU"/>
                    </a:p>
                  </a:txBody>
                  <a:tcPr/>
                </a:tc>
                <a:tc>
                  <a:txBody>
                    <a:bodyPr/>
                    <a:lstStyle/>
                    <a:p>
                      <a:pPr algn="l">
                        <a:lnSpc>
                          <a:spcPct val="115000"/>
                        </a:lnSpc>
                        <a:spcAft>
                          <a:spcPts val="1000"/>
                        </a:spcAft>
                        <a:buNone/>
                      </a:pPr>
                      <a:r>
                        <a:rPr lang="en-US" sz="1800">
                          <a:effectLst/>
                          <a:latin typeface="Arial" panose="020B0604020202020204" pitchFamily="34" charset="0"/>
                          <a:ea typeface="MS Mincho" panose="02020609040205080304" pitchFamily="49" charset="-128"/>
                          <a:cs typeface="Times New Roman" panose="02020603050405020304" pitchFamily="18" charset="0"/>
                        </a:rPr>
                        <a:t>NYC</a:t>
                      </a:r>
                      <a:endParaRPr lang="en-AU"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1177973"/>
                  </a:ext>
                </a:extLst>
              </a:tr>
              <a:tr h="233395">
                <a:tc>
                  <a:txBody>
                    <a:bodyPr/>
                    <a:lstStyle/>
                    <a:p>
                      <a:pPr algn="l">
                        <a:lnSpc>
                          <a:spcPct val="115000"/>
                        </a:lnSpc>
                        <a:spcAft>
                          <a:spcPts val="1000"/>
                        </a:spcAft>
                        <a:buNone/>
                      </a:pPr>
                      <a:r>
                        <a:rPr lang="en-US" sz="1800">
                          <a:effectLst/>
                          <a:latin typeface="Arial" panose="020B0604020202020204" pitchFamily="34" charset="0"/>
                          <a:ea typeface="MS Mincho" panose="02020609040205080304" pitchFamily="49" charset="-128"/>
                          <a:cs typeface="Times New Roman" panose="02020603050405020304" pitchFamily="18" charset="0"/>
                        </a:rPr>
                        <a:t>Radar Network data</a:t>
                      </a:r>
                      <a:endParaRPr lang="en-AU"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buNone/>
                      </a:pPr>
                      <a:r>
                        <a:rPr lang="en-US" sz="1800">
                          <a:effectLst/>
                          <a:latin typeface="Arial" panose="020B0604020202020204" pitchFamily="34" charset="0"/>
                          <a:ea typeface="MS Mincho" panose="02020609040205080304" pitchFamily="49" charset="-128"/>
                          <a:cs typeface="Times New Roman" panose="02020603050405020304" pitchFamily="18" charset="0"/>
                        </a:rPr>
                        <a:t>Pacific Radar Strategy</a:t>
                      </a:r>
                      <a:endParaRPr lang="en-AU"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spcAft>
                          <a:spcPts val="1000"/>
                        </a:spcAft>
                        <a:buNone/>
                      </a:pPr>
                      <a:r>
                        <a:rPr lang="en-US" sz="1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Endorsed by PICI Panel</a:t>
                      </a:r>
                      <a:endParaRPr lang="en-AU"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4714454"/>
                  </a:ext>
                </a:extLst>
              </a:tr>
              <a:tr h="488511">
                <a:tc>
                  <a:txBody>
                    <a:bodyPr/>
                    <a:lstStyle/>
                    <a:p>
                      <a:pPr algn="l">
                        <a:lnSpc>
                          <a:spcPct val="115000"/>
                        </a:lnSpc>
                        <a:spcAft>
                          <a:spcPts val="1000"/>
                        </a:spcAft>
                        <a:buNone/>
                      </a:pPr>
                      <a:r>
                        <a:rPr lang="en-US" sz="1800">
                          <a:effectLst/>
                          <a:latin typeface="Arial" panose="020B0604020202020204" pitchFamily="34" charset="0"/>
                          <a:ea typeface="MS Mincho" panose="02020609040205080304" pitchFamily="49" charset="-128"/>
                          <a:cs typeface="Times New Roman" panose="02020603050405020304" pitchFamily="18" charset="0"/>
                        </a:rPr>
                        <a:t>Hydrology and Flood network</a:t>
                      </a:r>
                      <a:endParaRPr lang="en-AU"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buNone/>
                      </a:pPr>
                      <a:r>
                        <a:rPr lang="en-US" sz="1800">
                          <a:effectLst/>
                          <a:latin typeface="Arial" panose="020B0604020202020204" pitchFamily="34" charset="0"/>
                          <a:ea typeface="MS Mincho" panose="02020609040205080304" pitchFamily="49" charset="-128"/>
                          <a:cs typeface="Times New Roman" panose="02020603050405020304" pitchFamily="18" charset="0"/>
                        </a:rPr>
                        <a:t>Pacific Hydrology Strategy</a:t>
                      </a:r>
                      <a:endParaRPr lang="en-AU"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buNone/>
                      </a:pPr>
                      <a:r>
                        <a:rPr lang="en-US" sz="1800">
                          <a:effectLst/>
                          <a:latin typeface="Arial" panose="020B0604020202020204" pitchFamily="34" charset="0"/>
                          <a:ea typeface="MS Mincho" panose="02020609040205080304" pitchFamily="49" charset="-128"/>
                          <a:cs typeface="Times New Roman" panose="02020603050405020304" pitchFamily="18" charset="0"/>
                        </a:rPr>
                        <a:t>In development (SPC)</a:t>
                      </a:r>
                      <a:endParaRPr lang="en-AU"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7694660"/>
                  </a:ext>
                </a:extLst>
              </a:tr>
              <a:tr h="277300">
                <a:tc>
                  <a:txBody>
                    <a:bodyPr/>
                    <a:lstStyle/>
                    <a:p>
                      <a:pPr algn="l">
                        <a:lnSpc>
                          <a:spcPct val="115000"/>
                        </a:lnSpc>
                        <a:spcAft>
                          <a:spcPts val="1000"/>
                        </a:spcAft>
                        <a:buNone/>
                      </a:pPr>
                      <a:r>
                        <a:rPr lang="en-US" sz="1800">
                          <a:effectLst/>
                          <a:latin typeface="Arial" panose="020B0604020202020204" pitchFamily="34" charset="0"/>
                          <a:ea typeface="MS Mincho" panose="02020609040205080304" pitchFamily="49" charset="-128"/>
                          <a:cs typeface="Times New Roman" panose="02020603050405020304" pitchFamily="18" charset="0"/>
                        </a:rPr>
                        <a:t>Seismic Network</a:t>
                      </a:r>
                      <a:endParaRPr lang="en-AU"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buNone/>
                      </a:pPr>
                      <a:r>
                        <a:rPr lang="en-US" sz="1800">
                          <a:effectLst/>
                          <a:latin typeface="Arial" panose="020B0604020202020204" pitchFamily="34" charset="0"/>
                          <a:ea typeface="MS Mincho" panose="02020609040205080304" pitchFamily="49" charset="-128"/>
                          <a:cs typeface="Times New Roman" panose="02020603050405020304" pitchFamily="18" charset="0"/>
                        </a:rPr>
                        <a:t> </a:t>
                      </a:r>
                      <a:endParaRPr lang="en-AU"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buNone/>
                      </a:pPr>
                      <a:r>
                        <a:rPr lang="en-US" sz="1800">
                          <a:effectLst/>
                          <a:latin typeface="Arial" panose="020B0604020202020204" pitchFamily="34" charset="0"/>
                          <a:ea typeface="MS Mincho" panose="02020609040205080304" pitchFamily="49" charset="-128"/>
                          <a:cs typeface="Times New Roman" panose="02020603050405020304" pitchFamily="18" charset="0"/>
                        </a:rPr>
                        <a:t>TBC</a:t>
                      </a:r>
                      <a:endParaRPr lang="en-AU"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0911404"/>
                  </a:ext>
                </a:extLst>
              </a:tr>
              <a:tr h="928494">
                <a:tc>
                  <a:txBody>
                    <a:bodyPr/>
                    <a:lstStyle/>
                    <a:p>
                      <a:pPr algn="l">
                        <a:lnSpc>
                          <a:spcPct val="115000"/>
                        </a:lnSpc>
                        <a:spcAft>
                          <a:spcPts val="1000"/>
                        </a:spcAft>
                        <a:buNone/>
                      </a:pPr>
                      <a:r>
                        <a:rPr lang="en-US" sz="1800">
                          <a:effectLst/>
                          <a:latin typeface="Arial" panose="020B0604020202020204" pitchFamily="34" charset="0"/>
                          <a:ea typeface="MS Mincho" panose="02020609040205080304" pitchFamily="49" charset="-128"/>
                          <a:cs typeface="Times New Roman" panose="02020603050405020304" pitchFamily="18" charset="0"/>
                        </a:rPr>
                        <a:t>ICT Infrastructure</a:t>
                      </a:r>
                      <a:endParaRPr lang="en-AU"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buNone/>
                      </a:pPr>
                      <a:r>
                        <a:rPr lang="en-US" sz="1800">
                          <a:effectLst/>
                          <a:latin typeface="Arial" panose="020B0604020202020204" pitchFamily="34" charset="0"/>
                          <a:ea typeface="MS Mincho" panose="02020609040205080304" pitchFamily="49" charset="-128"/>
                          <a:cs typeface="Times New Roman" panose="02020603050405020304" pitchFamily="18" charset="0"/>
                        </a:rPr>
                        <a:t>Pacific ICT Architecture and Strategy</a:t>
                      </a:r>
                      <a:endParaRPr lang="en-AU"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buNone/>
                      </a:pPr>
                      <a:r>
                        <a:rPr lang="en-US" sz="1800">
                          <a:effectLst/>
                          <a:latin typeface="Arial" panose="020B0604020202020204" pitchFamily="34" charset="0"/>
                          <a:ea typeface="MS Mincho" panose="02020609040205080304" pitchFamily="49" charset="-128"/>
                          <a:cs typeface="Times New Roman" panose="02020603050405020304" pitchFamily="18" charset="0"/>
                        </a:rPr>
                        <a:t>In Development</a:t>
                      </a:r>
                      <a:endParaRPr lang="en-AU" sz="2400">
                        <a:effectLst/>
                        <a:latin typeface="Cambria" panose="02040503050406030204" pitchFamily="18" charset="0"/>
                        <a:ea typeface="MS Mincho" panose="02020609040205080304" pitchFamily="49" charset="-128"/>
                        <a:cs typeface="Times New Roman" panose="02020603050405020304" pitchFamily="18" charset="0"/>
                      </a:endParaRPr>
                    </a:p>
                    <a:p>
                      <a:pPr algn="l">
                        <a:lnSpc>
                          <a:spcPct val="115000"/>
                        </a:lnSpc>
                        <a:spcAft>
                          <a:spcPts val="1000"/>
                        </a:spcAft>
                        <a:buNone/>
                      </a:pPr>
                      <a:r>
                        <a:rPr lang="en-US" sz="1800">
                          <a:effectLst/>
                          <a:latin typeface="Arial" panose="020B0604020202020204" pitchFamily="34" charset="0"/>
                          <a:ea typeface="MS Mincho" panose="02020609040205080304" pitchFamily="49" charset="-128"/>
                          <a:cs typeface="Times New Roman" panose="02020603050405020304" pitchFamily="18" charset="0"/>
                        </a:rPr>
                        <a:t>Prelim ICT Architecture endorsed by PICI Panel</a:t>
                      </a:r>
                      <a:endParaRPr lang="en-AU"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1043802"/>
                  </a:ext>
                </a:extLst>
              </a:tr>
              <a:tr h="277300">
                <a:tc>
                  <a:txBody>
                    <a:bodyPr/>
                    <a:lstStyle/>
                    <a:p>
                      <a:pPr algn="l">
                        <a:lnSpc>
                          <a:spcPct val="115000"/>
                        </a:lnSpc>
                        <a:spcAft>
                          <a:spcPts val="1000"/>
                        </a:spcAft>
                        <a:buNone/>
                      </a:pPr>
                      <a:r>
                        <a:rPr lang="en-US" sz="1800">
                          <a:effectLst/>
                          <a:latin typeface="Arial" panose="020B0604020202020204" pitchFamily="34" charset="0"/>
                          <a:ea typeface="MS Mincho" panose="02020609040205080304" pitchFamily="49" charset="-128"/>
                          <a:cs typeface="Times New Roman" panose="02020603050405020304" pitchFamily="18" charset="0"/>
                        </a:rPr>
                        <a:t>Buildings</a:t>
                      </a:r>
                      <a:endParaRPr lang="en-AU"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buNone/>
                      </a:pPr>
                      <a:r>
                        <a:rPr lang="en-US" sz="1800">
                          <a:effectLst/>
                          <a:latin typeface="Arial" panose="020B0604020202020204" pitchFamily="34" charset="0"/>
                          <a:ea typeface="MS Mincho" panose="02020609040205080304" pitchFamily="49" charset="-128"/>
                          <a:cs typeface="Times New Roman" panose="02020603050405020304" pitchFamily="18" charset="0"/>
                        </a:rPr>
                        <a:t> </a:t>
                      </a:r>
                      <a:endParaRPr lang="en-AU"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buNone/>
                      </a:pPr>
                      <a:r>
                        <a:rPr lang="en-US" sz="1800">
                          <a:effectLst/>
                          <a:latin typeface="Arial" panose="020B0604020202020204" pitchFamily="34" charset="0"/>
                          <a:ea typeface="MS Mincho" panose="02020609040205080304" pitchFamily="49" charset="-128"/>
                          <a:cs typeface="Times New Roman" panose="02020603050405020304" pitchFamily="18" charset="0"/>
                        </a:rPr>
                        <a:t>NYC</a:t>
                      </a:r>
                      <a:endParaRPr lang="en-AU"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80878381"/>
                  </a:ext>
                </a:extLst>
              </a:tr>
            </a:tbl>
          </a:graphicData>
        </a:graphic>
      </p:graphicFrame>
    </p:spTree>
    <p:extLst>
      <p:ext uri="{BB962C8B-B14F-4D97-AF65-F5344CB8AC3E}">
        <p14:creationId xmlns:p14="http://schemas.microsoft.com/office/powerpoint/2010/main" val="1677511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529EC-229C-88B7-CB82-3B5C7A0FDC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BA833F-99BB-F120-DE97-406F5B71A1B4}"/>
              </a:ext>
            </a:extLst>
          </p:cNvPr>
          <p:cNvSpPr>
            <a:spLocks noGrp="1"/>
          </p:cNvSpPr>
          <p:nvPr>
            <p:ph type="title"/>
          </p:nvPr>
        </p:nvSpPr>
        <p:spPr>
          <a:xfrm>
            <a:off x="5364956" y="300038"/>
            <a:ext cx="6622257" cy="1257300"/>
          </a:xfrm>
        </p:spPr>
        <p:txBody>
          <a:bodyPr lIns="45719" tIns="45720" rIns="45719" bIns="45720" anchor="ctr">
            <a:normAutofit fontScale="90000"/>
          </a:bodyPr>
          <a:lstStyle/>
          <a:p>
            <a:r>
              <a:rPr lang="en-GB" b="1">
                <a:latin typeface="Aptos"/>
              </a:rPr>
              <a:t>2. Standardise technologies and supply contracts</a:t>
            </a:r>
            <a:endParaRPr lang="en-GB">
              <a:latin typeface="Aptos"/>
            </a:endParaRPr>
          </a:p>
        </p:txBody>
      </p:sp>
      <p:sp>
        <p:nvSpPr>
          <p:cNvPr id="3" name="Text Placeholder 2">
            <a:extLst>
              <a:ext uri="{FF2B5EF4-FFF2-40B4-BE49-F238E27FC236}">
                <a16:creationId xmlns:a16="http://schemas.microsoft.com/office/drawing/2014/main" id="{AB209218-16E6-E3E3-236F-6A86802AA7E0}"/>
              </a:ext>
            </a:extLst>
          </p:cNvPr>
          <p:cNvSpPr>
            <a:spLocks noGrp="1"/>
          </p:cNvSpPr>
          <p:nvPr>
            <p:ph type="body" idx="1"/>
          </p:nvPr>
        </p:nvSpPr>
        <p:spPr>
          <a:xfrm>
            <a:off x="318517" y="1704369"/>
            <a:ext cx="11490102" cy="2831912"/>
          </a:xfrm>
          <a:solidFill>
            <a:schemeClr val="accent6">
              <a:lumMod val="40000"/>
              <a:lumOff val="60000"/>
            </a:schemeClr>
          </a:solidFill>
        </p:spPr>
        <p:txBody>
          <a:bodyPr lIns="45719" tIns="45720" rIns="45719" bIns="45720" anchor="t">
            <a:normAutofit/>
          </a:bodyPr>
          <a:lstStyle/>
          <a:p>
            <a:pPr marL="0" indent="0">
              <a:buNone/>
            </a:pPr>
            <a:r>
              <a:rPr lang="en-US" b="1">
                <a:solidFill>
                  <a:srgbClr val="000000"/>
                </a:solidFill>
                <a:latin typeface="Aptos"/>
              </a:rPr>
              <a:t>Position 2 -  </a:t>
            </a:r>
            <a:r>
              <a:rPr lang="en-GB" b="1">
                <a:solidFill>
                  <a:srgbClr val="000000"/>
                </a:solidFill>
                <a:latin typeface="Aptos"/>
              </a:rPr>
              <a:t>Standardised regional technology for inter-operability and preferred supplier panel contracts </a:t>
            </a:r>
            <a:r>
              <a:rPr lang="en-GB">
                <a:solidFill>
                  <a:srgbClr val="000000"/>
                </a:solidFill>
                <a:latin typeface="Aptos"/>
              </a:rPr>
              <a:t>for the Pacific, to streamline sharing of spares and maintenance resources, reduce cost and technical burden for countries through pooled regional solutions.</a:t>
            </a:r>
            <a:endParaRPr>
              <a:solidFill>
                <a:srgbClr val="000000"/>
              </a:solidFill>
              <a:latin typeface="Aptos"/>
              <a:ea typeface="+mn-ea"/>
              <a:cs typeface="+mn-cs"/>
            </a:endParaRPr>
          </a:p>
        </p:txBody>
      </p:sp>
      <p:sp>
        <p:nvSpPr>
          <p:cNvPr id="4" name="TextBox 3">
            <a:extLst>
              <a:ext uri="{FF2B5EF4-FFF2-40B4-BE49-F238E27FC236}">
                <a16:creationId xmlns:a16="http://schemas.microsoft.com/office/drawing/2014/main" id="{A2B304FE-5910-6965-854C-64DC65D2E5C8}"/>
              </a:ext>
            </a:extLst>
          </p:cNvPr>
          <p:cNvSpPr txBox="1"/>
          <p:nvPr/>
        </p:nvSpPr>
        <p:spPr>
          <a:xfrm>
            <a:off x="318517" y="4683312"/>
            <a:ext cx="11401257" cy="1384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AU" sz="2800" b="1" i="0" u="none">
                <a:solidFill>
                  <a:schemeClr val="accent1"/>
                </a:solidFill>
                <a:latin typeface="Aptos"/>
              </a:rPr>
              <a:t>Why </a:t>
            </a:r>
            <a:r>
              <a:rPr lang="en-AU" sz="2800" b="1">
                <a:solidFill>
                  <a:schemeClr val="accent1"/>
                </a:solidFill>
                <a:latin typeface="Aptos"/>
              </a:rPr>
              <a:t>this matters? </a:t>
            </a:r>
          </a:p>
          <a:p>
            <a:r>
              <a:rPr lang="en-GB" sz="2800">
                <a:solidFill>
                  <a:schemeClr val="accent1"/>
                </a:solidFill>
                <a:latin typeface="Aptos"/>
                <a:ea typeface="Arial"/>
                <a:cs typeface="Arial"/>
              </a:rPr>
              <a:t>A common technology baseline supports better value for money, easier support arrangements, and stronger long-term sustainability.</a:t>
            </a:r>
            <a:endParaRPr lang="en-AU" sz="2800">
              <a:solidFill>
                <a:schemeClr val="accent1"/>
              </a:solidFill>
              <a:latin typeface="Aptos"/>
              <a:ea typeface="Arial"/>
              <a:cs typeface="Arial"/>
            </a:endParaRPr>
          </a:p>
        </p:txBody>
      </p:sp>
    </p:spTree>
    <p:extLst>
      <p:ext uri="{BB962C8B-B14F-4D97-AF65-F5344CB8AC3E}">
        <p14:creationId xmlns:p14="http://schemas.microsoft.com/office/powerpoint/2010/main" val="1535373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3A7C8-A3F9-C558-37C6-C24EB07B5D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E720A6-E6AB-CE4B-33C7-C873689BEA5F}"/>
              </a:ext>
            </a:extLst>
          </p:cNvPr>
          <p:cNvSpPr>
            <a:spLocks noGrp="1"/>
          </p:cNvSpPr>
          <p:nvPr>
            <p:ph type="title"/>
          </p:nvPr>
        </p:nvSpPr>
        <p:spPr>
          <a:xfrm>
            <a:off x="5529263" y="300038"/>
            <a:ext cx="6457950" cy="1257300"/>
          </a:xfrm>
        </p:spPr>
        <p:txBody>
          <a:bodyPr lIns="45719" tIns="45720" rIns="45719" bIns="45720" anchor="ctr">
            <a:normAutofit fontScale="90000"/>
          </a:bodyPr>
          <a:lstStyle/>
          <a:p>
            <a:r>
              <a:rPr lang="en-GB" b="1">
                <a:latin typeface="Aptos"/>
              </a:rPr>
              <a:t>3. Operational Fund and Investment Facility</a:t>
            </a:r>
            <a:endParaRPr lang="en-GB">
              <a:latin typeface="Aptos"/>
            </a:endParaRPr>
          </a:p>
        </p:txBody>
      </p:sp>
      <p:sp>
        <p:nvSpPr>
          <p:cNvPr id="3" name="Text Placeholder 2">
            <a:extLst>
              <a:ext uri="{FF2B5EF4-FFF2-40B4-BE49-F238E27FC236}">
                <a16:creationId xmlns:a16="http://schemas.microsoft.com/office/drawing/2014/main" id="{D2A0A4A6-512B-2F06-40F5-DC49835D7993}"/>
              </a:ext>
            </a:extLst>
          </p:cNvPr>
          <p:cNvSpPr>
            <a:spLocks noGrp="1"/>
          </p:cNvSpPr>
          <p:nvPr>
            <p:ph type="body" idx="1"/>
          </p:nvPr>
        </p:nvSpPr>
        <p:spPr>
          <a:xfrm>
            <a:off x="318517" y="1704369"/>
            <a:ext cx="11490102" cy="2831912"/>
          </a:xfrm>
          <a:solidFill>
            <a:schemeClr val="accent6">
              <a:lumMod val="40000"/>
              <a:lumOff val="60000"/>
            </a:schemeClr>
          </a:solidFill>
        </p:spPr>
        <p:txBody>
          <a:bodyPr lIns="45719" tIns="45720" rIns="45719" bIns="45720" anchor="t">
            <a:normAutofit/>
          </a:bodyPr>
          <a:lstStyle/>
          <a:p>
            <a:pPr marL="0" indent="0">
              <a:buNone/>
            </a:pPr>
            <a:r>
              <a:rPr lang="en-US" b="1">
                <a:solidFill>
                  <a:srgbClr val="000000"/>
                </a:solidFill>
                <a:latin typeface="Aptos"/>
              </a:rPr>
              <a:t>Position 3 - </a:t>
            </a:r>
            <a:r>
              <a:rPr lang="en-GB" b="1">
                <a:solidFill>
                  <a:srgbClr val="000000"/>
                </a:solidFill>
                <a:latin typeface="Aptos"/>
              </a:rPr>
              <a:t>Establish the Pacific MHEWS Asset Management Operational Fund and Investment Facility, </a:t>
            </a:r>
            <a:r>
              <a:rPr lang="en-GB">
                <a:solidFill>
                  <a:srgbClr val="000000"/>
                </a:solidFill>
                <a:latin typeface="Aptos"/>
              </a:rPr>
              <a:t>to provide sustainable long-term pooled financing to operate and maintain critical regional assets, supplementing national budgets.</a:t>
            </a:r>
            <a:endParaRPr>
              <a:solidFill>
                <a:srgbClr val="000000"/>
              </a:solidFill>
              <a:latin typeface="Aptos"/>
              <a:ea typeface="+mn-ea"/>
              <a:cs typeface="+mn-cs"/>
            </a:endParaRPr>
          </a:p>
        </p:txBody>
      </p:sp>
      <p:sp>
        <p:nvSpPr>
          <p:cNvPr id="4" name="TextBox 3">
            <a:extLst>
              <a:ext uri="{FF2B5EF4-FFF2-40B4-BE49-F238E27FC236}">
                <a16:creationId xmlns:a16="http://schemas.microsoft.com/office/drawing/2014/main" id="{461F47AB-1D53-38D5-8673-6840574D776E}"/>
              </a:ext>
            </a:extLst>
          </p:cNvPr>
          <p:cNvSpPr txBox="1"/>
          <p:nvPr/>
        </p:nvSpPr>
        <p:spPr>
          <a:xfrm>
            <a:off x="318517" y="4683312"/>
            <a:ext cx="11401257" cy="1384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AU" sz="2800" b="1" i="0" u="none">
                <a:solidFill>
                  <a:schemeClr val="accent1"/>
                </a:solidFill>
                <a:latin typeface="Aptos"/>
              </a:rPr>
              <a:t>Why </a:t>
            </a:r>
            <a:r>
              <a:rPr lang="en-AU" sz="2800" b="1">
                <a:solidFill>
                  <a:schemeClr val="accent1"/>
                </a:solidFill>
                <a:latin typeface="Aptos"/>
              </a:rPr>
              <a:t>this matters? </a:t>
            </a:r>
          </a:p>
          <a:p>
            <a:r>
              <a:rPr lang="en-AU" sz="2800">
                <a:solidFill>
                  <a:schemeClr val="accent1"/>
                </a:solidFill>
                <a:latin typeface="Aptos"/>
              </a:rPr>
              <a:t>Enables carrying over operating budget from year to year. Keep critical assets operating long term.</a:t>
            </a:r>
            <a:endParaRPr lang="en-AU" sz="2800">
              <a:solidFill>
                <a:schemeClr val="accent1"/>
              </a:solidFill>
              <a:latin typeface="Aptos"/>
              <a:ea typeface="Arial"/>
              <a:cs typeface="Arial"/>
            </a:endParaRPr>
          </a:p>
        </p:txBody>
      </p:sp>
    </p:spTree>
    <p:extLst>
      <p:ext uri="{BB962C8B-B14F-4D97-AF65-F5344CB8AC3E}">
        <p14:creationId xmlns:p14="http://schemas.microsoft.com/office/powerpoint/2010/main" val="1626121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1C57-4D69-A4CF-6706-D86FC47B99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1C780B-0964-2F85-AAFE-87F3A86ABF94}"/>
              </a:ext>
            </a:extLst>
          </p:cNvPr>
          <p:cNvSpPr>
            <a:spLocks noGrp="1"/>
          </p:cNvSpPr>
          <p:nvPr>
            <p:ph type="title"/>
          </p:nvPr>
        </p:nvSpPr>
        <p:spPr>
          <a:xfrm>
            <a:off x="5529263" y="300038"/>
            <a:ext cx="6457950" cy="1257300"/>
          </a:xfrm>
        </p:spPr>
        <p:txBody>
          <a:bodyPr lIns="45719" tIns="45720" rIns="45719" bIns="45720" anchor="ctr">
            <a:normAutofit/>
          </a:bodyPr>
          <a:lstStyle/>
          <a:p>
            <a:r>
              <a:rPr lang="en-GB" b="1">
                <a:latin typeface="Aptos"/>
              </a:rPr>
              <a:t>4. PRO Network</a:t>
            </a:r>
            <a:endParaRPr lang="en-GB">
              <a:latin typeface="Aptos"/>
            </a:endParaRPr>
          </a:p>
        </p:txBody>
      </p:sp>
      <p:sp>
        <p:nvSpPr>
          <p:cNvPr id="3" name="Text Placeholder 2">
            <a:extLst>
              <a:ext uri="{FF2B5EF4-FFF2-40B4-BE49-F238E27FC236}">
                <a16:creationId xmlns:a16="http://schemas.microsoft.com/office/drawing/2014/main" id="{DB30C385-7516-6DF9-A408-573F00417D1B}"/>
              </a:ext>
            </a:extLst>
          </p:cNvPr>
          <p:cNvSpPr>
            <a:spLocks noGrp="1"/>
          </p:cNvSpPr>
          <p:nvPr>
            <p:ph type="body" idx="1"/>
          </p:nvPr>
        </p:nvSpPr>
        <p:spPr>
          <a:xfrm>
            <a:off x="318517" y="1704369"/>
            <a:ext cx="11490102" cy="2831912"/>
          </a:xfrm>
          <a:solidFill>
            <a:schemeClr val="accent6">
              <a:lumMod val="40000"/>
              <a:lumOff val="60000"/>
            </a:schemeClr>
          </a:solidFill>
        </p:spPr>
        <p:txBody>
          <a:bodyPr lIns="45719" tIns="45720" rIns="45719" bIns="45720" anchor="t">
            <a:normAutofit lnSpcReduction="10000"/>
          </a:bodyPr>
          <a:lstStyle/>
          <a:p>
            <a:pPr marL="0" indent="0">
              <a:buNone/>
            </a:pPr>
            <a:r>
              <a:rPr lang="en-US" b="1">
                <a:solidFill>
                  <a:srgbClr val="000000"/>
                </a:solidFill>
                <a:latin typeface="Aptos"/>
              </a:rPr>
              <a:t>Position </a:t>
            </a:r>
            <a:r>
              <a:rPr lang="en-AU" b="1">
                <a:solidFill>
                  <a:srgbClr val="000000"/>
                </a:solidFill>
                <a:latin typeface="Aptos"/>
              </a:rPr>
              <a:t>4 - </a:t>
            </a:r>
            <a:r>
              <a:rPr lang="en-GB" b="1">
                <a:solidFill>
                  <a:srgbClr val="000000"/>
                </a:solidFill>
                <a:latin typeface="Aptos"/>
              </a:rPr>
              <a:t>Critical regional assets for MHEWS are agreed and identified as the Pacific Regional Observing (PRO) Network </a:t>
            </a:r>
            <a:r>
              <a:rPr lang="en-GB">
                <a:solidFill>
                  <a:srgbClr val="000000"/>
                </a:solidFill>
                <a:latin typeface="Aptos"/>
              </a:rPr>
              <a:t>and is reviewed at least biennially. This includes enabling assets such as regional training centre, regional instrument centre, pacific WIS2 node and pacific integrated forecasting platform. GBON SOFF stations are a subset.</a:t>
            </a:r>
            <a:endParaRPr>
              <a:solidFill>
                <a:srgbClr val="000000"/>
              </a:solidFill>
              <a:latin typeface="Aptos"/>
              <a:ea typeface="+mn-ea"/>
              <a:cs typeface="+mn-cs"/>
            </a:endParaRPr>
          </a:p>
        </p:txBody>
      </p:sp>
      <p:sp>
        <p:nvSpPr>
          <p:cNvPr id="4" name="TextBox 3">
            <a:extLst>
              <a:ext uri="{FF2B5EF4-FFF2-40B4-BE49-F238E27FC236}">
                <a16:creationId xmlns:a16="http://schemas.microsoft.com/office/drawing/2014/main" id="{0964E2D4-BB41-EADF-C094-B6D768F6A3E5}"/>
              </a:ext>
            </a:extLst>
          </p:cNvPr>
          <p:cNvSpPr txBox="1"/>
          <p:nvPr/>
        </p:nvSpPr>
        <p:spPr>
          <a:xfrm>
            <a:off x="318517" y="4683312"/>
            <a:ext cx="11401257" cy="954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AU" sz="2800" b="1" i="0" u="none">
                <a:solidFill>
                  <a:schemeClr val="accent1"/>
                </a:solidFill>
                <a:latin typeface="Aptos"/>
              </a:rPr>
              <a:t>Why </a:t>
            </a:r>
            <a:r>
              <a:rPr lang="en-AU" sz="2800" b="1">
                <a:solidFill>
                  <a:schemeClr val="accent1"/>
                </a:solidFill>
                <a:latin typeface="Aptos"/>
              </a:rPr>
              <a:t>this matters? </a:t>
            </a:r>
          </a:p>
          <a:p>
            <a:r>
              <a:rPr lang="en-AU" sz="2800">
                <a:solidFill>
                  <a:schemeClr val="accent1"/>
                </a:solidFill>
                <a:latin typeface="Aptos"/>
                <a:ea typeface="Arial"/>
                <a:cs typeface="Arial"/>
              </a:rPr>
              <a:t>Critical assets in the region are identified</a:t>
            </a:r>
          </a:p>
        </p:txBody>
      </p:sp>
    </p:spTree>
    <p:extLst>
      <p:ext uri="{BB962C8B-B14F-4D97-AF65-F5344CB8AC3E}">
        <p14:creationId xmlns:p14="http://schemas.microsoft.com/office/powerpoint/2010/main" val="1347834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B0144-E02D-C9E6-0405-12F008CCE4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9D00DF-DEAC-A07A-8701-E9D8E4FE07C2}"/>
              </a:ext>
            </a:extLst>
          </p:cNvPr>
          <p:cNvSpPr>
            <a:spLocks noGrp="1"/>
          </p:cNvSpPr>
          <p:nvPr>
            <p:ph type="title"/>
          </p:nvPr>
        </p:nvSpPr>
        <p:spPr>
          <a:xfrm>
            <a:off x="5529263" y="300038"/>
            <a:ext cx="6057900" cy="1257300"/>
          </a:xfrm>
        </p:spPr>
        <p:txBody>
          <a:bodyPr lIns="45719" tIns="45720" rIns="45719" bIns="45720" anchor="ctr">
            <a:normAutofit fontScale="90000"/>
          </a:bodyPr>
          <a:lstStyle/>
          <a:p>
            <a:r>
              <a:rPr lang="en-GB" b="1">
                <a:latin typeface="Aptos"/>
              </a:rPr>
              <a:t>5. Regional Network Asset Plan</a:t>
            </a:r>
            <a:endParaRPr lang="en-GB">
              <a:latin typeface="Aptos"/>
            </a:endParaRPr>
          </a:p>
        </p:txBody>
      </p:sp>
      <p:sp>
        <p:nvSpPr>
          <p:cNvPr id="3" name="Text Placeholder 2">
            <a:extLst>
              <a:ext uri="{FF2B5EF4-FFF2-40B4-BE49-F238E27FC236}">
                <a16:creationId xmlns:a16="http://schemas.microsoft.com/office/drawing/2014/main" id="{E40FC8FC-A50A-8CDC-2AC5-AF5CAC9711EF}"/>
              </a:ext>
            </a:extLst>
          </p:cNvPr>
          <p:cNvSpPr>
            <a:spLocks noGrp="1"/>
          </p:cNvSpPr>
          <p:nvPr>
            <p:ph type="body" idx="1"/>
          </p:nvPr>
        </p:nvSpPr>
        <p:spPr>
          <a:xfrm>
            <a:off x="318517" y="1704369"/>
            <a:ext cx="11490102" cy="2831912"/>
          </a:xfrm>
          <a:solidFill>
            <a:schemeClr val="accent6">
              <a:lumMod val="40000"/>
              <a:lumOff val="60000"/>
            </a:schemeClr>
          </a:solidFill>
        </p:spPr>
        <p:txBody>
          <a:bodyPr lIns="45719" tIns="45720" rIns="45719" bIns="45720" anchor="t">
            <a:normAutofit lnSpcReduction="10000"/>
          </a:bodyPr>
          <a:lstStyle/>
          <a:p>
            <a:pPr marL="0" indent="0">
              <a:buNone/>
            </a:pPr>
            <a:r>
              <a:rPr lang="en-US" b="1">
                <a:solidFill>
                  <a:srgbClr val="000000"/>
                </a:solidFill>
                <a:latin typeface="Aptos"/>
              </a:rPr>
              <a:t>Position </a:t>
            </a:r>
            <a:r>
              <a:rPr lang="en-AU" b="1">
                <a:solidFill>
                  <a:srgbClr val="000000"/>
                </a:solidFill>
                <a:latin typeface="Aptos"/>
              </a:rPr>
              <a:t>5 - </a:t>
            </a:r>
            <a:r>
              <a:rPr lang="en-GB" b="1">
                <a:solidFill>
                  <a:srgbClr val="000000"/>
                </a:solidFill>
                <a:latin typeface="Aptos"/>
              </a:rPr>
              <a:t>A Regional Asset Management Plan will be developed and updated </a:t>
            </a:r>
            <a:r>
              <a:rPr lang="en-GB">
                <a:solidFill>
                  <a:srgbClr val="000000"/>
                </a:solidFill>
                <a:latin typeface="Aptos"/>
              </a:rPr>
              <a:t>every year by SPREP to govern all critical assets of the Pacific Regional Observing Network that will be financed by the MHEWS Operational Fund. Asset Plans adopt a risk-based approach to meet the desired service level and lifecycle costs.</a:t>
            </a:r>
            <a:endParaRPr>
              <a:solidFill>
                <a:srgbClr val="000000"/>
              </a:solidFill>
              <a:latin typeface="Aptos"/>
              <a:ea typeface="+mn-ea"/>
              <a:cs typeface="+mn-cs"/>
            </a:endParaRPr>
          </a:p>
        </p:txBody>
      </p:sp>
      <p:sp>
        <p:nvSpPr>
          <p:cNvPr id="4" name="TextBox 3">
            <a:extLst>
              <a:ext uri="{FF2B5EF4-FFF2-40B4-BE49-F238E27FC236}">
                <a16:creationId xmlns:a16="http://schemas.microsoft.com/office/drawing/2014/main" id="{437E5DBC-F543-94B7-F1AC-9579631DC343}"/>
              </a:ext>
            </a:extLst>
          </p:cNvPr>
          <p:cNvSpPr txBox="1"/>
          <p:nvPr/>
        </p:nvSpPr>
        <p:spPr>
          <a:xfrm>
            <a:off x="318517" y="4683312"/>
            <a:ext cx="11401257" cy="1384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AU" sz="2800" b="1" i="0" u="none">
                <a:solidFill>
                  <a:schemeClr val="accent1"/>
                </a:solidFill>
                <a:latin typeface="Aptos"/>
              </a:rPr>
              <a:t>Why </a:t>
            </a:r>
            <a:r>
              <a:rPr lang="en-AU" sz="2800" b="1">
                <a:solidFill>
                  <a:schemeClr val="accent1"/>
                </a:solidFill>
                <a:latin typeface="Aptos"/>
              </a:rPr>
              <a:t>this matters? </a:t>
            </a:r>
          </a:p>
          <a:p>
            <a:r>
              <a:rPr lang="en-AU" sz="2800">
                <a:solidFill>
                  <a:schemeClr val="accent1"/>
                </a:solidFill>
                <a:latin typeface="Aptos"/>
              </a:rPr>
              <a:t>Consistent and transparent financial &amp; technical planning for critical assets in the region (PRO network) to underpin the Operational Fund.</a:t>
            </a:r>
            <a:endParaRPr lang="en-AU" sz="2800">
              <a:solidFill>
                <a:schemeClr val="accent1"/>
              </a:solidFill>
              <a:latin typeface="Aptos"/>
              <a:ea typeface="Arial"/>
              <a:cs typeface="Arial"/>
            </a:endParaRPr>
          </a:p>
        </p:txBody>
      </p:sp>
    </p:spTree>
    <p:extLst>
      <p:ext uri="{BB962C8B-B14F-4D97-AF65-F5344CB8AC3E}">
        <p14:creationId xmlns:p14="http://schemas.microsoft.com/office/powerpoint/2010/main" val="3120763219"/>
      </p:ext>
    </p:extLst>
  </p:cSld>
  <p:clrMapOvr>
    <a:masterClrMapping/>
  </p:clrMapOvr>
</p:sld>
</file>

<file path=ppt/theme/theme1.xml><?xml version="1.0" encoding="utf-8"?>
<a:theme xmlns:a="http://schemas.openxmlformats.org/drawingml/2006/main" name="25 SPREP PYOCR">
  <a:themeElements>
    <a:clrScheme name="25 SPREP PYOCR">
      <a:dk1>
        <a:srgbClr val="000000"/>
      </a:dk1>
      <a:lt1>
        <a:srgbClr val="FFFFFF"/>
      </a:lt1>
      <a:dk2>
        <a:srgbClr val="A7A7A7"/>
      </a:dk2>
      <a:lt2>
        <a:srgbClr val="535353"/>
      </a:lt2>
      <a:accent1>
        <a:srgbClr val="6283AD"/>
      </a:accent1>
      <a:accent2>
        <a:srgbClr val="324966"/>
      </a:accent2>
      <a:accent3>
        <a:srgbClr val="3A759E"/>
      </a:accent3>
      <a:accent4>
        <a:srgbClr val="3CA19C"/>
      </a:accent4>
      <a:accent5>
        <a:srgbClr val="053780"/>
      </a:accent5>
      <a:accent6>
        <a:srgbClr val="2D577E"/>
      </a:accent6>
      <a:hlink>
        <a:srgbClr val="0000FF"/>
      </a:hlink>
      <a:folHlink>
        <a:srgbClr val="FF00FF"/>
      </a:folHlink>
    </a:clrScheme>
    <a:fontScheme name="25 SPREP PYOCR">
      <a:majorFont>
        <a:latin typeface="Helvetica"/>
        <a:ea typeface="Helvetica"/>
        <a:cs typeface="Helvetica"/>
      </a:majorFont>
      <a:minorFont>
        <a:latin typeface="Calibri"/>
        <a:ea typeface="Calibri"/>
        <a:cs typeface="Calibri"/>
      </a:minorFont>
    </a:fontScheme>
    <a:fmtScheme name="25 SPREP PYOC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B93D4149CF1F4A82E5E3E1C517E5E7" ma:contentTypeVersion="14" ma:contentTypeDescription="Create a new document." ma:contentTypeScope="" ma:versionID="8ad193fbfcbf4566f63298ea2daa23e7">
  <xsd:schema xmlns:xsd="http://www.w3.org/2001/XMLSchema" xmlns:xs="http://www.w3.org/2001/XMLSchema" xmlns:p="http://schemas.microsoft.com/office/2006/metadata/properties" xmlns:ns2="5c9379e0-c8fe-4c72-bd8d-06eab88b1c4d" xmlns:ns3="4600bc44-2015-4da8-875d-07b815e122b5" targetNamespace="http://schemas.microsoft.com/office/2006/metadata/properties" ma:root="true" ma:fieldsID="dfa26346bf4f8b207cd093a399659714" ns2:_="" ns3:_="">
    <xsd:import namespace="5c9379e0-c8fe-4c72-bd8d-06eab88b1c4d"/>
    <xsd:import namespace="4600bc44-2015-4da8-875d-07b815e122b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Top_x0020_2_x0020_Data_x0020_Framework_x0020_Principl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9379e0-c8fe-4c72-bd8d-06eab88b1c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926c1b7-6265-4b08-9951-3c22af25e65f"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Top_x0020_2_x0020_Data_x0020_Framework_x0020_Principles" ma:index="21" nillable="true" ma:displayName="Top 2 Data Framework Principles" ma:format="Dropdown" ma:internalName="Top_x0020_2_x0020_Data_x0020_Framework_x0020_Principles">
      <xsd:complexType>
        <xsd:complexContent>
          <xsd:extension base="dms:MultiChoice">
            <xsd:sequence>
              <xsd:element name="Value" maxOccurs="unbounded" minOccurs="0" nillable="true">
                <xsd:simpleType>
                  <xsd:restriction base="dms:Choice">
                    <xsd:enumeration value="1. A Sustainable Financing and Asset Management Roadmap (Appendix B) and Improvement Strategies for each asset class are developed and updated at least every 5 years, to guide capability uplift and asset performance in the region."/>
                    <xsd:enumeration value="2.  Standardised regional technology for inter-operability and establish preferred supplier panel contracts for the Pacific, to streamline sharing of spares and maintenance resources, reduce cost and technical burden for countries through pooled regional solutions."/>
                    <xsd:enumeration value="3. Establish the Pacific MHEWS Asset Management Operational Fund and Investment Facility, to provide sustainable long-term pooled financing to operate and maintain critical regional assets, supplementing national budgets."/>
                    <xsd:enumeration value="4. Critical regional assets for MHEWS are agreed and identified as the Pacific Regional Observing Network (Appendix C) and is reviewed at least biennially. This includes enabling assets such as regional training centre, regional instrument centre, pacific WIS2 node and pacific integrated forecasting platform. GBON SOFF stations are a subset."/>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600bc44-2015-4da8-875d-07b815e122b5"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d910c851-c325-4e55-9a04-b815e3608e32}" ma:internalName="TaxCatchAll" ma:showField="CatchAllData" ma:web="4600bc44-2015-4da8-875d-07b815e122b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600bc44-2015-4da8-875d-07b815e122b5" xsi:nil="true"/>
    <lcf76f155ced4ddcb4097134ff3c332f xmlns="5c9379e0-c8fe-4c72-bd8d-06eab88b1c4d">
      <Terms xmlns="http://schemas.microsoft.com/office/infopath/2007/PartnerControls"/>
    </lcf76f155ced4ddcb4097134ff3c332f>
    <Top_x0020_2_x0020_Data_x0020_Framework_x0020_Principles xmlns="5c9379e0-c8fe-4c72-bd8d-06eab88b1c4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6C01AB-45B2-4E46-BD5C-F32D64045AC7}">
  <ds:schemaRefs>
    <ds:schemaRef ds:uri="4600bc44-2015-4da8-875d-07b815e122b5"/>
    <ds:schemaRef ds:uri="5c9379e0-c8fe-4c72-bd8d-06eab88b1c4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F74E28B-1332-4EBC-9DC6-7131DED4D048}">
  <ds:schemaRefs>
    <ds:schemaRef ds:uri="4600bc44-2015-4da8-875d-07b815e122b5"/>
    <ds:schemaRef ds:uri="5c9379e0-c8fe-4c72-bd8d-06eab88b1c4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CF4E79C-DE32-4FDE-ABB4-A9924C1411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32</Slides>
  <Notes>10</Notes>
  <HiddenSlides>0</HiddenSlide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25 SPREP PYOCR</vt:lpstr>
      <vt:lpstr>Pacific Meteorological Asset Policy (early draft for discussion – SC Paper 9.6)</vt:lpstr>
      <vt:lpstr>Why an Asset Policy Is Needed</vt:lpstr>
      <vt:lpstr>Scope of the Asset Policy</vt:lpstr>
      <vt:lpstr>1. Roadmap and Strategies</vt:lpstr>
      <vt:lpstr>1. Roadmap and Strategies</vt:lpstr>
      <vt:lpstr>2. Standardise technologies and supply contracts</vt:lpstr>
      <vt:lpstr>3. Operational Fund and Investment Facility</vt:lpstr>
      <vt:lpstr>4. PRO Network</vt:lpstr>
      <vt:lpstr>5. Regional Network Asset Plan</vt:lpstr>
      <vt:lpstr>6. National Network Asset Plans</vt:lpstr>
      <vt:lpstr>7. Maintenance Agreements</vt:lpstr>
      <vt:lpstr>8. Asset Information and Maintenance System</vt:lpstr>
      <vt:lpstr>10. PMC review 4-yearly</vt:lpstr>
      <vt:lpstr>Pacific Meteorological Data Framework  (early draft for discussion – SC Paper 9.6)</vt:lpstr>
      <vt:lpstr>Why a Data Framework Is Needed</vt:lpstr>
      <vt:lpstr>Scope of the Data Framework</vt:lpstr>
      <vt:lpstr>1. Pacific Ownership &amp; Management</vt:lpstr>
      <vt:lpstr>2. Regional Interoperability</vt:lpstr>
      <vt:lpstr>3. Pacific ICT Architecture</vt:lpstr>
      <vt:lpstr>4. National policies</vt:lpstr>
      <vt:lpstr>5. Approved long-term databases</vt:lpstr>
      <vt:lpstr>Databases – Current State</vt:lpstr>
      <vt:lpstr>Databases – Target State</vt:lpstr>
      <vt:lpstr>6. Core data exchanged freely</vt:lpstr>
      <vt:lpstr>7. Data Sharing Agreements for non-core data </vt:lpstr>
      <vt:lpstr>Example: IFP data sharing agreement content</vt:lpstr>
      <vt:lpstr>8. Regional and National WIS2.0 nodes</vt:lpstr>
      <vt:lpstr>PowerPoint Presentation</vt:lpstr>
      <vt:lpstr>9. SPREP regional data stewardship</vt:lpstr>
      <vt:lpstr>SPREP Data Stewardship</vt:lpstr>
      <vt:lpstr>10. PMC review 4-yearly</vt:lpstr>
      <vt:lpstr>Live Survey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'Ofa Fa'anunu</dc:creator>
  <cp:revision>18</cp:revision>
  <dcterms:created xsi:type="dcterms:W3CDTF">2024-11-05T07:42:31Z</dcterms:created>
  <dcterms:modified xsi:type="dcterms:W3CDTF">2026-05-28T05:05:51Z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0x01010061B93D4149CF1F4A82E5E3E1C517E5E7</vt:lpwstr>
  </property>
  <property fmtid="{D5CDD505-2E9C-101B-9397-08002B2CF9AE}" pid="3" name="MSIP_Label_55edad5e-85c4-4d99-839f-4db88ccef5c5_Enabled">
    <vt:lpwstr>true</vt:lpwstr>
  </property>
  <property fmtid="{D5CDD505-2E9C-101B-9397-08002B2CF9AE}" pid="4" name="MSIP_Label_55edad5e-85c4-4d99-839f-4db88ccef5c5_SetDate">
    <vt:lpwstr>2025-09-17T03:46:23Z</vt:lpwstr>
  </property>
  <property fmtid="{D5CDD505-2E9C-101B-9397-08002B2CF9AE}" pid="5" name="MSIP_Label_55edad5e-85c4-4d99-839f-4db88ccef5c5_Method">
    <vt:lpwstr>Standard</vt:lpwstr>
  </property>
  <property fmtid="{D5CDD505-2E9C-101B-9397-08002B2CF9AE}" pid="6" name="MSIP_Label_55edad5e-85c4-4d99-839f-4db88ccef5c5_Name">
    <vt:lpwstr>PSPF Official</vt:lpwstr>
  </property>
  <property fmtid="{D5CDD505-2E9C-101B-9397-08002B2CF9AE}" pid="7" name="MSIP_Label_55edad5e-85c4-4d99-839f-4db88ccef5c5_SiteId">
    <vt:lpwstr>d1ad7db5-97dd-4f2b-816e-50d663b7bb94</vt:lpwstr>
  </property>
  <property fmtid="{D5CDD505-2E9C-101B-9397-08002B2CF9AE}" pid="8" name="MSIP_Label_55edad5e-85c4-4d99-839f-4db88ccef5c5_ActionId">
    <vt:lpwstr>97c77732-f342-4a62-9db2-9aba147368d7</vt:lpwstr>
  </property>
  <property fmtid="{D5CDD505-2E9C-101B-9397-08002B2CF9AE}" pid="9" name="MSIP_Label_55edad5e-85c4-4d99-839f-4db88ccef5c5_ContentBits">
    <vt:lpwstr>3</vt:lpwstr>
  </property>
  <property fmtid="{D5CDD505-2E9C-101B-9397-08002B2CF9AE}" pid="10" name="MSIP_Label_55edad5e-85c4-4d99-839f-4db88ccef5c5_Tag">
    <vt:lpwstr>10, 3, 0, 1</vt:lpwstr>
  </property>
  <property fmtid="{D5CDD505-2E9C-101B-9397-08002B2CF9AE}" pid="11" name="ClassificationContentMarkingFooterLocations">
    <vt:lpwstr>Office Theme:10\25 SPREP PYOCR:8\1_Office Theme:10</vt:lpwstr>
  </property>
  <property fmtid="{D5CDD505-2E9C-101B-9397-08002B2CF9AE}" pid="12" name="ClassificationContentMarkingFooterText">
    <vt:lpwstr>OFFICIAL</vt:lpwstr>
  </property>
  <property fmtid="{D5CDD505-2E9C-101B-9397-08002B2CF9AE}" pid="13" name="ClassificationContentMarkingHeaderLocations">
    <vt:lpwstr>Office Theme:9\25 SPREP PYOCR:7\1_Office Theme:9</vt:lpwstr>
  </property>
  <property fmtid="{D5CDD505-2E9C-101B-9397-08002B2CF9AE}" pid="14" name="ClassificationContentMarkingHeaderText">
    <vt:lpwstr>OFFICIAL</vt:lpwstr>
  </property>
  <property fmtid="{D5CDD505-2E9C-101B-9397-08002B2CF9AE}" pid="15" name="MediaServiceImageTags">
    <vt:lpwstr/>
  </property>
</Properties>
</file>