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0.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7" r:id="rId13"/>
    <p:sldId id="268" r:id="rId14"/>
    <p:sldId id="741" r:id="rId15"/>
    <p:sldId id="270" r:id="rId16"/>
    <p:sldId id="271" r:id="rId17"/>
    <p:sldId id="273" r:id="rId18"/>
    <p:sldId id="1152" r:id="rId19"/>
    <p:sldId id="1146" r:id="rId20"/>
    <p:sldId id="1149" r:id="rId21"/>
    <p:sldId id="1150" r:id="rId22"/>
    <p:sldId id="74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041" autoAdjust="0"/>
  </p:normalViewPr>
  <p:slideViewPr>
    <p:cSldViewPr snapToGrid="0" snapToObjects="1">
      <p:cViewPr varScale="1">
        <p:scale>
          <a:sx n="77" d="100"/>
          <a:sy n="77" d="100"/>
        </p:scale>
        <p:origin x="883"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J"/>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D5AF8-BFEF-404F-B011-3BFB2C9BBD05}" type="datetimeFigureOut">
              <a:rPr lang="en-FJ" smtClean="0"/>
              <a:t>26/05/2026</a:t>
            </a:fld>
            <a:endParaRPr lang="en-FJ"/>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J"/>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J"/>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E38D0-936A-4748-88CD-3FF8E6E21AC5}" type="slidenum">
              <a:rPr lang="en-FJ" smtClean="0"/>
              <a:t>‹#›</a:t>
            </a:fld>
            <a:endParaRPr lang="en-FJ"/>
          </a:p>
        </p:txBody>
      </p:sp>
    </p:spTree>
    <p:extLst>
      <p:ext uri="{BB962C8B-B14F-4D97-AF65-F5344CB8AC3E}">
        <p14:creationId xmlns:p14="http://schemas.microsoft.com/office/powerpoint/2010/main" val="207181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dug area for construction of the building, underground will be room for piles and cabling, water piping </a:t>
            </a:r>
            <a:r>
              <a:rPr lang="en-US" dirty="0" err="1"/>
              <a:t>etc</a:t>
            </a:r>
            <a:r>
              <a:rPr lang="en-US" dirty="0"/>
              <a:t> then ground floor for RIC and then RTC</a:t>
            </a:r>
            <a:endParaRPr lang="en-FJ"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B2355-B552-44E8-8D3A-D18871183675}" type="slidenum">
              <a:rPr kumimoji="0" lang="en-N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6025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E7A3EED9-C923-4009-A223-603E243078D8}"/>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0691739A-39C5-4964-894D-799B4C86D3CA}" type="slidenum">
              <a:rPr lang="en-US" altLang="zh-TW">
                <a:latin typeface="Arial" panose="020B0604020202020204" pitchFamily="34" charset="0"/>
              </a:rPr>
              <a:pPr/>
              <a:t>21</a:t>
            </a:fld>
            <a:endParaRPr lang="en-US" altLang="zh-TW">
              <a:latin typeface="Arial" panose="020B0604020202020204" pitchFamily="34" charset="0"/>
            </a:endParaRPr>
          </a:p>
        </p:txBody>
      </p:sp>
      <p:sp>
        <p:nvSpPr>
          <p:cNvPr id="73731" name="Rectangle 2">
            <a:extLst>
              <a:ext uri="{FF2B5EF4-FFF2-40B4-BE49-F238E27FC236}">
                <a16:creationId xmlns:a16="http://schemas.microsoft.com/office/drawing/2014/main" id="{AB193F0F-5ABE-4995-8922-CB559953A3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a:extLst>
              <a:ext uri="{FF2B5EF4-FFF2-40B4-BE49-F238E27FC236}">
                <a16:creationId xmlns:a16="http://schemas.microsoft.com/office/drawing/2014/main" id="{36924144-F133-4F9B-B59A-23F1BA7BDB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a:latin typeface="Arial" panose="020B0604020202020204" pitchFamily="34" charset="0"/>
              </a:rPr>
              <a:t>“Reduce global warming with a simple life style”. The main cause of</a:t>
            </a:r>
          </a:p>
          <a:p>
            <a:pPr eaLnBrk="1" hangingPunct="1">
              <a:spcBef>
                <a:spcPct val="0"/>
              </a:spcBef>
            </a:pPr>
            <a:r>
              <a:rPr lang="en-US" altLang="zh-TW">
                <a:latin typeface="Arial" panose="020B0604020202020204" pitchFamily="34" charset="0"/>
              </a:rPr>
              <a:t>global warming lies in the excessive consumption of energy and</a:t>
            </a:r>
          </a:p>
          <a:p>
            <a:pPr eaLnBrk="1" hangingPunct="1">
              <a:spcBef>
                <a:spcPct val="0"/>
              </a:spcBef>
            </a:pPr>
            <a:r>
              <a:rPr lang="en-US" altLang="zh-TW">
                <a:latin typeface="Arial" panose="020B0604020202020204" pitchFamily="34" charset="0"/>
              </a:rPr>
              <a:t>resources of the earth by human beings. It is now time for us to take</a:t>
            </a:r>
          </a:p>
          <a:p>
            <a:pPr eaLnBrk="1" hangingPunct="1">
              <a:spcBef>
                <a:spcPct val="0"/>
              </a:spcBef>
            </a:pPr>
            <a:r>
              <a:rPr lang="en-US" altLang="zh-TW">
                <a:latin typeface="Arial" panose="020B0604020202020204" pitchFamily="34" charset="0"/>
              </a:rPr>
              <a:t>some real steps to mitigate climate change. A simple life style is the key</a:t>
            </a:r>
          </a:p>
          <a:p>
            <a:pPr eaLnBrk="1" hangingPunct="1">
              <a:spcBef>
                <a:spcPct val="0"/>
              </a:spcBef>
            </a:pPr>
            <a:r>
              <a:rPr lang="en-US" altLang="zh-TW">
                <a:latin typeface="Arial" panose="020B0604020202020204" pitchFamily="34" charset="0"/>
              </a:rPr>
              <a:t>to success. Let us all contribute our effort for the goodness of the earth.</a:t>
            </a:r>
          </a:p>
          <a:p>
            <a:pPr eaLnBrk="1" hangingPunct="1">
              <a:spcBef>
                <a:spcPct val="0"/>
              </a:spcBef>
            </a:pPr>
            <a:endParaRPr lang="en-US" altLang="zh-TW">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877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rown boa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48266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3000"/>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1306734"/>
            <a:ext cx="10972800" cy="1143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2632295"/>
            <a:ext cx="10972800" cy="45259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888075" y="6356350"/>
            <a:ext cx="303927" cy="307777"/>
          </a:xfrm>
          <a:prstGeom prst="rect">
            <a:avLst/>
          </a:prstGeom>
          <a:ln w="12700">
            <a:miter lim="400000"/>
          </a:ln>
        </p:spPr>
        <p:txBody>
          <a:bodyPr wrap="none" lIns="45719" rIns="45719">
            <a:spAutoFit/>
          </a:bodyPr>
          <a:lstStyle>
            <a:lvl1pPr algn="r">
              <a:defRPr sz="1400">
                <a:solidFill>
                  <a:srgbClr val="063F93"/>
                </a:solidFill>
              </a:defRPr>
            </a:lvl1pPr>
          </a:lstStyle>
          <a:p>
            <a:fld id="{86CB4B4D-7CA3-9044-876B-883B54F8677D}" type="slidenum">
              <a:t>‹#›</a:t>
            </a:fld>
            <a:endParaRPr/>
          </a:p>
        </p:txBody>
      </p:sp>
      <p:sp>
        <p:nvSpPr>
          <p:cNvPr id="7" name="TextBox 6">
            <a:extLst>
              <a:ext uri="{FF2B5EF4-FFF2-40B4-BE49-F238E27FC236}">
                <a16:creationId xmlns:a16="http://schemas.microsoft.com/office/drawing/2014/main" id="{CBA69173-2894-CF0E-BF1B-F8D4829B9E3D}"/>
              </a:ext>
            </a:extLst>
          </p:cNvPr>
          <p:cNvSpPr txBox="1"/>
          <p:nvPr userDrawn="1">
            <p:extLst>
              <p:ext uri="{1162E1C5-73C7-4A58-AE30-91384D911F3F}">
                <p184:classification xmlns="" xmlns:p184="http://schemas.microsoft.com/office/powerpoint/2018/4/main" val="hdr"/>
              </p:ext>
            </p:extLst>
          </p:nvPr>
        </p:nvSpPr>
        <p:spPr>
          <a:xfrm>
            <a:off x="5836412" y="63500"/>
            <a:ext cx="544513" cy="152400"/>
          </a:xfrm>
          <a:prstGeom prst="rect">
            <a:avLst/>
          </a:prstGeom>
        </p:spPr>
        <p:txBody>
          <a:bodyPr horzOverflow="overflow" lIns="0" tIns="0" rIns="0" bIns="0">
            <a:spAutoFit/>
          </a:bodyPr>
          <a:lstStyle/>
          <a:p>
            <a:pPr algn="l"/>
            <a:r>
              <a:rPr lang="en-AU" sz="1000">
                <a:solidFill>
                  <a:srgbClr val="FF0000">
                    <a:alpha val="50000"/>
                  </a:srgbClr>
                </a:solidFill>
                <a:latin typeface="Aptos" panose="020B0004020202020204" pitchFamily="34" charset="0"/>
              </a:rPr>
              <a:t>OFFICIAL</a:t>
            </a:r>
          </a:p>
        </p:txBody>
      </p:sp>
      <p:sp>
        <p:nvSpPr>
          <p:cNvPr id="8" name="TextBox 7">
            <a:extLst>
              <a:ext uri="{FF2B5EF4-FFF2-40B4-BE49-F238E27FC236}">
                <a16:creationId xmlns:a16="http://schemas.microsoft.com/office/drawing/2014/main" id="{571D6D34-7817-D04C-D390-0F01624CC84E}"/>
              </a:ext>
            </a:extLst>
          </p:cNvPr>
          <p:cNvSpPr txBox="1"/>
          <p:nvPr userDrawn="1">
            <p:extLst>
              <p:ext uri="{1162E1C5-73C7-4A58-AE30-91384D911F3F}">
                <p184:classification xmlns="" xmlns:p184="http://schemas.microsoft.com/office/powerpoint/2018/4/main" val="ftr"/>
              </p:ext>
            </p:extLst>
          </p:nvPr>
        </p:nvSpPr>
        <p:spPr>
          <a:xfrm>
            <a:off x="5836412" y="6642100"/>
            <a:ext cx="544513" cy="152400"/>
          </a:xfrm>
          <a:prstGeom prst="rect">
            <a:avLst/>
          </a:prstGeom>
        </p:spPr>
        <p:txBody>
          <a:bodyPr horzOverflow="overflow" lIns="0" tIns="0" rIns="0" bIns="0">
            <a:spAutoFit/>
          </a:bodyPr>
          <a:lstStyle/>
          <a:p>
            <a:pPr algn="l"/>
            <a:r>
              <a:rPr lang="en-AU" sz="10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3990808485"/>
      </p:ext>
    </p:extLst>
  </p:cSld>
  <p:clrMap bg1="lt1" tx1="dk1" bg2="lt2" tx2="dk2" accent1="accent1" accent2="accent2" accent3="accent3" accent4="accent4" accent5="accent5" accent6="accent6" hlink="hlink" folHlink="folHlink"/>
  <p:sldLayoutIdLst>
    <p:sldLayoutId id="2147483662"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92340"/>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6858000"/>
          </a:xfrm>
          <a:prstGeom prst="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 name="Picture 2" descr="image7.png"/>
          <p:cNvPicPr>
            <a:picLocks noChangeAspect="1"/>
          </p:cNvPicPr>
          <p:nvPr/>
        </p:nvPicPr>
        <p:blipFill>
          <a:blip r:embed="rId2"/>
          <a:stretch>
            <a:fillRect/>
          </a:stretch>
        </p:blipFill>
        <p:spPr>
          <a:xfrm>
            <a:off x="6995160" y="0"/>
            <a:ext cx="5193792" cy="6858000"/>
          </a:xfrm>
          <a:prstGeom prst="rect">
            <a:avLst/>
          </a:prstGeom>
        </p:spPr>
      </p:pic>
      <p:sp>
        <p:nvSpPr>
          <p:cNvPr id="4" name="Rectangle 3"/>
          <p:cNvSpPr/>
          <p:nvPr/>
        </p:nvSpPr>
        <p:spPr>
          <a:xfrm>
            <a:off x="6992417" y="0"/>
            <a:ext cx="5193792" cy="6858000"/>
          </a:xfrm>
          <a:prstGeom prst="rect">
            <a:avLst/>
          </a:prstGeom>
          <a:solidFill>
            <a:srgbClr val="002C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Picture 4" descr="image1.png"/>
          <p:cNvPicPr>
            <a:picLocks noChangeAspect="1"/>
          </p:cNvPicPr>
          <p:nvPr/>
        </p:nvPicPr>
        <p:blipFill>
          <a:blip r:embed="rId3"/>
          <a:stretch>
            <a:fillRect/>
          </a:stretch>
        </p:blipFill>
        <p:spPr>
          <a:xfrm>
            <a:off x="193142" y="239726"/>
            <a:ext cx="2477809" cy="733160"/>
          </a:xfrm>
          <a:prstGeom prst="rect">
            <a:avLst/>
          </a:prstGeom>
        </p:spPr>
      </p:pic>
      <p:pic>
        <p:nvPicPr>
          <p:cNvPr id="6" name="Picture 5" descr="image2.png"/>
          <p:cNvPicPr>
            <a:picLocks noChangeAspect="1"/>
          </p:cNvPicPr>
          <p:nvPr/>
        </p:nvPicPr>
        <p:blipFill>
          <a:blip r:embed="rId4"/>
          <a:stretch>
            <a:fillRect/>
          </a:stretch>
        </p:blipFill>
        <p:spPr>
          <a:xfrm>
            <a:off x="10571584" y="241365"/>
            <a:ext cx="1278294" cy="1253473"/>
          </a:xfrm>
          <a:prstGeom prst="rect">
            <a:avLst/>
          </a:prstGeom>
        </p:spPr>
      </p:pic>
      <p:sp>
        <p:nvSpPr>
          <p:cNvPr id="7" name="Rounded Rectangle 6"/>
          <p:cNvSpPr/>
          <p:nvPr/>
        </p:nvSpPr>
        <p:spPr>
          <a:xfrm>
            <a:off x="4569200" y="3110770"/>
            <a:ext cx="2425960" cy="397539"/>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200" b="1" dirty="0">
                <a:solidFill>
                  <a:srgbClr val="FFFFFF"/>
                </a:solidFill>
              </a:rPr>
              <a:t>WRP MEETING BRIEF</a:t>
            </a:r>
          </a:p>
        </p:txBody>
      </p:sp>
      <p:sp>
        <p:nvSpPr>
          <p:cNvPr id="8" name="TextBox 7"/>
          <p:cNvSpPr txBox="1"/>
          <p:nvPr/>
        </p:nvSpPr>
        <p:spPr>
          <a:xfrm>
            <a:off x="3409655" y="1691640"/>
            <a:ext cx="5989320" cy="1371600"/>
          </a:xfrm>
          <a:prstGeom prst="rect">
            <a:avLst/>
          </a:prstGeom>
          <a:noFill/>
        </p:spPr>
        <p:txBody>
          <a:bodyPr wrap="none">
            <a:spAutoFit/>
          </a:bodyPr>
          <a:lstStyle/>
          <a:p>
            <a:r>
              <a:rPr sz="4000" b="1" dirty="0">
                <a:solidFill>
                  <a:srgbClr val="FFFFFF"/>
                </a:solidFill>
              </a:rPr>
              <a:t>RTC–Nadi Development
Progress Update</a:t>
            </a:r>
          </a:p>
        </p:txBody>
      </p:sp>
      <p:sp>
        <p:nvSpPr>
          <p:cNvPr id="9" name="TextBox 8"/>
          <p:cNvSpPr txBox="1"/>
          <p:nvPr/>
        </p:nvSpPr>
        <p:spPr>
          <a:xfrm>
            <a:off x="6992417" y="5325930"/>
            <a:ext cx="5151603" cy="707886"/>
          </a:xfrm>
          <a:prstGeom prst="rect">
            <a:avLst/>
          </a:prstGeom>
          <a:noFill/>
        </p:spPr>
        <p:txBody>
          <a:bodyPr wrap="none">
            <a:spAutoFit/>
          </a:bodyPr>
          <a:lstStyle/>
          <a:p>
            <a:r>
              <a:rPr lang="en-US" sz="1400" dirty="0" err="1">
                <a:solidFill>
                  <a:srgbClr val="D3E8F2"/>
                </a:solidFill>
              </a:rPr>
              <a:t>Mr</a:t>
            </a:r>
            <a:r>
              <a:rPr lang="en-US" sz="1400" dirty="0">
                <a:solidFill>
                  <a:srgbClr val="D3E8F2"/>
                </a:solidFill>
              </a:rPr>
              <a:t> Misaeli </a:t>
            </a:r>
            <a:r>
              <a:rPr lang="en-US" sz="1400" dirty="0" err="1">
                <a:solidFill>
                  <a:srgbClr val="D3E8F2"/>
                </a:solidFill>
              </a:rPr>
              <a:t>Fuanaki</a:t>
            </a:r>
            <a:endParaRPr lang="en-US" sz="1400" dirty="0">
              <a:solidFill>
                <a:srgbClr val="D3E8F2"/>
              </a:solidFill>
            </a:endParaRPr>
          </a:p>
          <a:p>
            <a:r>
              <a:rPr sz="1400" dirty="0">
                <a:solidFill>
                  <a:srgbClr val="D3E8F2"/>
                </a:solidFill>
              </a:rPr>
              <a:t>Director of Meteorology / Permanent Representative of Fiji to WMO</a:t>
            </a:r>
          </a:p>
          <a:p>
            <a:r>
              <a:rPr sz="1200" dirty="0">
                <a:solidFill>
                  <a:srgbClr val="A6CFE2"/>
                </a:solidFill>
              </a:rPr>
              <a:t>Fiji Meteorological Service | Weather Ready Pacific Meeting | May 2026</a:t>
            </a:r>
          </a:p>
        </p:txBody>
      </p:sp>
      <p:sp>
        <p:nvSpPr>
          <p:cNvPr id="10" name="Rectangle 9"/>
          <p:cNvSpPr/>
          <p:nvPr/>
        </p:nvSpPr>
        <p:spPr>
          <a:xfrm>
            <a:off x="0" y="6126480"/>
            <a:ext cx="12191695" cy="731520"/>
          </a:xfrm>
          <a:prstGeom prst="rect">
            <a:avLst/>
          </a:prstGeom>
          <a:solidFill>
            <a:srgbClr val="006A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0972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6473952"/>
            <a:ext cx="10515600" cy="228600"/>
          </a:xfrm>
          <a:prstGeom prst="rect">
            <a:avLst/>
          </a:prstGeom>
          <a:noFill/>
        </p:spPr>
        <p:txBody>
          <a:bodyPr wrap="none">
            <a:spAutoFit/>
          </a:bodyPr>
          <a:lstStyle/>
          <a:p>
            <a:r>
              <a:rPr sz="800">
                <a:solidFill>
                  <a:srgbClr val="5E7382"/>
                </a:solidFill>
              </a:rPr>
              <a:t>Fiji Meteorological Service | RTC–Nadi Development Progress | Weather Ready Pacific Meeting</a:t>
            </a:r>
          </a:p>
        </p:txBody>
      </p:sp>
      <p:sp>
        <p:nvSpPr>
          <p:cNvPr id="4" name="TextBox 3"/>
          <p:cNvSpPr txBox="1"/>
          <p:nvPr/>
        </p:nvSpPr>
        <p:spPr>
          <a:xfrm>
            <a:off x="502920" y="292608"/>
            <a:ext cx="3200400" cy="201168"/>
          </a:xfrm>
          <a:prstGeom prst="rect">
            <a:avLst/>
          </a:prstGeom>
          <a:noFill/>
        </p:spPr>
        <p:txBody>
          <a:bodyPr wrap="none">
            <a:spAutoFit/>
          </a:bodyPr>
          <a:lstStyle/>
          <a:p>
            <a:r>
              <a:rPr sz="800" b="1">
                <a:solidFill>
                  <a:srgbClr val="0097A7"/>
                </a:solidFill>
              </a:rPr>
              <a:t>PLANNING DOCUMENTS</a:t>
            </a:r>
          </a:p>
        </p:txBody>
      </p:sp>
      <p:sp>
        <p:nvSpPr>
          <p:cNvPr id="5" name="TextBox 4"/>
          <p:cNvSpPr txBox="1"/>
          <p:nvPr/>
        </p:nvSpPr>
        <p:spPr>
          <a:xfrm>
            <a:off x="502920" y="475488"/>
            <a:ext cx="8686800" cy="502920"/>
          </a:xfrm>
          <a:prstGeom prst="rect">
            <a:avLst/>
          </a:prstGeom>
          <a:noFill/>
        </p:spPr>
        <p:txBody>
          <a:bodyPr wrap="none">
            <a:spAutoFit/>
          </a:bodyPr>
          <a:lstStyle/>
          <a:p>
            <a:r>
              <a:rPr sz="2600" b="1" dirty="0">
                <a:solidFill>
                  <a:srgbClr val="092340"/>
                </a:solidFill>
              </a:rPr>
              <a:t>RTC–Nadi Planning Documents Developed</a:t>
            </a:r>
          </a:p>
        </p:txBody>
      </p:sp>
      <p:sp>
        <p:nvSpPr>
          <p:cNvPr id="6" name="TextBox 5"/>
          <p:cNvSpPr txBox="1"/>
          <p:nvPr/>
        </p:nvSpPr>
        <p:spPr>
          <a:xfrm>
            <a:off x="530352" y="978408"/>
            <a:ext cx="6959213" cy="307777"/>
          </a:xfrm>
          <a:prstGeom prst="rect">
            <a:avLst/>
          </a:prstGeom>
          <a:noFill/>
        </p:spPr>
        <p:txBody>
          <a:bodyPr wrap="none">
            <a:spAutoFit/>
          </a:bodyPr>
          <a:lstStyle/>
          <a:p>
            <a:r>
              <a:rPr sz="1400" dirty="0">
                <a:solidFill>
                  <a:srgbClr val="5E7382"/>
                </a:solidFill>
              </a:rPr>
              <a:t>Core establishment and quality documents have been prepared by the FMS Training Division.</a:t>
            </a:r>
          </a:p>
        </p:txBody>
      </p:sp>
      <p:pic>
        <p:nvPicPr>
          <p:cNvPr id="7" name="Picture 6" descr="image1.png"/>
          <p:cNvPicPr>
            <a:picLocks noChangeAspect="1"/>
          </p:cNvPicPr>
          <p:nvPr/>
        </p:nvPicPr>
        <p:blipFill>
          <a:blip r:embed="rId2"/>
          <a:stretch>
            <a:fillRect/>
          </a:stretch>
        </p:blipFill>
        <p:spPr>
          <a:xfrm>
            <a:off x="9803977" y="301751"/>
            <a:ext cx="2101884" cy="621927"/>
          </a:xfrm>
          <a:prstGeom prst="rect">
            <a:avLst/>
          </a:prstGeom>
        </p:spPr>
      </p:pic>
      <p:sp>
        <p:nvSpPr>
          <p:cNvPr id="9" name="Rounded Rectangle 8"/>
          <p:cNvSpPr/>
          <p:nvPr/>
        </p:nvSpPr>
        <p:spPr>
          <a:xfrm>
            <a:off x="594360" y="1353312"/>
            <a:ext cx="5074920" cy="100584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a:xfrm>
            <a:off x="594360" y="1353312"/>
            <a:ext cx="73152" cy="1005840"/>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p:cNvSpPr txBox="1"/>
          <p:nvPr/>
        </p:nvSpPr>
        <p:spPr>
          <a:xfrm>
            <a:off x="758952" y="1490472"/>
            <a:ext cx="3188565" cy="338554"/>
          </a:xfrm>
          <a:prstGeom prst="rect">
            <a:avLst/>
          </a:prstGeom>
          <a:noFill/>
        </p:spPr>
        <p:txBody>
          <a:bodyPr wrap="none">
            <a:spAutoFit/>
          </a:bodyPr>
          <a:lstStyle/>
          <a:p>
            <a:r>
              <a:rPr sz="1600" b="1" dirty="0">
                <a:solidFill>
                  <a:srgbClr val="092340"/>
                </a:solidFill>
              </a:rPr>
              <a:t>Strategic &amp; Operational Framework</a:t>
            </a:r>
          </a:p>
        </p:txBody>
      </p:sp>
      <p:sp>
        <p:nvSpPr>
          <p:cNvPr id="12" name="TextBox 11"/>
          <p:cNvSpPr txBox="1"/>
          <p:nvPr/>
        </p:nvSpPr>
        <p:spPr>
          <a:xfrm>
            <a:off x="758952" y="1856232"/>
            <a:ext cx="4745736" cy="457200"/>
          </a:xfrm>
          <a:prstGeom prst="rect">
            <a:avLst/>
          </a:prstGeom>
          <a:noFill/>
        </p:spPr>
        <p:txBody>
          <a:bodyPr wrap="square">
            <a:spAutoFit/>
          </a:bodyPr>
          <a:lstStyle/>
          <a:p>
            <a:pPr>
              <a:spcAft>
                <a:spcPts val="300"/>
              </a:spcAft>
            </a:pPr>
            <a:r>
              <a:rPr sz="1200" dirty="0">
                <a:solidFill>
                  <a:srgbClr val="1C232B"/>
                </a:solidFill>
              </a:rPr>
              <a:t>RTC mandate, governance, operations, delivery model and financing approach for 2026–2028.</a:t>
            </a:r>
          </a:p>
        </p:txBody>
      </p:sp>
      <p:sp>
        <p:nvSpPr>
          <p:cNvPr id="13" name="Rounded Rectangle 12"/>
          <p:cNvSpPr/>
          <p:nvPr/>
        </p:nvSpPr>
        <p:spPr>
          <a:xfrm>
            <a:off x="6126480" y="1353312"/>
            <a:ext cx="5074920" cy="100584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6126480" y="1353312"/>
            <a:ext cx="73152" cy="1005840"/>
          </a:xfrm>
          <a:prstGeom prst="rect">
            <a:avLst/>
          </a:prstGeom>
          <a:solidFill>
            <a:srgbClr val="0064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TextBox 14"/>
          <p:cNvSpPr txBox="1"/>
          <p:nvPr/>
        </p:nvSpPr>
        <p:spPr>
          <a:xfrm>
            <a:off x="6291072" y="1490472"/>
            <a:ext cx="2318263" cy="338554"/>
          </a:xfrm>
          <a:prstGeom prst="rect">
            <a:avLst/>
          </a:prstGeom>
          <a:noFill/>
        </p:spPr>
        <p:txBody>
          <a:bodyPr wrap="none">
            <a:spAutoFit/>
          </a:bodyPr>
          <a:lstStyle/>
          <a:p>
            <a:r>
              <a:rPr sz="1600" b="1" dirty="0">
                <a:solidFill>
                  <a:srgbClr val="092340"/>
                </a:solidFill>
              </a:rPr>
              <a:t>Business Plan 2026–2030</a:t>
            </a:r>
          </a:p>
        </p:txBody>
      </p:sp>
      <p:sp>
        <p:nvSpPr>
          <p:cNvPr id="16" name="TextBox 15"/>
          <p:cNvSpPr txBox="1"/>
          <p:nvPr/>
        </p:nvSpPr>
        <p:spPr>
          <a:xfrm>
            <a:off x="6291072" y="1856232"/>
            <a:ext cx="4745736" cy="457200"/>
          </a:xfrm>
          <a:prstGeom prst="rect">
            <a:avLst/>
          </a:prstGeom>
          <a:noFill/>
        </p:spPr>
        <p:txBody>
          <a:bodyPr wrap="square">
            <a:spAutoFit/>
          </a:bodyPr>
          <a:lstStyle/>
          <a:p>
            <a:pPr>
              <a:spcAft>
                <a:spcPts val="300"/>
              </a:spcAft>
            </a:pPr>
            <a:r>
              <a:rPr sz="1200" dirty="0">
                <a:solidFill>
                  <a:srgbClr val="1C232B"/>
                </a:solidFill>
              </a:rPr>
              <a:t>Business purpose, operating model, services, target beneficiaries, financing and roadmap.</a:t>
            </a:r>
          </a:p>
        </p:txBody>
      </p:sp>
      <p:sp>
        <p:nvSpPr>
          <p:cNvPr id="17" name="Rounded Rectangle 16"/>
          <p:cNvSpPr/>
          <p:nvPr/>
        </p:nvSpPr>
        <p:spPr>
          <a:xfrm>
            <a:off x="594360" y="2679191"/>
            <a:ext cx="5074920" cy="100584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Rectangle 17"/>
          <p:cNvSpPr/>
          <p:nvPr/>
        </p:nvSpPr>
        <p:spPr>
          <a:xfrm>
            <a:off x="594360" y="2679191"/>
            <a:ext cx="73152" cy="1005840"/>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TextBox 18"/>
          <p:cNvSpPr txBox="1"/>
          <p:nvPr/>
        </p:nvSpPr>
        <p:spPr>
          <a:xfrm>
            <a:off x="758952" y="2816351"/>
            <a:ext cx="1797287" cy="338554"/>
          </a:xfrm>
          <a:prstGeom prst="rect">
            <a:avLst/>
          </a:prstGeom>
          <a:noFill/>
        </p:spPr>
        <p:txBody>
          <a:bodyPr wrap="none">
            <a:spAutoFit/>
          </a:bodyPr>
          <a:lstStyle/>
          <a:p>
            <a:r>
              <a:rPr sz="1600" b="1" dirty="0">
                <a:solidFill>
                  <a:srgbClr val="092340"/>
                </a:solidFill>
              </a:rPr>
              <a:t>Governance &amp; TOR</a:t>
            </a:r>
          </a:p>
        </p:txBody>
      </p:sp>
      <p:sp>
        <p:nvSpPr>
          <p:cNvPr id="20" name="TextBox 19"/>
          <p:cNvSpPr txBox="1"/>
          <p:nvPr/>
        </p:nvSpPr>
        <p:spPr>
          <a:xfrm>
            <a:off x="758952" y="3182111"/>
            <a:ext cx="4745736" cy="457200"/>
          </a:xfrm>
          <a:prstGeom prst="rect">
            <a:avLst/>
          </a:prstGeom>
          <a:noFill/>
        </p:spPr>
        <p:txBody>
          <a:bodyPr wrap="square">
            <a:spAutoFit/>
          </a:bodyPr>
          <a:lstStyle/>
          <a:p>
            <a:pPr>
              <a:spcAft>
                <a:spcPts val="300"/>
              </a:spcAft>
            </a:pPr>
            <a:r>
              <a:rPr sz="1200" dirty="0">
                <a:solidFill>
                  <a:srgbClr val="1C232B"/>
                </a:solidFill>
              </a:rPr>
              <a:t>Governance, management, advisory, academic and administrative arrangements.</a:t>
            </a:r>
          </a:p>
        </p:txBody>
      </p:sp>
      <p:sp>
        <p:nvSpPr>
          <p:cNvPr id="21" name="Rounded Rectangle 20"/>
          <p:cNvSpPr/>
          <p:nvPr/>
        </p:nvSpPr>
        <p:spPr>
          <a:xfrm>
            <a:off x="6126480" y="2679191"/>
            <a:ext cx="5074920" cy="100584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ectangle 21"/>
          <p:cNvSpPr/>
          <p:nvPr/>
        </p:nvSpPr>
        <p:spPr>
          <a:xfrm>
            <a:off x="6126480" y="2679191"/>
            <a:ext cx="73152" cy="1005840"/>
          </a:xfrm>
          <a:prstGeom prst="rect">
            <a:avLst/>
          </a:prstGeom>
          <a:solidFill>
            <a:srgbClr val="0064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TextBox 22"/>
          <p:cNvSpPr txBox="1"/>
          <p:nvPr/>
        </p:nvSpPr>
        <p:spPr>
          <a:xfrm>
            <a:off x="6291072" y="2816351"/>
            <a:ext cx="2587055" cy="338554"/>
          </a:xfrm>
          <a:prstGeom prst="rect">
            <a:avLst/>
          </a:prstGeom>
          <a:noFill/>
        </p:spPr>
        <p:txBody>
          <a:bodyPr wrap="none">
            <a:spAutoFit/>
          </a:bodyPr>
          <a:lstStyle/>
          <a:p>
            <a:r>
              <a:rPr sz="1600" b="1" dirty="0">
                <a:solidFill>
                  <a:srgbClr val="092340"/>
                </a:solidFill>
              </a:rPr>
              <a:t>Academic Governance &amp; QA</a:t>
            </a:r>
          </a:p>
        </p:txBody>
      </p:sp>
      <p:sp>
        <p:nvSpPr>
          <p:cNvPr id="24" name="TextBox 23"/>
          <p:cNvSpPr txBox="1"/>
          <p:nvPr/>
        </p:nvSpPr>
        <p:spPr>
          <a:xfrm>
            <a:off x="6291072" y="3182111"/>
            <a:ext cx="4745736" cy="457200"/>
          </a:xfrm>
          <a:prstGeom prst="rect">
            <a:avLst/>
          </a:prstGeom>
          <a:noFill/>
        </p:spPr>
        <p:txBody>
          <a:bodyPr wrap="square">
            <a:spAutoFit/>
          </a:bodyPr>
          <a:lstStyle/>
          <a:p>
            <a:pPr>
              <a:spcAft>
                <a:spcPts val="300"/>
              </a:spcAft>
            </a:pPr>
            <a:r>
              <a:rPr sz="1200" dirty="0">
                <a:solidFill>
                  <a:srgbClr val="1C232B"/>
                </a:solidFill>
              </a:rPr>
              <a:t>Academic oversight, </a:t>
            </a:r>
            <a:r>
              <a:rPr sz="1200" dirty="0" err="1">
                <a:solidFill>
                  <a:srgbClr val="1C232B"/>
                </a:solidFill>
              </a:rPr>
              <a:t>programme</a:t>
            </a:r>
            <a:r>
              <a:rPr sz="1200" dirty="0">
                <a:solidFill>
                  <a:srgbClr val="1C232B"/>
                </a:solidFill>
              </a:rPr>
              <a:t> review, assessment quality and continuous improvement.</a:t>
            </a:r>
          </a:p>
        </p:txBody>
      </p:sp>
      <p:sp>
        <p:nvSpPr>
          <p:cNvPr id="25" name="Rounded Rectangle 24"/>
          <p:cNvSpPr/>
          <p:nvPr/>
        </p:nvSpPr>
        <p:spPr>
          <a:xfrm>
            <a:off x="594360" y="4005072"/>
            <a:ext cx="5074920" cy="100584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25"/>
          <p:cNvSpPr/>
          <p:nvPr/>
        </p:nvSpPr>
        <p:spPr>
          <a:xfrm>
            <a:off x="594360" y="4005072"/>
            <a:ext cx="73152" cy="1005840"/>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TextBox 26"/>
          <p:cNvSpPr txBox="1"/>
          <p:nvPr/>
        </p:nvSpPr>
        <p:spPr>
          <a:xfrm>
            <a:off x="758952" y="4142232"/>
            <a:ext cx="2820067" cy="338554"/>
          </a:xfrm>
          <a:prstGeom prst="rect">
            <a:avLst/>
          </a:prstGeom>
          <a:noFill/>
        </p:spPr>
        <p:txBody>
          <a:bodyPr wrap="none">
            <a:spAutoFit/>
          </a:bodyPr>
          <a:lstStyle/>
          <a:p>
            <a:r>
              <a:rPr sz="1600" b="1" dirty="0">
                <a:solidFill>
                  <a:srgbClr val="092340"/>
                </a:solidFill>
              </a:rPr>
              <a:t>Student &amp; Integrity Procedures</a:t>
            </a:r>
          </a:p>
        </p:txBody>
      </p:sp>
      <p:sp>
        <p:nvSpPr>
          <p:cNvPr id="28" name="TextBox 27"/>
          <p:cNvSpPr txBox="1"/>
          <p:nvPr/>
        </p:nvSpPr>
        <p:spPr>
          <a:xfrm>
            <a:off x="758952" y="4507992"/>
            <a:ext cx="4745736" cy="457200"/>
          </a:xfrm>
          <a:prstGeom prst="rect">
            <a:avLst/>
          </a:prstGeom>
          <a:noFill/>
        </p:spPr>
        <p:txBody>
          <a:bodyPr wrap="square">
            <a:spAutoFit/>
          </a:bodyPr>
          <a:lstStyle/>
          <a:p>
            <a:pPr>
              <a:spcAft>
                <a:spcPts val="300"/>
              </a:spcAft>
            </a:pPr>
            <a:r>
              <a:rPr sz="1200" dirty="0">
                <a:solidFill>
                  <a:srgbClr val="1C232B"/>
                </a:solidFill>
              </a:rPr>
              <a:t>Student tuition, grievance, refund, winding-up, academic integrity and honesty arrangements.</a:t>
            </a:r>
          </a:p>
        </p:txBody>
      </p:sp>
      <p:sp>
        <p:nvSpPr>
          <p:cNvPr id="29" name="Rounded Rectangle 28"/>
          <p:cNvSpPr/>
          <p:nvPr/>
        </p:nvSpPr>
        <p:spPr>
          <a:xfrm>
            <a:off x="6126480" y="4005072"/>
            <a:ext cx="5074920" cy="100584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Rectangle 29"/>
          <p:cNvSpPr/>
          <p:nvPr/>
        </p:nvSpPr>
        <p:spPr>
          <a:xfrm>
            <a:off x="6126480" y="4005072"/>
            <a:ext cx="73152" cy="1005840"/>
          </a:xfrm>
          <a:prstGeom prst="rect">
            <a:avLst/>
          </a:prstGeom>
          <a:solidFill>
            <a:srgbClr val="0064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TextBox 30"/>
          <p:cNvSpPr txBox="1"/>
          <p:nvPr/>
        </p:nvSpPr>
        <p:spPr>
          <a:xfrm>
            <a:off x="6291072" y="4142232"/>
            <a:ext cx="3003643" cy="338554"/>
          </a:xfrm>
          <a:prstGeom prst="rect">
            <a:avLst/>
          </a:prstGeom>
          <a:noFill/>
        </p:spPr>
        <p:txBody>
          <a:bodyPr wrap="none">
            <a:spAutoFit/>
          </a:bodyPr>
          <a:lstStyle/>
          <a:p>
            <a:r>
              <a:rPr sz="1600" b="1" dirty="0">
                <a:solidFill>
                  <a:srgbClr val="092340"/>
                </a:solidFill>
              </a:rPr>
              <a:t>Funding/Sponsorship Agreement</a:t>
            </a:r>
          </a:p>
        </p:txBody>
      </p:sp>
      <p:sp>
        <p:nvSpPr>
          <p:cNvPr id="32" name="TextBox 31"/>
          <p:cNvSpPr txBox="1"/>
          <p:nvPr/>
        </p:nvSpPr>
        <p:spPr>
          <a:xfrm>
            <a:off x="6291072" y="4507992"/>
            <a:ext cx="4745736" cy="457200"/>
          </a:xfrm>
          <a:prstGeom prst="rect">
            <a:avLst/>
          </a:prstGeom>
          <a:noFill/>
        </p:spPr>
        <p:txBody>
          <a:bodyPr wrap="square">
            <a:spAutoFit/>
          </a:bodyPr>
          <a:lstStyle/>
          <a:p>
            <a:pPr>
              <a:spcAft>
                <a:spcPts val="300"/>
              </a:spcAft>
            </a:pPr>
            <a:r>
              <a:rPr sz="1200" dirty="0">
                <a:solidFill>
                  <a:srgbClr val="1C232B"/>
                </a:solidFill>
              </a:rPr>
              <a:t>How funding, sponsorship, donor support and participant support will be managed and reported.</a:t>
            </a:r>
          </a:p>
        </p:txBody>
      </p:sp>
      <p:sp>
        <p:nvSpPr>
          <p:cNvPr id="33" name="Rounded Rectangle 32"/>
          <p:cNvSpPr/>
          <p:nvPr/>
        </p:nvSpPr>
        <p:spPr>
          <a:xfrm>
            <a:off x="594360" y="5760720"/>
            <a:ext cx="10652760" cy="384048"/>
          </a:xfrm>
          <a:prstGeom prst="round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100" b="1">
                <a:solidFill>
                  <a:srgbClr val="FFFFFF"/>
                </a:solidFill>
              </a:rPr>
              <a:t>Current position: initial draft package prepared — awaiting DMET and Divisional Head review, inputs and endorsement.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0972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6473952"/>
            <a:ext cx="10515600" cy="228600"/>
          </a:xfrm>
          <a:prstGeom prst="rect">
            <a:avLst/>
          </a:prstGeom>
          <a:noFill/>
        </p:spPr>
        <p:txBody>
          <a:bodyPr wrap="none">
            <a:spAutoFit/>
          </a:bodyPr>
          <a:lstStyle/>
          <a:p>
            <a:r>
              <a:rPr sz="800">
                <a:solidFill>
                  <a:srgbClr val="5E7382"/>
                </a:solidFill>
              </a:rPr>
              <a:t>Fiji Meteorological Service | RTC–Nadi Development Progress | Weather Ready Pacific Meeting</a:t>
            </a:r>
          </a:p>
        </p:txBody>
      </p:sp>
      <p:sp>
        <p:nvSpPr>
          <p:cNvPr id="4" name="TextBox 3"/>
          <p:cNvSpPr txBox="1"/>
          <p:nvPr/>
        </p:nvSpPr>
        <p:spPr>
          <a:xfrm>
            <a:off x="502920" y="292608"/>
            <a:ext cx="3200400" cy="201168"/>
          </a:xfrm>
          <a:prstGeom prst="rect">
            <a:avLst/>
          </a:prstGeom>
          <a:noFill/>
        </p:spPr>
        <p:txBody>
          <a:bodyPr wrap="none">
            <a:spAutoFit/>
          </a:bodyPr>
          <a:lstStyle/>
          <a:p>
            <a:r>
              <a:rPr sz="800" b="1">
                <a:solidFill>
                  <a:srgbClr val="0097A7"/>
                </a:solidFill>
              </a:rPr>
              <a:t>PLANNING DOCUMENTS</a:t>
            </a:r>
          </a:p>
        </p:txBody>
      </p:sp>
      <p:sp>
        <p:nvSpPr>
          <p:cNvPr id="5" name="TextBox 4"/>
          <p:cNvSpPr txBox="1"/>
          <p:nvPr/>
        </p:nvSpPr>
        <p:spPr>
          <a:xfrm>
            <a:off x="502920" y="475488"/>
            <a:ext cx="8686800" cy="502920"/>
          </a:xfrm>
          <a:prstGeom prst="rect">
            <a:avLst/>
          </a:prstGeom>
          <a:noFill/>
        </p:spPr>
        <p:txBody>
          <a:bodyPr wrap="none">
            <a:spAutoFit/>
          </a:bodyPr>
          <a:lstStyle/>
          <a:p>
            <a:r>
              <a:rPr sz="2600" b="1">
                <a:solidFill>
                  <a:srgbClr val="092340"/>
                </a:solidFill>
              </a:rPr>
              <a:t>How the Documents Fit Together</a:t>
            </a:r>
          </a:p>
        </p:txBody>
      </p:sp>
      <p:sp>
        <p:nvSpPr>
          <p:cNvPr id="6" name="TextBox 5"/>
          <p:cNvSpPr txBox="1"/>
          <p:nvPr/>
        </p:nvSpPr>
        <p:spPr>
          <a:xfrm>
            <a:off x="530352" y="978408"/>
            <a:ext cx="8961120" cy="384048"/>
          </a:xfrm>
          <a:prstGeom prst="rect">
            <a:avLst/>
          </a:prstGeom>
          <a:noFill/>
        </p:spPr>
        <p:txBody>
          <a:bodyPr wrap="none">
            <a:spAutoFit/>
          </a:bodyPr>
          <a:lstStyle/>
          <a:p>
            <a:r>
              <a:rPr sz="1100">
                <a:solidFill>
                  <a:srgbClr val="5E7382"/>
                </a:solidFill>
              </a:rPr>
              <a:t>The draft package creates one operating system for RTC–Nadi.</a:t>
            </a:r>
          </a:p>
        </p:txBody>
      </p:sp>
      <p:pic>
        <p:nvPicPr>
          <p:cNvPr id="7" name="Picture 6" descr="image1.png"/>
          <p:cNvPicPr>
            <a:picLocks noChangeAspect="1"/>
          </p:cNvPicPr>
          <p:nvPr/>
        </p:nvPicPr>
        <p:blipFill>
          <a:blip r:embed="rId2"/>
          <a:stretch>
            <a:fillRect/>
          </a:stretch>
        </p:blipFill>
        <p:spPr>
          <a:xfrm>
            <a:off x="9966960" y="301752"/>
            <a:ext cx="1600200" cy="473484"/>
          </a:xfrm>
          <a:prstGeom prst="rect">
            <a:avLst/>
          </a:prstGeom>
        </p:spPr>
      </p:pic>
      <p:sp>
        <p:nvSpPr>
          <p:cNvPr id="9" name="Rounded Rectangle 8"/>
          <p:cNvSpPr/>
          <p:nvPr/>
        </p:nvSpPr>
        <p:spPr>
          <a:xfrm>
            <a:off x="548640" y="1828800"/>
            <a:ext cx="1874519" cy="1143000"/>
          </a:xfrm>
          <a:prstGeom prst="roundRect">
            <a:avLst/>
          </a:prstGeom>
          <a:solidFill>
            <a:srgbClr val="EFF7FA"/>
          </a:solidFill>
          <a:ln w="19050">
            <a:solidFill>
              <a:srgbClr val="0097A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300" b="1">
                <a:solidFill>
                  <a:srgbClr val="092340"/>
                </a:solidFill>
              </a:rPr>
              <a:t>Strategic
Framework</a:t>
            </a:r>
          </a:p>
        </p:txBody>
      </p:sp>
      <p:sp>
        <p:nvSpPr>
          <p:cNvPr id="10" name="TextBox 9"/>
          <p:cNvSpPr txBox="1"/>
          <p:nvPr/>
        </p:nvSpPr>
        <p:spPr>
          <a:xfrm>
            <a:off x="411479" y="3090672"/>
            <a:ext cx="2148840" cy="548640"/>
          </a:xfrm>
          <a:prstGeom prst="rect">
            <a:avLst/>
          </a:prstGeom>
          <a:noFill/>
        </p:spPr>
        <p:txBody>
          <a:bodyPr wrap="none">
            <a:spAutoFit/>
          </a:bodyPr>
          <a:lstStyle/>
          <a:p>
            <a:pPr algn="ctr"/>
            <a:r>
              <a:rPr sz="919">
                <a:solidFill>
                  <a:srgbClr val="1C232B"/>
                </a:solidFill>
              </a:rPr>
              <a:t>Sets direction and RTC mandate</a:t>
            </a:r>
          </a:p>
        </p:txBody>
      </p:sp>
      <p:cxnSp>
        <p:nvCxnSpPr>
          <p:cNvPr id="11" name="Connector 10"/>
          <p:cNvCxnSpPr/>
          <p:nvPr/>
        </p:nvCxnSpPr>
        <p:spPr>
          <a:xfrm>
            <a:off x="2423160" y="2395728"/>
            <a:ext cx="411480" cy="0"/>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2880360" y="1828800"/>
            <a:ext cx="1874519" cy="1143000"/>
          </a:xfrm>
          <a:prstGeom prst="roundRect">
            <a:avLst/>
          </a:prstGeom>
          <a:solidFill>
            <a:srgbClr val="EFF7FA"/>
          </a:solidFill>
          <a:ln w="19050">
            <a:solidFill>
              <a:srgbClr val="0097A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300" b="1">
                <a:solidFill>
                  <a:srgbClr val="092340"/>
                </a:solidFill>
              </a:rPr>
              <a:t>Business
Plan</a:t>
            </a:r>
          </a:p>
        </p:txBody>
      </p:sp>
      <p:sp>
        <p:nvSpPr>
          <p:cNvPr id="13" name="TextBox 12"/>
          <p:cNvSpPr txBox="1"/>
          <p:nvPr/>
        </p:nvSpPr>
        <p:spPr>
          <a:xfrm>
            <a:off x="2743200" y="3090672"/>
            <a:ext cx="2148840" cy="548640"/>
          </a:xfrm>
          <a:prstGeom prst="rect">
            <a:avLst/>
          </a:prstGeom>
          <a:noFill/>
        </p:spPr>
        <p:txBody>
          <a:bodyPr wrap="none">
            <a:spAutoFit/>
          </a:bodyPr>
          <a:lstStyle/>
          <a:p>
            <a:pPr algn="ctr"/>
            <a:r>
              <a:rPr sz="919">
                <a:solidFill>
                  <a:srgbClr val="1C232B"/>
                </a:solidFill>
              </a:rPr>
              <a:t>Defines delivery, cost and sustainability</a:t>
            </a:r>
          </a:p>
        </p:txBody>
      </p:sp>
      <p:cxnSp>
        <p:nvCxnSpPr>
          <p:cNvPr id="14" name="Connector 13"/>
          <p:cNvCxnSpPr/>
          <p:nvPr/>
        </p:nvCxnSpPr>
        <p:spPr>
          <a:xfrm>
            <a:off x="4754879" y="2395728"/>
            <a:ext cx="411481" cy="0"/>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5212079" y="1828800"/>
            <a:ext cx="1874519" cy="1143000"/>
          </a:xfrm>
          <a:prstGeom prst="roundRect">
            <a:avLst/>
          </a:prstGeom>
          <a:solidFill>
            <a:srgbClr val="EFF7FA"/>
          </a:solidFill>
          <a:ln w="19050">
            <a:solidFill>
              <a:srgbClr val="0097A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300" b="1">
                <a:solidFill>
                  <a:srgbClr val="092340"/>
                </a:solidFill>
              </a:rPr>
              <a:t>Governance
&amp; TOR</a:t>
            </a:r>
          </a:p>
        </p:txBody>
      </p:sp>
      <p:sp>
        <p:nvSpPr>
          <p:cNvPr id="16" name="TextBox 15"/>
          <p:cNvSpPr txBox="1"/>
          <p:nvPr/>
        </p:nvSpPr>
        <p:spPr>
          <a:xfrm>
            <a:off x="5074919" y="3090672"/>
            <a:ext cx="2148840" cy="548640"/>
          </a:xfrm>
          <a:prstGeom prst="rect">
            <a:avLst/>
          </a:prstGeom>
          <a:noFill/>
        </p:spPr>
        <p:txBody>
          <a:bodyPr wrap="none">
            <a:spAutoFit/>
          </a:bodyPr>
          <a:lstStyle/>
          <a:p>
            <a:pPr algn="ctr"/>
            <a:r>
              <a:rPr sz="919">
                <a:solidFill>
                  <a:srgbClr val="1C232B"/>
                </a:solidFill>
              </a:rPr>
              <a:t>Clarifies oversight and accountability</a:t>
            </a:r>
          </a:p>
        </p:txBody>
      </p:sp>
      <p:cxnSp>
        <p:nvCxnSpPr>
          <p:cNvPr id="17" name="Connector 16"/>
          <p:cNvCxnSpPr/>
          <p:nvPr/>
        </p:nvCxnSpPr>
        <p:spPr>
          <a:xfrm>
            <a:off x="7086599" y="2395728"/>
            <a:ext cx="411480" cy="0"/>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7543800" y="1828800"/>
            <a:ext cx="1874519" cy="1143000"/>
          </a:xfrm>
          <a:prstGeom prst="roundRect">
            <a:avLst/>
          </a:prstGeom>
          <a:solidFill>
            <a:srgbClr val="EFF7FA"/>
          </a:solidFill>
          <a:ln w="19050">
            <a:solidFill>
              <a:srgbClr val="0097A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300" b="1">
                <a:solidFill>
                  <a:srgbClr val="092340"/>
                </a:solidFill>
              </a:rPr>
              <a:t>Quality &amp;
Academic Rules</a:t>
            </a:r>
          </a:p>
        </p:txBody>
      </p:sp>
      <p:sp>
        <p:nvSpPr>
          <p:cNvPr id="19" name="TextBox 18"/>
          <p:cNvSpPr txBox="1"/>
          <p:nvPr/>
        </p:nvSpPr>
        <p:spPr>
          <a:xfrm>
            <a:off x="7406640" y="3090672"/>
            <a:ext cx="2148840" cy="548640"/>
          </a:xfrm>
          <a:prstGeom prst="rect">
            <a:avLst/>
          </a:prstGeom>
          <a:noFill/>
        </p:spPr>
        <p:txBody>
          <a:bodyPr wrap="none">
            <a:spAutoFit/>
          </a:bodyPr>
          <a:lstStyle/>
          <a:p>
            <a:pPr algn="ctr"/>
            <a:r>
              <a:rPr sz="919">
                <a:solidFill>
                  <a:srgbClr val="1C232B"/>
                </a:solidFill>
              </a:rPr>
              <a:t>Controls training, assessment and records</a:t>
            </a:r>
          </a:p>
        </p:txBody>
      </p:sp>
      <p:cxnSp>
        <p:nvCxnSpPr>
          <p:cNvPr id="20" name="Connector 19"/>
          <p:cNvCxnSpPr/>
          <p:nvPr/>
        </p:nvCxnSpPr>
        <p:spPr>
          <a:xfrm>
            <a:off x="9418320" y="2395728"/>
            <a:ext cx="411480" cy="0"/>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9875519" y="1828800"/>
            <a:ext cx="1874519" cy="1143000"/>
          </a:xfrm>
          <a:prstGeom prst="roundRect">
            <a:avLst/>
          </a:prstGeom>
          <a:solidFill>
            <a:srgbClr val="EFF7FA"/>
          </a:solidFill>
          <a:ln w="19050">
            <a:solidFill>
              <a:srgbClr val="0097A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300" b="1">
                <a:solidFill>
                  <a:srgbClr val="092340"/>
                </a:solidFill>
              </a:rPr>
              <a:t>Funding &amp;
Student Support</a:t>
            </a:r>
          </a:p>
        </p:txBody>
      </p:sp>
      <p:sp>
        <p:nvSpPr>
          <p:cNvPr id="22" name="TextBox 21"/>
          <p:cNvSpPr txBox="1"/>
          <p:nvPr/>
        </p:nvSpPr>
        <p:spPr>
          <a:xfrm>
            <a:off x="9738359" y="3090672"/>
            <a:ext cx="2148840" cy="548640"/>
          </a:xfrm>
          <a:prstGeom prst="rect">
            <a:avLst/>
          </a:prstGeom>
          <a:noFill/>
        </p:spPr>
        <p:txBody>
          <a:bodyPr wrap="none">
            <a:spAutoFit/>
          </a:bodyPr>
          <a:lstStyle/>
          <a:p>
            <a:pPr algn="ctr"/>
            <a:r>
              <a:rPr sz="919">
                <a:solidFill>
                  <a:srgbClr val="1C232B"/>
                </a:solidFill>
              </a:rPr>
              <a:t>Manages sponsorship, fees and grievances</a:t>
            </a:r>
          </a:p>
        </p:txBody>
      </p:sp>
      <p:sp>
        <p:nvSpPr>
          <p:cNvPr id="23" name="Rounded Rectangle 22"/>
          <p:cNvSpPr/>
          <p:nvPr/>
        </p:nvSpPr>
        <p:spPr>
          <a:xfrm>
            <a:off x="1097280" y="4800600"/>
            <a:ext cx="9966960" cy="566928"/>
          </a:xfrm>
          <a:prstGeom prst="round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200" b="1">
                <a:solidFill>
                  <a:srgbClr val="FFFFFF"/>
                </a:solidFill>
              </a:rPr>
              <a:t>End product after review: an endorsed RTC–Nadi document suite that supports WMO alignment, FHEC recognition/registration, regional training delivery, transparent funding and auditable quality assurance.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0972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6473952"/>
            <a:ext cx="10515600" cy="228600"/>
          </a:xfrm>
          <a:prstGeom prst="rect">
            <a:avLst/>
          </a:prstGeom>
          <a:noFill/>
        </p:spPr>
        <p:txBody>
          <a:bodyPr wrap="none">
            <a:spAutoFit/>
          </a:bodyPr>
          <a:lstStyle/>
          <a:p>
            <a:r>
              <a:rPr sz="800">
                <a:solidFill>
                  <a:srgbClr val="5E7382"/>
                </a:solidFill>
              </a:rPr>
              <a:t>Fiji Meteorological Service | RTC–Nadi Development Progress | Weather Ready Pacific Meeting</a:t>
            </a:r>
          </a:p>
        </p:txBody>
      </p:sp>
      <p:sp>
        <p:nvSpPr>
          <p:cNvPr id="4" name="TextBox 3"/>
          <p:cNvSpPr txBox="1"/>
          <p:nvPr/>
        </p:nvSpPr>
        <p:spPr>
          <a:xfrm>
            <a:off x="502920" y="292608"/>
            <a:ext cx="3200400" cy="201168"/>
          </a:xfrm>
          <a:prstGeom prst="rect">
            <a:avLst/>
          </a:prstGeom>
          <a:noFill/>
        </p:spPr>
        <p:txBody>
          <a:bodyPr wrap="none">
            <a:spAutoFit/>
          </a:bodyPr>
          <a:lstStyle/>
          <a:p>
            <a:r>
              <a:rPr sz="800" b="1">
                <a:solidFill>
                  <a:srgbClr val="0097A7"/>
                </a:solidFill>
              </a:rPr>
              <a:t>TIMELINE</a:t>
            </a:r>
          </a:p>
        </p:txBody>
      </p:sp>
      <p:sp>
        <p:nvSpPr>
          <p:cNvPr id="5" name="TextBox 4"/>
          <p:cNvSpPr txBox="1"/>
          <p:nvPr/>
        </p:nvSpPr>
        <p:spPr>
          <a:xfrm>
            <a:off x="502920" y="475488"/>
            <a:ext cx="8686800" cy="502920"/>
          </a:xfrm>
          <a:prstGeom prst="rect">
            <a:avLst/>
          </a:prstGeom>
          <a:noFill/>
        </p:spPr>
        <p:txBody>
          <a:bodyPr wrap="none">
            <a:spAutoFit/>
          </a:bodyPr>
          <a:lstStyle/>
          <a:p>
            <a:r>
              <a:rPr sz="2600" b="1">
                <a:solidFill>
                  <a:srgbClr val="092340"/>
                </a:solidFill>
              </a:rPr>
              <a:t>Completion Timeline to January 2027</a:t>
            </a:r>
          </a:p>
        </p:txBody>
      </p:sp>
      <p:sp>
        <p:nvSpPr>
          <p:cNvPr id="6" name="TextBox 5"/>
          <p:cNvSpPr txBox="1"/>
          <p:nvPr/>
        </p:nvSpPr>
        <p:spPr>
          <a:xfrm>
            <a:off x="530352" y="978408"/>
            <a:ext cx="8961120" cy="384048"/>
          </a:xfrm>
          <a:prstGeom prst="rect">
            <a:avLst/>
          </a:prstGeom>
          <a:noFill/>
        </p:spPr>
        <p:txBody>
          <a:bodyPr wrap="none">
            <a:spAutoFit/>
          </a:bodyPr>
          <a:lstStyle/>
          <a:p>
            <a:r>
              <a:rPr sz="1100">
                <a:solidFill>
                  <a:srgbClr val="5E7382"/>
                </a:solidFill>
              </a:rPr>
              <a:t>All RTC–Nadi planning documents are targeted for finalisation, endorsement and controlled issue by January 2027.</a:t>
            </a:r>
          </a:p>
        </p:txBody>
      </p:sp>
      <p:pic>
        <p:nvPicPr>
          <p:cNvPr id="7" name="Picture 6" descr="image1.png"/>
          <p:cNvPicPr>
            <a:picLocks noChangeAspect="1"/>
          </p:cNvPicPr>
          <p:nvPr/>
        </p:nvPicPr>
        <p:blipFill>
          <a:blip r:embed="rId2"/>
          <a:stretch>
            <a:fillRect/>
          </a:stretch>
        </p:blipFill>
        <p:spPr>
          <a:xfrm>
            <a:off x="9966960" y="301752"/>
            <a:ext cx="1600200" cy="473484"/>
          </a:xfrm>
          <a:prstGeom prst="rect">
            <a:avLst/>
          </a:prstGeom>
        </p:spPr>
      </p:pic>
      <p:sp>
        <p:nvSpPr>
          <p:cNvPr id="9" name="Rounded Rectangle 8"/>
          <p:cNvSpPr/>
          <p:nvPr/>
        </p:nvSpPr>
        <p:spPr>
          <a:xfrm>
            <a:off x="502920" y="1828800"/>
            <a:ext cx="1325880" cy="59436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000" b="1">
                <a:solidFill>
                  <a:srgbClr val="FFFFFF"/>
                </a:solidFill>
              </a:rPr>
              <a:t>May–Jun
2026</a:t>
            </a:r>
          </a:p>
        </p:txBody>
      </p:sp>
      <p:sp>
        <p:nvSpPr>
          <p:cNvPr id="10" name="TextBox 9"/>
          <p:cNvSpPr txBox="1"/>
          <p:nvPr/>
        </p:nvSpPr>
        <p:spPr>
          <a:xfrm>
            <a:off x="338328" y="2651760"/>
            <a:ext cx="1737360" cy="365760"/>
          </a:xfrm>
          <a:prstGeom prst="rect">
            <a:avLst/>
          </a:prstGeom>
          <a:noFill/>
        </p:spPr>
        <p:txBody>
          <a:bodyPr wrap="none">
            <a:spAutoFit/>
          </a:bodyPr>
          <a:lstStyle/>
          <a:p>
            <a:pPr algn="ctr"/>
            <a:r>
              <a:rPr sz="1200" b="1">
                <a:solidFill>
                  <a:srgbClr val="092340"/>
                </a:solidFill>
              </a:rPr>
              <a:t>Draft package prepared</a:t>
            </a:r>
          </a:p>
        </p:txBody>
      </p:sp>
      <p:cxnSp>
        <p:nvCxnSpPr>
          <p:cNvPr id="12" name="Connector 11"/>
          <p:cNvCxnSpPr>
            <a:cxnSpLocks/>
            <a:endCxn id="13" idx="1"/>
          </p:cNvCxnSpPr>
          <p:nvPr/>
        </p:nvCxnSpPr>
        <p:spPr>
          <a:xfrm>
            <a:off x="1828800" y="2121408"/>
            <a:ext cx="1005839" cy="4572"/>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2834639" y="1828800"/>
            <a:ext cx="1325880" cy="59436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000" b="1">
                <a:solidFill>
                  <a:srgbClr val="FFFFFF"/>
                </a:solidFill>
              </a:rPr>
              <a:t>Jul–Aug
2026</a:t>
            </a:r>
          </a:p>
        </p:txBody>
      </p:sp>
      <p:sp>
        <p:nvSpPr>
          <p:cNvPr id="14" name="TextBox 13"/>
          <p:cNvSpPr txBox="1"/>
          <p:nvPr/>
        </p:nvSpPr>
        <p:spPr>
          <a:xfrm>
            <a:off x="2670047" y="2651760"/>
            <a:ext cx="1737360" cy="365760"/>
          </a:xfrm>
          <a:prstGeom prst="rect">
            <a:avLst/>
          </a:prstGeom>
          <a:noFill/>
        </p:spPr>
        <p:txBody>
          <a:bodyPr wrap="none">
            <a:spAutoFit/>
          </a:bodyPr>
          <a:lstStyle/>
          <a:p>
            <a:pPr algn="ctr"/>
            <a:r>
              <a:rPr sz="1200" b="1">
                <a:solidFill>
                  <a:srgbClr val="092340"/>
                </a:solidFill>
              </a:rPr>
              <a:t>Internal technical review</a:t>
            </a:r>
          </a:p>
        </p:txBody>
      </p:sp>
      <p:cxnSp>
        <p:nvCxnSpPr>
          <p:cNvPr id="16" name="Connector 15"/>
          <p:cNvCxnSpPr>
            <a:cxnSpLocks/>
            <a:endCxn id="17" idx="1"/>
          </p:cNvCxnSpPr>
          <p:nvPr/>
        </p:nvCxnSpPr>
        <p:spPr>
          <a:xfrm>
            <a:off x="4160520" y="2121408"/>
            <a:ext cx="1005839" cy="4572"/>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5166359" y="1828800"/>
            <a:ext cx="1325880" cy="59436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000" b="1">
                <a:solidFill>
                  <a:srgbClr val="FFFFFF"/>
                </a:solidFill>
              </a:rPr>
              <a:t>Sep–Oct
2026</a:t>
            </a:r>
          </a:p>
        </p:txBody>
      </p:sp>
      <p:sp>
        <p:nvSpPr>
          <p:cNvPr id="18" name="TextBox 17"/>
          <p:cNvSpPr txBox="1"/>
          <p:nvPr/>
        </p:nvSpPr>
        <p:spPr>
          <a:xfrm>
            <a:off x="5001768" y="2651760"/>
            <a:ext cx="1737360" cy="365760"/>
          </a:xfrm>
          <a:prstGeom prst="rect">
            <a:avLst/>
          </a:prstGeom>
          <a:noFill/>
        </p:spPr>
        <p:txBody>
          <a:bodyPr wrap="none">
            <a:spAutoFit/>
          </a:bodyPr>
          <a:lstStyle/>
          <a:p>
            <a:pPr algn="ctr"/>
            <a:r>
              <a:rPr sz="1200" b="1">
                <a:solidFill>
                  <a:srgbClr val="092340"/>
                </a:solidFill>
              </a:rPr>
              <a:t>Partner alignment</a:t>
            </a:r>
          </a:p>
        </p:txBody>
      </p:sp>
      <p:cxnSp>
        <p:nvCxnSpPr>
          <p:cNvPr id="20" name="Connector 19"/>
          <p:cNvCxnSpPr/>
          <p:nvPr/>
        </p:nvCxnSpPr>
        <p:spPr>
          <a:xfrm>
            <a:off x="6492240" y="2121408"/>
            <a:ext cx="868679" cy="0"/>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7498079" y="1828800"/>
            <a:ext cx="1325880" cy="59436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000" b="1">
                <a:solidFill>
                  <a:srgbClr val="FFFFFF"/>
                </a:solidFill>
              </a:rPr>
              <a:t>Nov–Dec
2026</a:t>
            </a:r>
          </a:p>
        </p:txBody>
      </p:sp>
      <p:sp>
        <p:nvSpPr>
          <p:cNvPr id="22" name="TextBox 21"/>
          <p:cNvSpPr txBox="1"/>
          <p:nvPr/>
        </p:nvSpPr>
        <p:spPr>
          <a:xfrm>
            <a:off x="7333488" y="2651760"/>
            <a:ext cx="1737360" cy="365760"/>
          </a:xfrm>
          <a:prstGeom prst="rect">
            <a:avLst/>
          </a:prstGeom>
          <a:noFill/>
        </p:spPr>
        <p:txBody>
          <a:bodyPr wrap="none">
            <a:spAutoFit/>
          </a:bodyPr>
          <a:lstStyle/>
          <a:p>
            <a:pPr algn="ctr"/>
            <a:r>
              <a:rPr sz="1200" b="1">
                <a:solidFill>
                  <a:srgbClr val="092340"/>
                </a:solidFill>
              </a:rPr>
              <a:t>Finalisation &amp; control</a:t>
            </a:r>
          </a:p>
        </p:txBody>
      </p:sp>
      <p:cxnSp>
        <p:nvCxnSpPr>
          <p:cNvPr id="24" name="Connector 23"/>
          <p:cNvCxnSpPr/>
          <p:nvPr/>
        </p:nvCxnSpPr>
        <p:spPr>
          <a:xfrm>
            <a:off x="8823959" y="2121408"/>
            <a:ext cx="868681" cy="0"/>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9829800" y="1828800"/>
            <a:ext cx="1325880" cy="594360"/>
          </a:xfrm>
          <a:prstGeom prst="roundRect">
            <a:avLst/>
          </a:prstGeom>
          <a:solidFill>
            <a:srgbClr val="249655"/>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000" b="1">
                <a:solidFill>
                  <a:srgbClr val="FFFFFF"/>
                </a:solidFill>
              </a:rPr>
              <a:t>Jan
2027</a:t>
            </a:r>
          </a:p>
        </p:txBody>
      </p:sp>
      <p:sp>
        <p:nvSpPr>
          <p:cNvPr id="26" name="TextBox 25"/>
          <p:cNvSpPr txBox="1"/>
          <p:nvPr/>
        </p:nvSpPr>
        <p:spPr>
          <a:xfrm>
            <a:off x="9665208" y="2651760"/>
            <a:ext cx="1737360" cy="365760"/>
          </a:xfrm>
          <a:prstGeom prst="rect">
            <a:avLst/>
          </a:prstGeom>
          <a:noFill/>
        </p:spPr>
        <p:txBody>
          <a:bodyPr wrap="none">
            <a:spAutoFit/>
          </a:bodyPr>
          <a:lstStyle/>
          <a:p>
            <a:pPr algn="ctr"/>
            <a:r>
              <a:rPr sz="1200" b="1">
                <a:solidFill>
                  <a:srgbClr val="092340"/>
                </a:solidFill>
              </a:rPr>
              <a:t>Completion target</a:t>
            </a:r>
          </a:p>
        </p:txBody>
      </p:sp>
      <p:sp>
        <p:nvSpPr>
          <p:cNvPr id="28" name="Rounded Rectangle 27"/>
          <p:cNvSpPr/>
          <p:nvPr/>
        </p:nvSpPr>
        <p:spPr>
          <a:xfrm>
            <a:off x="777240" y="5715000"/>
            <a:ext cx="10607040" cy="384048"/>
          </a:xfrm>
          <a:prstGeom prst="round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100" b="1">
                <a:solidFill>
                  <a:srgbClr val="FFFFFF"/>
                </a:solidFill>
              </a:rPr>
              <a:t>Decision point: confirm the review pathway now so all draft plans can be completed and issued by January 2027.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695" cy="438912"/>
          </a:xfrm>
          <a:prstGeom prst="rect">
            <a:avLst/>
          </a:prstGeom>
          <a:solidFill>
            <a:srgbClr val="001F3F"/>
          </a:solidFill>
          <a:ln w="12700">
            <a:solidFill>
              <a:srgbClr val="001F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438912"/>
            <a:ext cx="12191695" cy="32004"/>
          </a:xfrm>
          <a:prstGeom prst="rect">
            <a:avLst/>
          </a:prstGeom>
          <a:solidFill>
            <a:srgbClr val="BF9000"/>
          </a:solidFill>
          <a:ln w="12700">
            <a:solidFill>
              <a:srgbClr val="BF9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274320" y="118872"/>
            <a:ext cx="4572000" cy="182880"/>
          </a:xfrm>
          <a:prstGeom prst="rect">
            <a:avLst/>
          </a:prstGeom>
          <a:noFill/>
        </p:spPr>
        <p:txBody>
          <a:bodyPr wrap="square" lIns="0" tIns="0" rIns="0" bIns="0" anchor="t">
            <a:spAutoFit/>
          </a:bodyPr>
          <a:lstStyle/>
          <a:p>
            <a:r>
              <a:rPr sz="900" b="1">
                <a:solidFill>
                  <a:srgbClr val="FFFFFF"/>
                </a:solidFill>
                <a:latin typeface="Aptos"/>
              </a:rPr>
              <a:t>RTC–FIJI INSTITUTIONAL ARRANGEMENTS</a:t>
            </a:r>
          </a:p>
        </p:txBody>
      </p:sp>
      <p:sp>
        <p:nvSpPr>
          <p:cNvPr id="6" name="TextBox 5"/>
          <p:cNvSpPr txBox="1"/>
          <p:nvPr/>
        </p:nvSpPr>
        <p:spPr>
          <a:xfrm>
            <a:off x="320040" y="658368"/>
            <a:ext cx="10058400" cy="347472"/>
          </a:xfrm>
          <a:prstGeom prst="rect">
            <a:avLst/>
          </a:prstGeom>
          <a:noFill/>
        </p:spPr>
        <p:txBody>
          <a:bodyPr wrap="square" lIns="0" tIns="0" rIns="0" bIns="0" anchor="t">
            <a:spAutoFit/>
          </a:bodyPr>
          <a:lstStyle/>
          <a:p>
            <a:r>
              <a:rPr sz="2100" b="1">
                <a:solidFill>
                  <a:srgbClr val="0D1C30"/>
                </a:solidFill>
                <a:latin typeface="Georgia"/>
              </a:rPr>
              <a:t>Institutional Mandate, Ownership and Funding Support</a:t>
            </a:r>
          </a:p>
        </p:txBody>
      </p:sp>
      <p:sp>
        <p:nvSpPr>
          <p:cNvPr id="8" name="TextBox 7"/>
          <p:cNvSpPr txBox="1"/>
          <p:nvPr/>
        </p:nvSpPr>
        <p:spPr>
          <a:xfrm>
            <a:off x="384048" y="1481328"/>
            <a:ext cx="4572000" cy="868680"/>
          </a:xfrm>
          <a:prstGeom prst="rect">
            <a:avLst/>
          </a:prstGeom>
          <a:noFill/>
        </p:spPr>
        <p:txBody>
          <a:bodyPr wrap="square" lIns="0" tIns="0" rIns="0" bIns="0" anchor="t">
            <a:spAutoFit/>
          </a:bodyPr>
          <a:lstStyle/>
          <a:p>
            <a:r>
              <a:rPr sz="1650" b="1">
                <a:solidFill>
                  <a:srgbClr val="0D1C30"/>
                </a:solidFill>
                <a:latin typeface="Aptos"/>
              </a:rPr>
              <a:t>RTC–Fiji should be presented as a nationally
owned, regionally responsive and WMO-aligned
training institution anchored within Fiji
Meteorological Service governance.</a:t>
            </a:r>
          </a:p>
        </p:txBody>
      </p:sp>
      <p:sp>
        <p:nvSpPr>
          <p:cNvPr id="9" name="Rounded Rectangle 8"/>
          <p:cNvSpPr/>
          <p:nvPr/>
        </p:nvSpPr>
        <p:spPr>
          <a:xfrm>
            <a:off x="384048" y="2834640"/>
            <a:ext cx="4617720" cy="749808"/>
          </a:xfrm>
          <a:prstGeom prst="roundRect">
            <a:avLst/>
          </a:prstGeom>
          <a:solidFill>
            <a:srgbClr val="FFFFFF"/>
          </a:solidFill>
          <a:ln w="12700">
            <a:solidFill>
              <a:srgbClr val="DAE2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a:xfrm>
            <a:off x="384048" y="2834640"/>
            <a:ext cx="786384" cy="749808"/>
          </a:xfrm>
          <a:prstGeom prst="rect">
            <a:avLst/>
          </a:prstGeom>
          <a:solidFill>
            <a:srgbClr val="001F3F"/>
          </a:solidFill>
          <a:ln w="12700">
            <a:solidFill>
              <a:srgbClr val="001F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p:cNvSpPr txBox="1"/>
          <p:nvPr/>
        </p:nvSpPr>
        <p:spPr>
          <a:xfrm>
            <a:off x="658368" y="3017520"/>
            <a:ext cx="228600" cy="320040"/>
          </a:xfrm>
          <a:prstGeom prst="rect">
            <a:avLst/>
          </a:prstGeom>
          <a:noFill/>
        </p:spPr>
        <p:txBody>
          <a:bodyPr wrap="square" lIns="0" tIns="0" rIns="0" bIns="0" anchor="t">
            <a:spAutoFit/>
          </a:bodyPr>
          <a:lstStyle/>
          <a:p>
            <a:pPr algn="ctr"/>
            <a:r>
              <a:rPr sz="2000" b="1" dirty="0">
                <a:solidFill>
                  <a:srgbClr val="FFFFFF"/>
                </a:solidFill>
                <a:latin typeface="Aptos"/>
              </a:rPr>
              <a:t>1</a:t>
            </a:r>
          </a:p>
        </p:txBody>
      </p:sp>
      <p:sp>
        <p:nvSpPr>
          <p:cNvPr id="12" name="TextBox 11"/>
          <p:cNvSpPr txBox="1"/>
          <p:nvPr/>
        </p:nvSpPr>
        <p:spPr>
          <a:xfrm>
            <a:off x="1325880" y="2944368"/>
            <a:ext cx="3383280" cy="164592"/>
          </a:xfrm>
          <a:prstGeom prst="rect">
            <a:avLst/>
          </a:prstGeom>
          <a:noFill/>
        </p:spPr>
        <p:txBody>
          <a:bodyPr wrap="square" lIns="0" tIns="0" rIns="0" bIns="0" anchor="t">
            <a:spAutoFit/>
          </a:bodyPr>
          <a:lstStyle/>
          <a:p>
            <a:r>
              <a:rPr sz="1100" b="1">
                <a:solidFill>
                  <a:srgbClr val="0D1C30"/>
                </a:solidFill>
                <a:latin typeface="Aptos"/>
              </a:rPr>
              <a:t>Ownership and control</a:t>
            </a:r>
          </a:p>
        </p:txBody>
      </p:sp>
      <p:sp>
        <p:nvSpPr>
          <p:cNvPr id="13" name="TextBox 12"/>
          <p:cNvSpPr txBox="1"/>
          <p:nvPr/>
        </p:nvSpPr>
        <p:spPr>
          <a:xfrm>
            <a:off x="1325880" y="3154680"/>
            <a:ext cx="3520440" cy="384048"/>
          </a:xfrm>
          <a:prstGeom prst="rect">
            <a:avLst/>
          </a:prstGeom>
          <a:noFill/>
        </p:spPr>
        <p:txBody>
          <a:bodyPr wrap="square" lIns="0" tIns="0" rIns="0" bIns="0" anchor="t">
            <a:spAutoFit/>
          </a:bodyPr>
          <a:lstStyle/>
          <a:p>
            <a:r>
              <a:rPr sz="869" b="0">
                <a:solidFill>
                  <a:srgbClr val="4E5660"/>
                </a:solidFill>
                <a:latin typeface="Aptos"/>
              </a:rPr>
              <a:t>RTC–Fiji operates under the Fiji Meteorological Service,
with the Government of Fiji and FMS retaining institutional
ownership and strategic oversight.</a:t>
            </a:r>
          </a:p>
        </p:txBody>
      </p:sp>
      <p:sp>
        <p:nvSpPr>
          <p:cNvPr id="14" name="Rounded Rectangle 13"/>
          <p:cNvSpPr/>
          <p:nvPr/>
        </p:nvSpPr>
        <p:spPr>
          <a:xfrm>
            <a:off x="384048" y="3694176"/>
            <a:ext cx="4617720" cy="749808"/>
          </a:xfrm>
          <a:prstGeom prst="roundRect">
            <a:avLst/>
          </a:prstGeom>
          <a:solidFill>
            <a:srgbClr val="FFFFFF"/>
          </a:solidFill>
          <a:ln w="12700">
            <a:solidFill>
              <a:srgbClr val="DAE2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a:xfrm>
            <a:off x="384048" y="3694176"/>
            <a:ext cx="786384" cy="749808"/>
          </a:xfrm>
          <a:prstGeom prst="rect">
            <a:avLst/>
          </a:prstGeom>
          <a:solidFill>
            <a:srgbClr val="BF9000"/>
          </a:solidFill>
          <a:ln w="12700">
            <a:solidFill>
              <a:srgbClr val="BF9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TextBox 15"/>
          <p:cNvSpPr txBox="1"/>
          <p:nvPr/>
        </p:nvSpPr>
        <p:spPr>
          <a:xfrm>
            <a:off x="658368" y="3877055"/>
            <a:ext cx="228600" cy="320040"/>
          </a:xfrm>
          <a:prstGeom prst="rect">
            <a:avLst/>
          </a:prstGeom>
          <a:noFill/>
        </p:spPr>
        <p:txBody>
          <a:bodyPr wrap="square" lIns="0" tIns="0" rIns="0" bIns="0" anchor="t">
            <a:spAutoFit/>
          </a:bodyPr>
          <a:lstStyle/>
          <a:p>
            <a:pPr algn="ctr"/>
            <a:r>
              <a:rPr sz="2000" b="1">
                <a:solidFill>
                  <a:srgbClr val="FFFFFF"/>
                </a:solidFill>
                <a:latin typeface="Aptos"/>
              </a:rPr>
              <a:t>2</a:t>
            </a:r>
          </a:p>
        </p:txBody>
      </p:sp>
      <p:sp>
        <p:nvSpPr>
          <p:cNvPr id="17" name="TextBox 16"/>
          <p:cNvSpPr txBox="1"/>
          <p:nvPr/>
        </p:nvSpPr>
        <p:spPr>
          <a:xfrm>
            <a:off x="1325880" y="3803904"/>
            <a:ext cx="3383280" cy="164592"/>
          </a:xfrm>
          <a:prstGeom prst="rect">
            <a:avLst/>
          </a:prstGeom>
          <a:noFill/>
        </p:spPr>
        <p:txBody>
          <a:bodyPr wrap="square" lIns="0" tIns="0" rIns="0" bIns="0" anchor="t">
            <a:spAutoFit/>
          </a:bodyPr>
          <a:lstStyle/>
          <a:p>
            <a:r>
              <a:rPr sz="1100" b="1">
                <a:solidFill>
                  <a:srgbClr val="0D1C30"/>
                </a:solidFill>
                <a:latin typeface="Aptos"/>
              </a:rPr>
              <a:t>Legal and policy foundation</a:t>
            </a:r>
          </a:p>
        </p:txBody>
      </p:sp>
      <p:sp>
        <p:nvSpPr>
          <p:cNvPr id="18" name="TextBox 17"/>
          <p:cNvSpPr txBox="1"/>
          <p:nvPr/>
        </p:nvSpPr>
        <p:spPr>
          <a:xfrm>
            <a:off x="1325880" y="4014216"/>
            <a:ext cx="3520440" cy="401264"/>
          </a:xfrm>
          <a:prstGeom prst="rect">
            <a:avLst/>
          </a:prstGeom>
          <a:noFill/>
        </p:spPr>
        <p:txBody>
          <a:bodyPr wrap="square" lIns="0" tIns="0" rIns="0" bIns="0" anchor="t">
            <a:spAutoFit/>
          </a:bodyPr>
          <a:lstStyle/>
          <a:p>
            <a:r>
              <a:rPr sz="869" b="0" dirty="0">
                <a:solidFill>
                  <a:srgbClr val="4E5660"/>
                </a:solidFill>
                <a:latin typeface="Aptos"/>
              </a:rPr>
              <a:t>Its mandate is supported by Fiji’s meteorological and
hydrological responsibilities, internal governance controls,
and WMO obligations.</a:t>
            </a:r>
            <a:r>
              <a:rPr lang="en-US" sz="869" b="0" dirty="0">
                <a:solidFill>
                  <a:srgbClr val="4E5660"/>
                </a:solidFill>
                <a:latin typeface="Aptos"/>
              </a:rPr>
              <a:t> FMS act 2024 looks after the Legal foundation </a:t>
            </a:r>
            <a:endParaRPr sz="869" b="0" dirty="0">
              <a:solidFill>
                <a:srgbClr val="4E5660"/>
              </a:solidFill>
              <a:latin typeface="Aptos"/>
            </a:endParaRPr>
          </a:p>
        </p:txBody>
      </p:sp>
      <p:sp>
        <p:nvSpPr>
          <p:cNvPr id="19" name="Rounded Rectangle 18"/>
          <p:cNvSpPr/>
          <p:nvPr/>
        </p:nvSpPr>
        <p:spPr>
          <a:xfrm>
            <a:off x="384048" y="4553712"/>
            <a:ext cx="4617720" cy="749808"/>
          </a:xfrm>
          <a:prstGeom prst="roundRect">
            <a:avLst/>
          </a:prstGeom>
          <a:solidFill>
            <a:srgbClr val="FFFFFF"/>
          </a:solidFill>
          <a:ln w="12700">
            <a:solidFill>
              <a:srgbClr val="DAE2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p:nvSpPr>
        <p:spPr>
          <a:xfrm>
            <a:off x="384048" y="4553712"/>
            <a:ext cx="786384" cy="749808"/>
          </a:xfrm>
          <a:prstGeom prst="rect">
            <a:avLst/>
          </a:prstGeom>
          <a:solidFill>
            <a:srgbClr val="001F3F"/>
          </a:solidFill>
          <a:ln w="12700">
            <a:solidFill>
              <a:srgbClr val="001F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TextBox 20"/>
          <p:cNvSpPr txBox="1"/>
          <p:nvPr/>
        </p:nvSpPr>
        <p:spPr>
          <a:xfrm>
            <a:off x="658368" y="4736592"/>
            <a:ext cx="228600" cy="320040"/>
          </a:xfrm>
          <a:prstGeom prst="rect">
            <a:avLst/>
          </a:prstGeom>
          <a:noFill/>
        </p:spPr>
        <p:txBody>
          <a:bodyPr wrap="square" lIns="0" tIns="0" rIns="0" bIns="0" anchor="t">
            <a:spAutoFit/>
          </a:bodyPr>
          <a:lstStyle/>
          <a:p>
            <a:pPr algn="ctr"/>
            <a:r>
              <a:rPr sz="2000" b="1">
                <a:solidFill>
                  <a:srgbClr val="FFFFFF"/>
                </a:solidFill>
                <a:latin typeface="Aptos"/>
              </a:rPr>
              <a:t>3</a:t>
            </a:r>
          </a:p>
        </p:txBody>
      </p:sp>
      <p:sp>
        <p:nvSpPr>
          <p:cNvPr id="22" name="TextBox 21"/>
          <p:cNvSpPr txBox="1"/>
          <p:nvPr/>
        </p:nvSpPr>
        <p:spPr>
          <a:xfrm>
            <a:off x="1325880" y="4663440"/>
            <a:ext cx="3383280" cy="164592"/>
          </a:xfrm>
          <a:prstGeom prst="rect">
            <a:avLst/>
          </a:prstGeom>
          <a:noFill/>
        </p:spPr>
        <p:txBody>
          <a:bodyPr wrap="square" lIns="0" tIns="0" rIns="0" bIns="0" anchor="t">
            <a:spAutoFit/>
          </a:bodyPr>
          <a:lstStyle/>
          <a:p>
            <a:r>
              <a:rPr sz="1100" b="1">
                <a:solidFill>
                  <a:srgbClr val="0D1C30"/>
                </a:solidFill>
                <a:latin typeface="Aptos"/>
              </a:rPr>
              <a:t>Regional purpose</a:t>
            </a:r>
          </a:p>
        </p:txBody>
      </p:sp>
      <p:sp>
        <p:nvSpPr>
          <p:cNvPr id="23" name="TextBox 22"/>
          <p:cNvSpPr txBox="1"/>
          <p:nvPr/>
        </p:nvSpPr>
        <p:spPr>
          <a:xfrm>
            <a:off x="1325880" y="4873751"/>
            <a:ext cx="3520440" cy="384048"/>
          </a:xfrm>
          <a:prstGeom prst="rect">
            <a:avLst/>
          </a:prstGeom>
          <a:noFill/>
        </p:spPr>
        <p:txBody>
          <a:bodyPr wrap="square" lIns="0" tIns="0" rIns="0" bIns="0" anchor="t">
            <a:spAutoFit/>
          </a:bodyPr>
          <a:lstStyle/>
          <a:p>
            <a:r>
              <a:rPr sz="869" b="0" dirty="0">
                <a:solidFill>
                  <a:srgbClr val="4E5660"/>
                </a:solidFill>
                <a:latin typeface="Aptos"/>
              </a:rPr>
              <a:t>The RTC serves Pacific NMHSs by strengthening
forecasting, climate, hydrology, aviation and technical
competencies across the South-West Pacific.</a:t>
            </a:r>
          </a:p>
        </p:txBody>
      </p:sp>
      <p:sp>
        <p:nvSpPr>
          <p:cNvPr id="24" name="Rounded Rectangle 23"/>
          <p:cNvSpPr/>
          <p:nvPr/>
        </p:nvSpPr>
        <p:spPr>
          <a:xfrm>
            <a:off x="5349240" y="1051560"/>
            <a:ext cx="6492240" cy="4526280"/>
          </a:xfrm>
          <a:prstGeom prst="roundRect">
            <a:avLst/>
          </a:prstGeom>
          <a:solidFill>
            <a:srgbClr val="FFFFFF"/>
          </a:solid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ounded Rectangle 24"/>
          <p:cNvSpPr/>
          <p:nvPr/>
        </p:nvSpPr>
        <p:spPr>
          <a:xfrm>
            <a:off x="6976872" y="1261872"/>
            <a:ext cx="2276856" cy="640080"/>
          </a:xfrm>
          <a:prstGeom prst="roundRect">
            <a:avLst/>
          </a:prstGeom>
          <a:solidFill>
            <a:srgbClr val="001F3F"/>
          </a:solidFill>
          <a:ln w="12700">
            <a:solidFill>
              <a:srgbClr val="001F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ounded Rectangle 25"/>
          <p:cNvSpPr/>
          <p:nvPr/>
        </p:nvSpPr>
        <p:spPr>
          <a:xfrm>
            <a:off x="7123523" y="1323857"/>
            <a:ext cx="548640" cy="457200"/>
          </a:xfrm>
          <a:prstGeom prst="roundRect">
            <a:avLst/>
          </a:prstGeom>
          <a:solidFill>
            <a:srgbClr val="FFFFFF"/>
          </a:solidFill>
          <a:ln w="1270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27" name="Picture 26" descr="crest.png"/>
          <p:cNvPicPr>
            <a:picLocks noChangeAspect="1"/>
          </p:cNvPicPr>
          <p:nvPr/>
        </p:nvPicPr>
        <p:blipFill>
          <a:blip r:embed="rId2"/>
          <a:stretch>
            <a:fillRect/>
          </a:stretch>
        </p:blipFill>
        <p:spPr>
          <a:xfrm>
            <a:off x="7233491" y="1342145"/>
            <a:ext cx="428953" cy="420624"/>
          </a:xfrm>
          <a:prstGeom prst="rect">
            <a:avLst/>
          </a:prstGeom>
        </p:spPr>
      </p:pic>
      <p:sp>
        <p:nvSpPr>
          <p:cNvPr id="28" name="TextBox 27"/>
          <p:cNvSpPr txBox="1"/>
          <p:nvPr/>
        </p:nvSpPr>
        <p:spPr>
          <a:xfrm>
            <a:off x="7764408" y="1342145"/>
            <a:ext cx="2148840" cy="182880"/>
          </a:xfrm>
          <a:prstGeom prst="rect">
            <a:avLst/>
          </a:prstGeom>
          <a:noFill/>
        </p:spPr>
        <p:txBody>
          <a:bodyPr wrap="square" lIns="0" tIns="0" rIns="0" bIns="0" anchor="t">
            <a:spAutoFit/>
          </a:bodyPr>
          <a:lstStyle/>
          <a:p>
            <a:r>
              <a:rPr sz="1050" b="1" dirty="0">
                <a:solidFill>
                  <a:srgbClr val="FFFFFF"/>
                </a:solidFill>
                <a:latin typeface="Aptos"/>
              </a:rPr>
              <a:t>Government of Fiji</a:t>
            </a:r>
          </a:p>
        </p:txBody>
      </p:sp>
      <p:sp>
        <p:nvSpPr>
          <p:cNvPr id="29" name="TextBox 28"/>
          <p:cNvSpPr txBox="1"/>
          <p:nvPr/>
        </p:nvSpPr>
        <p:spPr>
          <a:xfrm>
            <a:off x="8165592" y="1541414"/>
            <a:ext cx="2148840" cy="127727"/>
          </a:xfrm>
          <a:prstGeom prst="rect">
            <a:avLst/>
          </a:prstGeom>
          <a:noFill/>
        </p:spPr>
        <p:txBody>
          <a:bodyPr wrap="square" lIns="0" tIns="0" rIns="0" bIns="0" anchor="t">
            <a:spAutoFit/>
          </a:bodyPr>
          <a:lstStyle/>
          <a:p>
            <a:r>
              <a:rPr sz="830" b="1" dirty="0">
                <a:solidFill>
                  <a:srgbClr val="BF9000"/>
                </a:solidFill>
                <a:latin typeface="Aptos"/>
              </a:rPr>
              <a:t>Owner </a:t>
            </a:r>
          </a:p>
        </p:txBody>
      </p:sp>
      <p:sp>
        <p:nvSpPr>
          <p:cNvPr id="30" name="Rounded Rectangle 29"/>
          <p:cNvSpPr/>
          <p:nvPr/>
        </p:nvSpPr>
        <p:spPr>
          <a:xfrm>
            <a:off x="6720840" y="2038823"/>
            <a:ext cx="2519172" cy="640080"/>
          </a:xfrm>
          <a:prstGeom prst="roundRect">
            <a:avLst/>
          </a:prstGeom>
          <a:solidFill>
            <a:srgbClr val="001F3F"/>
          </a:solidFill>
          <a:ln w="12700">
            <a:solidFill>
              <a:srgbClr val="001F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Rounded Rectangle 30"/>
          <p:cNvSpPr/>
          <p:nvPr/>
        </p:nvSpPr>
        <p:spPr>
          <a:xfrm>
            <a:off x="6774465" y="2148840"/>
            <a:ext cx="566928" cy="420624"/>
          </a:xfrm>
          <a:prstGeom prst="roundRect">
            <a:avLst/>
          </a:prstGeom>
          <a:solidFill>
            <a:srgbClr val="FFFFFF"/>
          </a:solidFill>
          <a:ln w="1270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2" name="Picture 31" descr="f82d6d32-5c6b-4bdd-92c0-1cb24e7a60a2.png"/>
          <p:cNvPicPr>
            <a:picLocks noChangeAspect="1"/>
          </p:cNvPicPr>
          <p:nvPr/>
        </p:nvPicPr>
        <p:blipFill>
          <a:blip r:embed="rId3"/>
          <a:stretch>
            <a:fillRect/>
          </a:stretch>
        </p:blipFill>
        <p:spPr>
          <a:xfrm>
            <a:off x="6812386" y="2271544"/>
            <a:ext cx="530352" cy="156926"/>
          </a:xfrm>
          <a:prstGeom prst="rect">
            <a:avLst/>
          </a:prstGeom>
        </p:spPr>
      </p:pic>
      <p:sp>
        <p:nvSpPr>
          <p:cNvPr id="33" name="TextBox 32"/>
          <p:cNvSpPr txBox="1"/>
          <p:nvPr/>
        </p:nvSpPr>
        <p:spPr>
          <a:xfrm>
            <a:off x="7421687" y="2148441"/>
            <a:ext cx="2148840" cy="182880"/>
          </a:xfrm>
          <a:prstGeom prst="rect">
            <a:avLst/>
          </a:prstGeom>
          <a:noFill/>
        </p:spPr>
        <p:txBody>
          <a:bodyPr wrap="square" lIns="0" tIns="0" rIns="0" bIns="0" anchor="t">
            <a:spAutoFit/>
          </a:bodyPr>
          <a:lstStyle/>
          <a:p>
            <a:r>
              <a:rPr sz="1000" b="1" dirty="0">
                <a:solidFill>
                  <a:srgbClr val="FFFFFF"/>
                </a:solidFill>
                <a:latin typeface="Aptos"/>
              </a:rPr>
              <a:t>Fiji Meteorological Service (FMS)</a:t>
            </a:r>
          </a:p>
        </p:txBody>
      </p:sp>
      <p:sp>
        <p:nvSpPr>
          <p:cNvPr id="34" name="TextBox 33"/>
          <p:cNvSpPr txBox="1"/>
          <p:nvPr/>
        </p:nvSpPr>
        <p:spPr>
          <a:xfrm>
            <a:off x="7938184" y="2364606"/>
            <a:ext cx="2148840" cy="127727"/>
          </a:xfrm>
          <a:prstGeom prst="rect">
            <a:avLst/>
          </a:prstGeom>
          <a:noFill/>
        </p:spPr>
        <p:txBody>
          <a:bodyPr wrap="square" lIns="0" tIns="0" rIns="0" bIns="0" anchor="t">
            <a:spAutoFit/>
          </a:bodyPr>
          <a:lstStyle/>
          <a:p>
            <a:r>
              <a:rPr sz="830" b="1" dirty="0">
                <a:solidFill>
                  <a:srgbClr val="BF9000"/>
                </a:solidFill>
                <a:latin typeface="Aptos"/>
              </a:rPr>
              <a:t>Controlling Authority</a:t>
            </a:r>
          </a:p>
        </p:txBody>
      </p:sp>
      <p:sp>
        <p:nvSpPr>
          <p:cNvPr id="35" name="Rounded Rectangle 34"/>
          <p:cNvSpPr/>
          <p:nvPr/>
        </p:nvSpPr>
        <p:spPr>
          <a:xfrm>
            <a:off x="7269473" y="2852928"/>
            <a:ext cx="1864582" cy="594360"/>
          </a:xfrm>
          <a:prstGeom prst="roundRect">
            <a:avLst/>
          </a:prstGeom>
          <a:solidFill>
            <a:srgbClr val="205699"/>
          </a:solidFill>
          <a:ln w="12700">
            <a:solidFill>
              <a:srgbClr val="2056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7" name="TextBox 36"/>
          <p:cNvSpPr txBox="1"/>
          <p:nvPr/>
        </p:nvSpPr>
        <p:spPr>
          <a:xfrm>
            <a:off x="7690896" y="2910206"/>
            <a:ext cx="1645920" cy="182880"/>
          </a:xfrm>
          <a:prstGeom prst="rect">
            <a:avLst/>
          </a:prstGeom>
          <a:noFill/>
        </p:spPr>
        <p:txBody>
          <a:bodyPr wrap="square" lIns="0" tIns="0" rIns="0" bIns="0" anchor="t">
            <a:spAutoFit/>
          </a:bodyPr>
          <a:lstStyle/>
          <a:p>
            <a:r>
              <a:rPr lang="en-US" sz="1200" b="1" dirty="0">
                <a:solidFill>
                  <a:srgbClr val="FFFFFF"/>
                </a:solidFill>
                <a:latin typeface="Aptos"/>
              </a:rPr>
              <a:t>WMO </a:t>
            </a:r>
            <a:r>
              <a:rPr sz="1200" b="1" dirty="0">
                <a:solidFill>
                  <a:srgbClr val="FFFFFF"/>
                </a:solidFill>
                <a:latin typeface="Aptos"/>
              </a:rPr>
              <a:t>RTC Nadi, Fiji</a:t>
            </a:r>
          </a:p>
        </p:txBody>
      </p:sp>
      <p:sp>
        <p:nvSpPr>
          <p:cNvPr id="38" name="TextBox 37"/>
          <p:cNvSpPr txBox="1"/>
          <p:nvPr/>
        </p:nvSpPr>
        <p:spPr>
          <a:xfrm>
            <a:off x="7607808" y="3200109"/>
            <a:ext cx="1737360" cy="164592"/>
          </a:xfrm>
          <a:prstGeom prst="rect">
            <a:avLst/>
          </a:prstGeom>
          <a:noFill/>
        </p:spPr>
        <p:txBody>
          <a:bodyPr wrap="square" lIns="0" tIns="0" rIns="0" bIns="0" anchor="t">
            <a:spAutoFit/>
          </a:bodyPr>
          <a:lstStyle/>
          <a:p>
            <a:r>
              <a:rPr sz="830" b="1" dirty="0">
                <a:solidFill>
                  <a:srgbClr val="BF9000"/>
                </a:solidFill>
                <a:latin typeface="Aptos"/>
              </a:rPr>
              <a:t>Specialized Training Institution</a:t>
            </a:r>
          </a:p>
        </p:txBody>
      </p:sp>
      <p:cxnSp>
        <p:nvCxnSpPr>
          <p:cNvPr id="39" name="Connector 38"/>
          <p:cNvCxnSpPr/>
          <p:nvPr/>
        </p:nvCxnSpPr>
        <p:spPr>
          <a:xfrm>
            <a:off x="7952892" y="1851659"/>
            <a:ext cx="0" cy="155449"/>
          </a:xfrm>
          <a:prstGeom prst="line">
            <a:avLst/>
          </a:prstGeom>
          <a:ln w="19050">
            <a:solidFill>
              <a:srgbClr val="001F3F"/>
            </a:solidFill>
          </a:ln>
        </p:spPr>
        <p:style>
          <a:lnRef idx="2">
            <a:schemeClr val="accent1"/>
          </a:lnRef>
          <a:fillRef idx="0">
            <a:schemeClr val="accent1"/>
          </a:fillRef>
          <a:effectRef idx="1">
            <a:schemeClr val="accent1"/>
          </a:effectRef>
          <a:fontRef idx="minor">
            <a:schemeClr val="tx1"/>
          </a:fontRef>
        </p:style>
      </p:cxnSp>
      <p:cxnSp>
        <p:nvCxnSpPr>
          <p:cNvPr id="40" name="Connector 39"/>
          <p:cNvCxnSpPr/>
          <p:nvPr/>
        </p:nvCxnSpPr>
        <p:spPr>
          <a:xfrm>
            <a:off x="7724293" y="2678903"/>
            <a:ext cx="0" cy="173736"/>
          </a:xfrm>
          <a:prstGeom prst="line">
            <a:avLst/>
          </a:prstGeom>
          <a:ln w="19050">
            <a:solidFill>
              <a:srgbClr val="001F3F"/>
            </a:solidFill>
          </a:ln>
        </p:spPr>
        <p:style>
          <a:lnRef idx="2">
            <a:schemeClr val="accent1"/>
          </a:lnRef>
          <a:fillRef idx="0">
            <a:schemeClr val="accent1"/>
          </a:fillRef>
          <a:effectRef idx="1">
            <a:schemeClr val="accent1"/>
          </a:effectRef>
          <a:fontRef idx="minor">
            <a:schemeClr val="tx1"/>
          </a:fontRef>
        </p:style>
      </p:cxnSp>
      <p:cxnSp>
        <p:nvCxnSpPr>
          <p:cNvPr id="41" name="Connector 40"/>
          <p:cNvCxnSpPr/>
          <p:nvPr/>
        </p:nvCxnSpPr>
        <p:spPr>
          <a:xfrm>
            <a:off x="9345168" y="1444752"/>
            <a:ext cx="0" cy="2322576"/>
          </a:xfrm>
          <a:prstGeom prst="line">
            <a:avLst/>
          </a:prstGeom>
          <a:ln w="13335">
            <a:solidFill>
              <a:srgbClr val="0D1C30"/>
            </a:solidFill>
            <a:prstDash val="dash"/>
          </a:ln>
        </p:spPr>
        <p:style>
          <a:lnRef idx="2">
            <a:schemeClr val="accent1"/>
          </a:lnRef>
          <a:fillRef idx="0">
            <a:schemeClr val="accent1"/>
          </a:fillRef>
          <a:effectRef idx="1">
            <a:schemeClr val="accent1"/>
          </a:effectRef>
          <a:fontRef idx="minor">
            <a:schemeClr val="tx1"/>
          </a:fontRef>
        </p:style>
      </p:cxnSp>
      <p:cxnSp>
        <p:nvCxnSpPr>
          <p:cNvPr id="42" name="Connector 41"/>
          <p:cNvCxnSpPr/>
          <p:nvPr/>
        </p:nvCxnSpPr>
        <p:spPr>
          <a:xfrm>
            <a:off x="9345168" y="1435608"/>
            <a:ext cx="786384" cy="0"/>
          </a:xfrm>
          <a:prstGeom prst="line">
            <a:avLst/>
          </a:prstGeom>
          <a:ln w="13335">
            <a:solidFill>
              <a:srgbClr val="0D1C30"/>
            </a:solidFill>
            <a:prstDash val="dash"/>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9491472" y="1161288"/>
            <a:ext cx="566928" cy="365760"/>
          </a:xfrm>
          <a:prstGeom prst="rect">
            <a:avLst/>
          </a:prstGeom>
          <a:noFill/>
        </p:spPr>
        <p:txBody>
          <a:bodyPr wrap="square" lIns="0" tIns="0" rIns="0" bIns="0" anchor="t">
            <a:spAutoFit/>
          </a:bodyPr>
          <a:lstStyle/>
          <a:p>
            <a:pPr algn="ctr"/>
            <a:r>
              <a:rPr sz="620" b="1">
                <a:solidFill>
                  <a:srgbClr val="0D1C30"/>
                </a:solidFill>
                <a:latin typeface="Aptos"/>
              </a:rPr>
              <a:t>technical
guidance</a:t>
            </a:r>
          </a:p>
        </p:txBody>
      </p:sp>
      <p:sp>
        <p:nvSpPr>
          <p:cNvPr id="44" name="Rounded Rectangle 43"/>
          <p:cNvSpPr/>
          <p:nvPr/>
        </p:nvSpPr>
        <p:spPr>
          <a:xfrm>
            <a:off x="10131552" y="1152144"/>
            <a:ext cx="1463040" cy="566928"/>
          </a:xfrm>
          <a:prstGeom prst="roundRect">
            <a:avLst/>
          </a:prstGeom>
          <a:solidFill>
            <a:srgbClr val="F7F9FC"/>
          </a:solidFill>
          <a:ln w="12700">
            <a:solidFill>
              <a:srgbClr val="AAB4C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5" name="TextBox 44"/>
          <p:cNvSpPr txBox="1"/>
          <p:nvPr/>
        </p:nvSpPr>
        <p:spPr>
          <a:xfrm>
            <a:off x="10222992" y="1298448"/>
            <a:ext cx="1280160" cy="246221"/>
          </a:xfrm>
          <a:prstGeom prst="rect">
            <a:avLst/>
          </a:prstGeom>
          <a:noFill/>
        </p:spPr>
        <p:txBody>
          <a:bodyPr wrap="square" lIns="0" tIns="0" rIns="0" bIns="0" anchor="t">
            <a:spAutoFit/>
          </a:bodyPr>
          <a:lstStyle/>
          <a:p>
            <a:pPr algn="ctr"/>
            <a:r>
              <a:rPr sz="1600" b="1" dirty="0">
                <a:solidFill>
                  <a:srgbClr val="0D1C30"/>
                </a:solidFill>
                <a:latin typeface="Aptos"/>
              </a:rPr>
              <a:t>WMO</a:t>
            </a:r>
          </a:p>
        </p:txBody>
      </p:sp>
      <p:cxnSp>
        <p:nvCxnSpPr>
          <p:cNvPr id="46" name="Connector 45"/>
          <p:cNvCxnSpPr/>
          <p:nvPr/>
        </p:nvCxnSpPr>
        <p:spPr>
          <a:xfrm>
            <a:off x="9345168" y="2203704"/>
            <a:ext cx="786384" cy="0"/>
          </a:xfrm>
          <a:prstGeom prst="line">
            <a:avLst/>
          </a:prstGeom>
          <a:ln w="13335">
            <a:solidFill>
              <a:srgbClr val="0D1C30"/>
            </a:solidFill>
            <a:prstDash val="dash"/>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9491472" y="1929384"/>
            <a:ext cx="566928" cy="365760"/>
          </a:xfrm>
          <a:prstGeom prst="rect">
            <a:avLst/>
          </a:prstGeom>
          <a:noFill/>
        </p:spPr>
        <p:txBody>
          <a:bodyPr wrap="square" lIns="0" tIns="0" rIns="0" bIns="0" anchor="t">
            <a:spAutoFit/>
          </a:bodyPr>
          <a:lstStyle/>
          <a:p>
            <a:pPr algn="ctr"/>
            <a:r>
              <a:rPr sz="620" b="1">
                <a:solidFill>
                  <a:srgbClr val="0D1C30"/>
                </a:solidFill>
                <a:latin typeface="Aptos"/>
              </a:rPr>
              <a:t>academic
collaboration</a:t>
            </a:r>
          </a:p>
        </p:txBody>
      </p:sp>
      <p:sp>
        <p:nvSpPr>
          <p:cNvPr id="48" name="Rounded Rectangle 47"/>
          <p:cNvSpPr/>
          <p:nvPr/>
        </p:nvSpPr>
        <p:spPr>
          <a:xfrm>
            <a:off x="10131552" y="1920240"/>
            <a:ext cx="1463040" cy="566928"/>
          </a:xfrm>
          <a:prstGeom prst="roundRect">
            <a:avLst/>
          </a:prstGeom>
          <a:solidFill>
            <a:srgbClr val="F7F9FC"/>
          </a:solidFill>
          <a:ln w="12700">
            <a:solidFill>
              <a:srgbClr val="AAB4C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9" name="TextBox 48"/>
          <p:cNvSpPr txBox="1"/>
          <p:nvPr/>
        </p:nvSpPr>
        <p:spPr>
          <a:xfrm>
            <a:off x="10222992" y="2066544"/>
            <a:ext cx="1280160" cy="246221"/>
          </a:xfrm>
          <a:prstGeom prst="rect">
            <a:avLst/>
          </a:prstGeom>
          <a:noFill/>
        </p:spPr>
        <p:txBody>
          <a:bodyPr wrap="square" lIns="0" tIns="0" rIns="0" bIns="0" anchor="t">
            <a:spAutoFit/>
          </a:bodyPr>
          <a:lstStyle/>
          <a:p>
            <a:pPr algn="ctr"/>
            <a:r>
              <a:rPr sz="1600" b="1" dirty="0">
                <a:solidFill>
                  <a:srgbClr val="0D1C30"/>
                </a:solidFill>
                <a:latin typeface="Aptos"/>
              </a:rPr>
              <a:t>USP</a:t>
            </a:r>
            <a:r>
              <a:rPr lang="en-US" sz="1000" b="1" dirty="0">
                <a:solidFill>
                  <a:srgbClr val="0D1C30"/>
                </a:solidFill>
                <a:latin typeface="Aptos"/>
              </a:rPr>
              <a:t> </a:t>
            </a:r>
            <a:endParaRPr sz="1000" b="1" dirty="0">
              <a:solidFill>
                <a:srgbClr val="0D1C30"/>
              </a:solidFill>
              <a:latin typeface="Aptos"/>
            </a:endParaRPr>
          </a:p>
        </p:txBody>
      </p:sp>
      <p:cxnSp>
        <p:nvCxnSpPr>
          <p:cNvPr id="50" name="Connector 49"/>
          <p:cNvCxnSpPr/>
          <p:nvPr/>
        </p:nvCxnSpPr>
        <p:spPr>
          <a:xfrm>
            <a:off x="9345168" y="2980944"/>
            <a:ext cx="786384" cy="0"/>
          </a:xfrm>
          <a:prstGeom prst="line">
            <a:avLst/>
          </a:prstGeom>
          <a:ln w="13335">
            <a:solidFill>
              <a:srgbClr val="0D1C30"/>
            </a:solidFill>
            <a:prstDash val="dash"/>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9491472" y="2706624"/>
            <a:ext cx="566928" cy="365760"/>
          </a:xfrm>
          <a:prstGeom prst="rect">
            <a:avLst/>
          </a:prstGeom>
          <a:noFill/>
        </p:spPr>
        <p:txBody>
          <a:bodyPr wrap="square" lIns="0" tIns="0" rIns="0" bIns="0" anchor="t">
            <a:spAutoFit/>
          </a:bodyPr>
          <a:lstStyle/>
          <a:p>
            <a:pPr algn="ctr"/>
            <a:r>
              <a:rPr sz="620" b="1">
                <a:solidFill>
                  <a:srgbClr val="0D1C30"/>
                </a:solidFill>
                <a:latin typeface="Aptos"/>
              </a:rPr>
              <a:t>regional
coordination</a:t>
            </a:r>
          </a:p>
        </p:txBody>
      </p:sp>
      <p:sp>
        <p:nvSpPr>
          <p:cNvPr id="52" name="Rounded Rectangle 51"/>
          <p:cNvSpPr/>
          <p:nvPr/>
        </p:nvSpPr>
        <p:spPr>
          <a:xfrm>
            <a:off x="10131552" y="2697480"/>
            <a:ext cx="1463040" cy="566928"/>
          </a:xfrm>
          <a:prstGeom prst="roundRect">
            <a:avLst/>
          </a:prstGeom>
          <a:solidFill>
            <a:srgbClr val="F7F9FC"/>
          </a:solidFill>
          <a:ln w="12700">
            <a:solidFill>
              <a:srgbClr val="AAB4C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cxnSp>
        <p:nvCxnSpPr>
          <p:cNvPr id="54" name="Connector 53"/>
          <p:cNvCxnSpPr/>
          <p:nvPr/>
        </p:nvCxnSpPr>
        <p:spPr>
          <a:xfrm>
            <a:off x="9345168" y="3758183"/>
            <a:ext cx="786384" cy="0"/>
          </a:xfrm>
          <a:prstGeom prst="line">
            <a:avLst/>
          </a:prstGeom>
          <a:ln w="13335">
            <a:solidFill>
              <a:srgbClr val="0D1C30"/>
            </a:solidFill>
            <a:prstDash val="dash"/>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9491472" y="3483863"/>
            <a:ext cx="566928" cy="365760"/>
          </a:xfrm>
          <a:prstGeom prst="rect">
            <a:avLst/>
          </a:prstGeom>
          <a:noFill/>
        </p:spPr>
        <p:txBody>
          <a:bodyPr wrap="square" lIns="0" tIns="0" rIns="0" bIns="0" anchor="t">
            <a:spAutoFit/>
          </a:bodyPr>
          <a:lstStyle/>
          <a:p>
            <a:pPr algn="ctr"/>
            <a:r>
              <a:rPr sz="620" b="1" dirty="0">
                <a:solidFill>
                  <a:srgbClr val="0D1C30"/>
                </a:solidFill>
                <a:latin typeface="Aptos"/>
              </a:rPr>
              <a:t>partner
support</a:t>
            </a:r>
          </a:p>
        </p:txBody>
      </p:sp>
      <p:sp>
        <p:nvSpPr>
          <p:cNvPr id="56" name="Rounded Rectangle 55"/>
          <p:cNvSpPr/>
          <p:nvPr/>
        </p:nvSpPr>
        <p:spPr>
          <a:xfrm>
            <a:off x="10131552" y="3474720"/>
            <a:ext cx="1463040" cy="566928"/>
          </a:xfrm>
          <a:prstGeom prst="roundRect">
            <a:avLst/>
          </a:prstGeom>
          <a:solidFill>
            <a:srgbClr val="F7F9FC"/>
          </a:solidFill>
          <a:ln w="12700">
            <a:solidFill>
              <a:srgbClr val="AAB4C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7" name="TextBox 56"/>
          <p:cNvSpPr txBox="1"/>
          <p:nvPr/>
        </p:nvSpPr>
        <p:spPr>
          <a:xfrm>
            <a:off x="10222992" y="3621024"/>
            <a:ext cx="1280160" cy="329184"/>
          </a:xfrm>
          <a:prstGeom prst="rect">
            <a:avLst/>
          </a:prstGeom>
          <a:noFill/>
        </p:spPr>
        <p:txBody>
          <a:bodyPr wrap="square" lIns="0" tIns="0" rIns="0" bIns="0" anchor="t">
            <a:spAutoFit/>
          </a:bodyPr>
          <a:lstStyle/>
          <a:p>
            <a:pPr algn="ctr"/>
            <a:r>
              <a:rPr sz="780" b="1" dirty="0">
                <a:solidFill>
                  <a:srgbClr val="0D1C30"/>
                </a:solidFill>
                <a:latin typeface="Aptos"/>
              </a:rPr>
              <a:t>JICA / Development
Partners</a:t>
            </a:r>
          </a:p>
        </p:txBody>
      </p:sp>
      <p:cxnSp>
        <p:nvCxnSpPr>
          <p:cNvPr id="58" name="Connector 57"/>
          <p:cNvCxnSpPr/>
          <p:nvPr/>
        </p:nvCxnSpPr>
        <p:spPr>
          <a:xfrm flipH="1">
            <a:off x="8942832" y="2368296"/>
            <a:ext cx="402336" cy="0"/>
          </a:xfrm>
          <a:prstGeom prst="line">
            <a:avLst/>
          </a:prstGeom>
          <a:ln w="13335">
            <a:solidFill>
              <a:srgbClr val="0D1C30"/>
            </a:solidFill>
            <a:prstDash val="dash"/>
          </a:ln>
        </p:spPr>
        <p:style>
          <a:lnRef idx="2">
            <a:schemeClr val="accent1"/>
          </a:lnRef>
          <a:fillRef idx="0">
            <a:schemeClr val="accent1"/>
          </a:fillRef>
          <a:effectRef idx="1">
            <a:schemeClr val="accent1"/>
          </a:effectRef>
          <a:fontRef idx="minor">
            <a:schemeClr val="tx1"/>
          </a:fontRef>
        </p:style>
      </p:cxnSp>
      <p:cxnSp>
        <p:nvCxnSpPr>
          <p:cNvPr id="59" name="Connector 58"/>
          <p:cNvCxnSpPr/>
          <p:nvPr/>
        </p:nvCxnSpPr>
        <p:spPr>
          <a:xfrm flipH="1">
            <a:off x="8686800" y="3154680"/>
            <a:ext cx="658368" cy="0"/>
          </a:xfrm>
          <a:prstGeom prst="line">
            <a:avLst/>
          </a:prstGeom>
          <a:ln w="13335">
            <a:solidFill>
              <a:srgbClr val="0D1C30"/>
            </a:solidFill>
            <a:prstDash val="dash"/>
          </a:ln>
        </p:spPr>
        <p:style>
          <a:lnRef idx="2">
            <a:schemeClr val="accent1"/>
          </a:lnRef>
          <a:fillRef idx="0">
            <a:schemeClr val="accent1"/>
          </a:fillRef>
          <a:effectRef idx="1">
            <a:schemeClr val="accent1"/>
          </a:effectRef>
          <a:fontRef idx="minor">
            <a:schemeClr val="tx1"/>
          </a:fontRef>
        </p:style>
      </p:cxnSp>
      <p:cxnSp>
        <p:nvCxnSpPr>
          <p:cNvPr id="60" name="Connector 59"/>
          <p:cNvCxnSpPr>
            <a:cxnSpLocks/>
          </p:cNvCxnSpPr>
          <p:nvPr/>
        </p:nvCxnSpPr>
        <p:spPr>
          <a:xfrm>
            <a:off x="7726679" y="3432976"/>
            <a:ext cx="0" cy="393191"/>
          </a:xfrm>
          <a:prstGeom prst="line">
            <a:avLst/>
          </a:prstGeom>
          <a:ln w="17145">
            <a:solidFill>
              <a:srgbClr val="BF9000"/>
            </a:solidFill>
          </a:ln>
        </p:spPr>
        <p:style>
          <a:lnRef idx="2">
            <a:schemeClr val="accent1"/>
          </a:lnRef>
          <a:fillRef idx="0">
            <a:schemeClr val="accent1"/>
          </a:fillRef>
          <a:effectRef idx="1">
            <a:schemeClr val="accent1"/>
          </a:effectRef>
          <a:fontRef idx="minor">
            <a:schemeClr val="tx1"/>
          </a:fontRef>
        </p:style>
      </p:cxnSp>
      <p:cxnSp>
        <p:nvCxnSpPr>
          <p:cNvPr id="61" name="Connector 60"/>
          <p:cNvCxnSpPr>
            <a:cxnSpLocks/>
            <a:endCxn id="55" idx="2"/>
          </p:cNvCxnSpPr>
          <p:nvPr/>
        </p:nvCxnSpPr>
        <p:spPr>
          <a:xfrm>
            <a:off x="6263640" y="3849623"/>
            <a:ext cx="3511296" cy="0"/>
          </a:xfrm>
          <a:prstGeom prst="line">
            <a:avLst/>
          </a:prstGeom>
          <a:ln w="15240">
            <a:solidFill>
              <a:srgbClr val="BF9000"/>
            </a:solidFill>
          </a:ln>
        </p:spPr>
        <p:style>
          <a:lnRef idx="2">
            <a:schemeClr val="accent1"/>
          </a:lnRef>
          <a:fillRef idx="0">
            <a:schemeClr val="accent1"/>
          </a:fillRef>
          <a:effectRef idx="1">
            <a:schemeClr val="accent1"/>
          </a:effectRef>
          <a:fontRef idx="minor">
            <a:schemeClr val="tx1"/>
          </a:fontRef>
        </p:style>
      </p:cxnSp>
      <p:cxnSp>
        <p:nvCxnSpPr>
          <p:cNvPr id="62" name="Connector 61"/>
          <p:cNvCxnSpPr/>
          <p:nvPr/>
        </p:nvCxnSpPr>
        <p:spPr>
          <a:xfrm>
            <a:off x="6269915" y="3837252"/>
            <a:ext cx="0" cy="292609"/>
          </a:xfrm>
          <a:prstGeom prst="line">
            <a:avLst/>
          </a:prstGeom>
          <a:ln w="13970">
            <a:solidFill>
              <a:srgbClr val="BF9000"/>
            </a:solidFill>
          </a:ln>
        </p:spPr>
        <p:style>
          <a:lnRef idx="2">
            <a:schemeClr val="accent1"/>
          </a:lnRef>
          <a:fillRef idx="0">
            <a:schemeClr val="accent1"/>
          </a:fillRef>
          <a:effectRef idx="1">
            <a:schemeClr val="accent1"/>
          </a:effectRef>
          <a:fontRef idx="minor">
            <a:schemeClr val="tx1"/>
          </a:fontRef>
        </p:style>
      </p:cxnSp>
      <p:cxnSp>
        <p:nvCxnSpPr>
          <p:cNvPr id="63" name="Connector 62"/>
          <p:cNvCxnSpPr>
            <a:cxnSpLocks/>
          </p:cNvCxnSpPr>
          <p:nvPr/>
        </p:nvCxnSpPr>
        <p:spPr>
          <a:xfrm>
            <a:off x="8549640" y="3849623"/>
            <a:ext cx="0" cy="265177"/>
          </a:xfrm>
          <a:prstGeom prst="line">
            <a:avLst/>
          </a:prstGeom>
          <a:ln w="13970">
            <a:solidFill>
              <a:srgbClr val="BF9000"/>
            </a:solidFill>
          </a:ln>
        </p:spPr>
        <p:style>
          <a:lnRef idx="2">
            <a:schemeClr val="accent1"/>
          </a:lnRef>
          <a:fillRef idx="0">
            <a:schemeClr val="accent1"/>
          </a:fillRef>
          <a:effectRef idx="1">
            <a:schemeClr val="accent1"/>
          </a:effectRef>
          <a:fontRef idx="minor">
            <a:schemeClr val="tx1"/>
          </a:fontRef>
        </p:style>
      </p:cxnSp>
      <p:cxnSp>
        <p:nvCxnSpPr>
          <p:cNvPr id="64" name="Connector 63"/>
          <p:cNvCxnSpPr>
            <a:cxnSpLocks/>
          </p:cNvCxnSpPr>
          <p:nvPr/>
        </p:nvCxnSpPr>
        <p:spPr>
          <a:xfrm>
            <a:off x="9765792" y="3849623"/>
            <a:ext cx="9144" cy="265177"/>
          </a:xfrm>
          <a:prstGeom prst="line">
            <a:avLst/>
          </a:prstGeom>
          <a:ln w="13970">
            <a:solidFill>
              <a:srgbClr val="BF9000"/>
            </a:solidFill>
          </a:ln>
        </p:spPr>
        <p:style>
          <a:lnRef idx="2">
            <a:schemeClr val="accent1"/>
          </a:lnRef>
          <a:fillRef idx="0">
            <a:schemeClr val="accent1"/>
          </a:fillRef>
          <a:effectRef idx="1">
            <a:schemeClr val="accent1"/>
          </a:effectRef>
          <a:fontRef idx="minor">
            <a:schemeClr val="tx1"/>
          </a:fontRef>
        </p:style>
      </p:cxnSp>
      <p:sp>
        <p:nvSpPr>
          <p:cNvPr id="65" name="Rounded Rectangle 64"/>
          <p:cNvSpPr/>
          <p:nvPr/>
        </p:nvSpPr>
        <p:spPr>
          <a:xfrm>
            <a:off x="5532120" y="4096512"/>
            <a:ext cx="1874519" cy="566928"/>
          </a:xfrm>
          <a:prstGeom prst="roundRect">
            <a:avLst/>
          </a:prstGeom>
          <a:solidFill>
            <a:srgbClr val="FFFFFF"/>
          </a:solidFill>
          <a:ln w="12700">
            <a:solidFill>
              <a:srgbClr val="BF9000"/>
            </a:solidFill>
          </a:ln>
        </p:spPr>
        <p:style>
          <a:lnRef idx="1">
            <a:schemeClr val="accent1"/>
          </a:lnRef>
          <a:fillRef idx="3">
            <a:schemeClr val="accent1"/>
          </a:fillRef>
          <a:effectRef idx="2">
            <a:schemeClr val="accent1"/>
          </a:effectRef>
          <a:fontRef idx="minor">
            <a:schemeClr val="lt1"/>
          </a:fontRef>
        </p:style>
        <p:txBody>
          <a:bodyPr tIns="36576" bIns="36576" rtlCol="0" anchor="ctr"/>
          <a:lstStyle/>
          <a:p>
            <a:pPr algn="ctr"/>
            <a:r>
              <a:rPr sz="869" b="1" dirty="0">
                <a:solidFill>
                  <a:srgbClr val="0D1C30"/>
                </a:solidFill>
                <a:latin typeface="Aptos"/>
              </a:rPr>
              <a:t>Scholarships /
Fellowships /
Training Support Funds</a:t>
            </a:r>
          </a:p>
        </p:txBody>
      </p:sp>
      <p:sp>
        <p:nvSpPr>
          <p:cNvPr id="66" name="Rounded Rectangle 65"/>
          <p:cNvSpPr/>
          <p:nvPr/>
        </p:nvSpPr>
        <p:spPr>
          <a:xfrm>
            <a:off x="7616952" y="4096512"/>
            <a:ext cx="1901952" cy="566928"/>
          </a:xfrm>
          <a:prstGeom prst="roundRect">
            <a:avLst/>
          </a:prstGeom>
          <a:solidFill>
            <a:srgbClr val="FFFFFF"/>
          </a:solidFill>
          <a:ln w="12700">
            <a:solidFill>
              <a:srgbClr val="BF9000"/>
            </a:solidFill>
          </a:ln>
        </p:spPr>
        <p:style>
          <a:lnRef idx="1">
            <a:schemeClr val="accent1"/>
          </a:lnRef>
          <a:fillRef idx="3">
            <a:schemeClr val="accent1"/>
          </a:fillRef>
          <a:effectRef idx="2">
            <a:schemeClr val="accent1"/>
          </a:effectRef>
          <a:fontRef idx="minor">
            <a:schemeClr val="lt1"/>
          </a:fontRef>
        </p:style>
        <p:txBody>
          <a:bodyPr tIns="36576" bIns="36576" rtlCol="0" anchor="ctr"/>
          <a:lstStyle/>
          <a:p>
            <a:pPr algn="ctr"/>
            <a:r>
              <a:rPr sz="869" b="1">
                <a:solidFill>
                  <a:srgbClr val="0D1C30"/>
                </a:solidFill>
                <a:latin typeface="Aptos"/>
              </a:rPr>
              <a:t>Regional Participants /
Students</a:t>
            </a:r>
          </a:p>
        </p:txBody>
      </p:sp>
      <p:sp>
        <p:nvSpPr>
          <p:cNvPr id="67" name="Rounded Rectangle 66"/>
          <p:cNvSpPr/>
          <p:nvPr/>
        </p:nvSpPr>
        <p:spPr>
          <a:xfrm>
            <a:off x="9710928" y="4096512"/>
            <a:ext cx="1856231" cy="566928"/>
          </a:xfrm>
          <a:prstGeom prst="roundRect">
            <a:avLst/>
          </a:prstGeom>
          <a:solidFill>
            <a:srgbClr val="FFFFFF"/>
          </a:solidFill>
          <a:ln w="12700">
            <a:solidFill>
              <a:srgbClr val="BF9000"/>
            </a:solidFill>
          </a:ln>
        </p:spPr>
        <p:style>
          <a:lnRef idx="1">
            <a:schemeClr val="accent1"/>
          </a:lnRef>
          <a:fillRef idx="3">
            <a:schemeClr val="accent1"/>
          </a:fillRef>
          <a:effectRef idx="2">
            <a:schemeClr val="accent1"/>
          </a:effectRef>
          <a:fontRef idx="minor">
            <a:schemeClr val="lt1"/>
          </a:fontRef>
        </p:style>
        <p:txBody>
          <a:bodyPr tIns="36576" bIns="36576" rtlCol="0" anchor="ctr"/>
          <a:lstStyle/>
          <a:p>
            <a:pPr algn="ctr"/>
            <a:r>
              <a:rPr sz="880" b="1">
                <a:solidFill>
                  <a:srgbClr val="0D1C30"/>
                </a:solidFill>
                <a:latin typeface="Aptos"/>
              </a:rPr>
              <a:t>Courses at
RTC Nadi, Fiji</a:t>
            </a:r>
          </a:p>
        </p:txBody>
      </p:sp>
      <p:cxnSp>
        <p:nvCxnSpPr>
          <p:cNvPr id="68" name="Connector 67"/>
          <p:cNvCxnSpPr/>
          <p:nvPr/>
        </p:nvCxnSpPr>
        <p:spPr>
          <a:xfrm>
            <a:off x="7406640" y="4379976"/>
            <a:ext cx="210312" cy="0"/>
          </a:xfrm>
          <a:prstGeom prst="line">
            <a:avLst/>
          </a:prstGeom>
          <a:ln w="19050">
            <a:solidFill>
              <a:srgbClr val="BF9000"/>
            </a:solidFill>
          </a:ln>
        </p:spPr>
        <p:style>
          <a:lnRef idx="2">
            <a:schemeClr val="accent1"/>
          </a:lnRef>
          <a:fillRef idx="0">
            <a:schemeClr val="accent1"/>
          </a:fillRef>
          <a:effectRef idx="1">
            <a:schemeClr val="accent1"/>
          </a:effectRef>
          <a:fontRef idx="minor">
            <a:schemeClr val="tx1"/>
          </a:fontRef>
        </p:style>
      </p:cxnSp>
      <p:cxnSp>
        <p:nvCxnSpPr>
          <p:cNvPr id="69" name="Connector 68"/>
          <p:cNvCxnSpPr/>
          <p:nvPr/>
        </p:nvCxnSpPr>
        <p:spPr>
          <a:xfrm>
            <a:off x="9518904" y="4379976"/>
            <a:ext cx="192024" cy="0"/>
          </a:xfrm>
          <a:prstGeom prst="line">
            <a:avLst/>
          </a:prstGeom>
          <a:ln w="19050">
            <a:solidFill>
              <a:srgbClr val="BF9000"/>
            </a:solidFill>
          </a:ln>
        </p:spPr>
        <p:style>
          <a:lnRef idx="2">
            <a:schemeClr val="accent1"/>
          </a:lnRef>
          <a:fillRef idx="0">
            <a:schemeClr val="accent1"/>
          </a:fillRef>
          <a:effectRef idx="1">
            <a:schemeClr val="accent1"/>
          </a:effectRef>
          <a:fontRef idx="minor">
            <a:schemeClr val="tx1"/>
          </a:fontRef>
        </p:style>
      </p:cxnSp>
      <p:sp>
        <p:nvSpPr>
          <p:cNvPr id="70" name="Rounded Rectangle 69"/>
          <p:cNvSpPr/>
          <p:nvPr/>
        </p:nvSpPr>
        <p:spPr>
          <a:xfrm>
            <a:off x="5650992" y="4937760"/>
            <a:ext cx="1874519" cy="365760"/>
          </a:xfrm>
          <a:prstGeom prst="roundRect">
            <a:avLst/>
          </a:prstGeom>
          <a:solidFill>
            <a:srgbClr val="001F3F"/>
          </a:solidFill>
          <a:ln w="12700">
            <a:solidFill>
              <a:srgbClr val="001F3F"/>
            </a:solidFill>
          </a:ln>
        </p:spPr>
        <p:style>
          <a:lnRef idx="1">
            <a:schemeClr val="accent1"/>
          </a:lnRef>
          <a:fillRef idx="3">
            <a:schemeClr val="accent1"/>
          </a:fillRef>
          <a:effectRef idx="2">
            <a:schemeClr val="accent1"/>
          </a:effectRef>
          <a:fontRef idx="minor">
            <a:schemeClr val="lt1"/>
          </a:fontRef>
        </p:style>
        <p:txBody>
          <a:bodyPr tIns="36576" bIns="36576" rtlCol="0" anchor="ctr"/>
          <a:lstStyle/>
          <a:p>
            <a:pPr algn="ctr"/>
            <a:r>
              <a:rPr sz="950" b="1">
                <a:solidFill>
                  <a:srgbClr val="FFFFFF"/>
                </a:solidFill>
                <a:latin typeface="Aptos"/>
              </a:rPr>
              <a:t>National Ownership</a:t>
            </a:r>
          </a:p>
        </p:txBody>
      </p:sp>
      <p:sp>
        <p:nvSpPr>
          <p:cNvPr id="71" name="Rounded Rectangle 70"/>
          <p:cNvSpPr/>
          <p:nvPr/>
        </p:nvSpPr>
        <p:spPr>
          <a:xfrm>
            <a:off x="7726679" y="4937760"/>
            <a:ext cx="1828800" cy="365760"/>
          </a:xfrm>
          <a:prstGeom prst="roundRect">
            <a:avLst/>
          </a:prstGeom>
          <a:solidFill>
            <a:srgbClr val="BF9000"/>
          </a:solidFill>
          <a:ln w="12700">
            <a:solidFill>
              <a:srgbClr val="BF9000"/>
            </a:solidFill>
          </a:ln>
        </p:spPr>
        <p:style>
          <a:lnRef idx="1">
            <a:schemeClr val="accent1"/>
          </a:lnRef>
          <a:fillRef idx="3">
            <a:schemeClr val="accent1"/>
          </a:fillRef>
          <a:effectRef idx="2">
            <a:schemeClr val="accent1"/>
          </a:effectRef>
          <a:fontRef idx="minor">
            <a:schemeClr val="lt1"/>
          </a:fontRef>
        </p:style>
        <p:txBody>
          <a:bodyPr tIns="36576" bIns="36576" rtlCol="0" anchor="ctr"/>
          <a:lstStyle/>
          <a:p>
            <a:pPr algn="ctr"/>
            <a:r>
              <a:rPr sz="950" b="1">
                <a:solidFill>
                  <a:srgbClr val="FFFFFF"/>
                </a:solidFill>
                <a:latin typeface="Aptos"/>
              </a:rPr>
              <a:t>Regional Service</a:t>
            </a:r>
          </a:p>
        </p:txBody>
      </p:sp>
      <p:sp>
        <p:nvSpPr>
          <p:cNvPr id="72" name="Rounded Rectangle 71"/>
          <p:cNvSpPr/>
          <p:nvPr/>
        </p:nvSpPr>
        <p:spPr>
          <a:xfrm>
            <a:off x="9765792" y="4937760"/>
            <a:ext cx="1874519" cy="365760"/>
          </a:xfrm>
          <a:prstGeom prst="roundRect">
            <a:avLst/>
          </a:prstGeom>
          <a:solidFill>
            <a:srgbClr val="001F3F"/>
          </a:solidFill>
          <a:ln w="12700">
            <a:solidFill>
              <a:srgbClr val="001F3F"/>
            </a:solidFill>
          </a:ln>
        </p:spPr>
        <p:style>
          <a:lnRef idx="1">
            <a:schemeClr val="accent1"/>
          </a:lnRef>
          <a:fillRef idx="3">
            <a:schemeClr val="accent1"/>
          </a:fillRef>
          <a:effectRef idx="2">
            <a:schemeClr val="accent1"/>
          </a:effectRef>
          <a:fontRef idx="minor">
            <a:schemeClr val="lt1"/>
          </a:fontRef>
        </p:style>
        <p:txBody>
          <a:bodyPr tIns="36576" bIns="36576" rtlCol="0" anchor="ctr"/>
          <a:lstStyle/>
          <a:p>
            <a:pPr algn="ctr"/>
            <a:r>
              <a:rPr sz="950" b="1">
                <a:solidFill>
                  <a:srgbClr val="FFFFFF"/>
                </a:solidFill>
                <a:latin typeface="Aptos"/>
              </a:rPr>
              <a:t>Student Support</a:t>
            </a:r>
          </a:p>
        </p:txBody>
      </p:sp>
      <p:sp>
        <p:nvSpPr>
          <p:cNvPr id="73" name="Rounded Rectangle 72"/>
          <p:cNvSpPr/>
          <p:nvPr/>
        </p:nvSpPr>
        <p:spPr>
          <a:xfrm>
            <a:off x="384048" y="5687568"/>
            <a:ext cx="11430000" cy="685800"/>
          </a:xfrm>
          <a:prstGeom prst="roundRect">
            <a:avLst/>
          </a:prstGeom>
          <a:solidFill>
            <a:srgbClr val="001F3F"/>
          </a:solidFill>
          <a:ln w="12700">
            <a:solidFill>
              <a:srgbClr val="001F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4" name="TextBox 73"/>
          <p:cNvSpPr txBox="1"/>
          <p:nvPr/>
        </p:nvSpPr>
        <p:spPr>
          <a:xfrm>
            <a:off x="667512" y="5833872"/>
            <a:ext cx="502920" cy="310896"/>
          </a:xfrm>
          <a:prstGeom prst="rect">
            <a:avLst/>
          </a:prstGeom>
          <a:noFill/>
        </p:spPr>
        <p:txBody>
          <a:bodyPr wrap="square" lIns="0" tIns="0" rIns="0" bIns="0" anchor="t">
            <a:spAutoFit/>
          </a:bodyPr>
          <a:lstStyle/>
          <a:p>
            <a:pPr algn="ctr"/>
            <a:r>
              <a:rPr sz="2200" b="1">
                <a:solidFill>
                  <a:srgbClr val="BF9000"/>
                </a:solidFill>
                <a:latin typeface="Aptos"/>
              </a:rPr>
              <a:t>✓</a:t>
            </a:r>
          </a:p>
        </p:txBody>
      </p:sp>
      <p:cxnSp>
        <p:nvCxnSpPr>
          <p:cNvPr id="75" name="Connector 74"/>
          <p:cNvCxnSpPr/>
          <p:nvPr/>
        </p:nvCxnSpPr>
        <p:spPr>
          <a:xfrm>
            <a:off x="1444752" y="5760720"/>
            <a:ext cx="0" cy="475488"/>
          </a:xfrm>
          <a:prstGeom prst="line">
            <a:avLst/>
          </a:prstGeom>
          <a:ln w="15240">
            <a:solidFill>
              <a:srgbClr val="BF9000"/>
            </a:solidFill>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1737360" y="5760720"/>
            <a:ext cx="9464040" cy="411480"/>
          </a:xfrm>
          <a:prstGeom prst="rect">
            <a:avLst/>
          </a:prstGeom>
          <a:noFill/>
        </p:spPr>
        <p:txBody>
          <a:bodyPr wrap="square" lIns="0" tIns="0" rIns="0" bIns="0" anchor="t">
            <a:spAutoFit/>
          </a:bodyPr>
          <a:lstStyle/>
          <a:p>
            <a:r>
              <a:rPr sz="1350" b="1">
                <a:solidFill>
                  <a:srgbClr val="FFFFFF"/>
                </a:solidFill>
                <a:latin typeface="Aptos"/>
              </a:rPr>
              <a:t>The institutional model should demonstrate clear ownership, clear accountability, and a
practical funding pathway that enables Pacific participants to attend RTC training programmes.</a:t>
            </a:r>
          </a:p>
        </p:txBody>
      </p:sp>
      <p:sp>
        <p:nvSpPr>
          <p:cNvPr id="77" name="TextBox 76"/>
          <p:cNvSpPr txBox="1"/>
          <p:nvPr/>
        </p:nvSpPr>
        <p:spPr>
          <a:xfrm>
            <a:off x="1325880" y="6528816"/>
            <a:ext cx="3657600" cy="109728"/>
          </a:xfrm>
          <a:prstGeom prst="rect">
            <a:avLst/>
          </a:prstGeom>
          <a:noFill/>
        </p:spPr>
        <p:txBody>
          <a:bodyPr wrap="square" lIns="0" tIns="0" rIns="0" bIns="0" anchor="t">
            <a:spAutoFit/>
          </a:bodyPr>
          <a:lstStyle/>
          <a:p>
            <a:r>
              <a:rPr sz="520" b="0" dirty="0">
                <a:solidFill>
                  <a:srgbClr val="788291"/>
                </a:solidFill>
                <a:latin typeface="Aptos"/>
              </a:rPr>
              <a:t>Fiji Meteorological Service | WMO Regional Training Centre – Nadi</a:t>
            </a:r>
          </a:p>
        </p:txBody>
      </p:sp>
      <p:pic>
        <p:nvPicPr>
          <p:cNvPr id="7" name="Picture 6">
            <a:extLst>
              <a:ext uri="{FF2B5EF4-FFF2-40B4-BE49-F238E27FC236}">
                <a16:creationId xmlns:a16="http://schemas.microsoft.com/office/drawing/2014/main" id="{FF53509F-F533-4904-9208-AB760A566367}"/>
              </a:ext>
            </a:extLst>
          </p:cNvPr>
          <p:cNvPicPr>
            <a:picLocks noChangeAspect="1"/>
          </p:cNvPicPr>
          <p:nvPr/>
        </p:nvPicPr>
        <p:blipFill>
          <a:blip r:embed="rId4"/>
          <a:stretch>
            <a:fillRect/>
          </a:stretch>
        </p:blipFill>
        <p:spPr>
          <a:xfrm>
            <a:off x="597408" y="3029041"/>
            <a:ext cx="409632" cy="352474"/>
          </a:xfrm>
          <a:prstGeom prst="rect">
            <a:avLst/>
          </a:prstGeom>
        </p:spPr>
      </p:pic>
      <p:pic>
        <p:nvPicPr>
          <p:cNvPr id="78" name="Picture 77">
            <a:extLst>
              <a:ext uri="{FF2B5EF4-FFF2-40B4-BE49-F238E27FC236}">
                <a16:creationId xmlns:a16="http://schemas.microsoft.com/office/drawing/2014/main" id="{6580BCF7-3695-4B47-8E6E-293648A568E2}"/>
              </a:ext>
            </a:extLst>
          </p:cNvPr>
          <p:cNvPicPr>
            <a:picLocks noChangeAspect="1"/>
          </p:cNvPicPr>
          <p:nvPr/>
        </p:nvPicPr>
        <p:blipFill>
          <a:blip r:embed="rId5"/>
          <a:stretch>
            <a:fillRect/>
          </a:stretch>
        </p:blipFill>
        <p:spPr>
          <a:xfrm>
            <a:off x="623561" y="3882205"/>
            <a:ext cx="333422" cy="342948"/>
          </a:xfrm>
          <a:prstGeom prst="rect">
            <a:avLst/>
          </a:prstGeom>
        </p:spPr>
      </p:pic>
      <p:pic>
        <p:nvPicPr>
          <p:cNvPr id="79" name="Picture 78">
            <a:extLst>
              <a:ext uri="{FF2B5EF4-FFF2-40B4-BE49-F238E27FC236}">
                <a16:creationId xmlns:a16="http://schemas.microsoft.com/office/drawing/2014/main" id="{DD3E3565-B3E4-40D4-8E27-345082D2126E}"/>
              </a:ext>
            </a:extLst>
          </p:cNvPr>
          <p:cNvPicPr>
            <a:picLocks noChangeAspect="1"/>
          </p:cNvPicPr>
          <p:nvPr/>
        </p:nvPicPr>
        <p:blipFill>
          <a:blip r:embed="rId6"/>
          <a:stretch>
            <a:fillRect/>
          </a:stretch>
        </p:blipFill>
        <p:spPr>
          <a:xfrm>
            <a:off x="575535" y="4713301"/>
            <a:ext cx="362001" cy="352474"/>
          </a:xfrm>
          <a:prstGeom prst="rect">
            <a:avLst/>
          </a:prstGeom>
        </p:spPr>
      </p:pic>
      <p:pic>
        <p:nvPicPr>
          <p:cNvPr id="80" name="Image 1" descr="/mnt/data/f82d6d32-5c6b-4bdd-92c0-1cb24e7a60a2.png">
            <a:extLst>
              <a:ext uri="{FF2B5EF4-FFF2-40B4-BE49-F238E27FC236}">
                <a16:creationId xmlns:a16="http://schemas.microsoft.com/office/drawing/2014/main" id="{D64BCAF2-FEEB-4DC7-B389-9C722EFF1354}"/>
              </a:ext>
            </a:extLst>
          </p:cNvPr>
          <p:cNvPicPr>
            <a:picLocks noChangeAspect="1"/>
          </p:cNvPicPr>
          <p:nvPr/>
        </p:nvPicPr>
        <p:blipFill>
          <a:blip r:embed="rId3"/>
          <a:stretch>
            <a:fillRect/>
          </a:stretch>
        </p:blipFill>
        <p:spPr>
          <a:xfrm>
            <a:off x="365760" y="6463115"/>
            <a:ext cx="960120" cy="201168"/>
          </a:xfrm>
          <a:prstGeom prst="rect">
            <a:avLst/>
          </a:prstGeom>
        </p:spPr>
      </p:pic>
      <p:pic>
        <p:nvPicPr>
          <p:cNvPr id="5" name="Picture 4">
            <a:extLst>
              <a:ext uri="{FF2B5EF4-FFF2-40B4-BE49-F238E27FC236}">
                <a16:creationId xmlns:a16="http://schemas.microsoft.com/office/drawing/2014/main" id="{237347A1-2F53-42C1-B9A2-EBFE612C76C3}"/>
              </a:ext>
            </a:extLst>
          </p:cNvPr>
          <p:cNvPicPr>
            <a:picLocks noChangeAspect="1"/>
          </p:cNvPicPr>
          <p:nvPr/>
        </p:nvPicPr>
        <p:blipFill>
          <a:blip r:embed="rId7"/>
          <a:stretch>
            <a:fillRect/>
          </a:stretch>
        </p:blipFill>
        <p:spPr>
          <a:xfrm>
            <a:off x="10165663" y="2682071"/>
            <a:ext cx="1337482" cy="639151"/>
          </a:xfrm>
          <a:prstGeom prst="rect">
            <a:avLst/>
          </a:prstGeom>
        </p:spPr>
      </p:pic>
      <p:pic>
        <p:nvPicPr>
          <p:cNvPr id="81" name="Picture 80" descr="image1.png">
            <a:extLst>
              <a:ext uri="{FF2B5EF4-FFF2-40B4-BE49-F238E27FC236}">
                <a16:creationId xmlns:a16="http://schemas.microsoft.com/office/drawing/2014/main" id="{55FCF4F3-785F-4634-9C54-550120B27014}"/>
              </a:ext>
            </a:extLst>
          </p:cNvPr>
          <p:cNvPicPr>
            <a:picLocks noChangeAspect="1"/>
          </p:cNvPicPr>
          <p:nvPr/>
        </p:nvPicPr>
        <p:blipFill>
          <a:blip r:embed="rId3"/>
          <a:stretch>
            <a:fillRect/>
          </a:stretch>
        </p:blipFill>
        <p:spPr>
          <a:xfrm>
            <a:off x="10131552" y="163212"/>
            <a:ext cx="1960320" cy="580040"/>
          </a:xfrm>
          <a:prstGeom prst="rect">
            <a:avLst/>
          </a:prstGeom>
        </p:spPr>
      </p:pic>
      <p:cxnSp>
        <p:nvCxnSpPr>
          <p:cNvPr id="83" name="Connector 58">
            <a:extLst>
              <a:ext uri="{FF2B5EF4-FFF2-40B4-BE49-F238E27FC236}">
                <a16:creationId xmlns:a16="http://schemas.microsoft.com/office/drawing/2014/main" id="{0CD05119-B265-496F-B319-15466EFA0807}"/>
              </a:ext>
            </a:extLst>
          </p:cNvPr>
          <p:cNvCxnSpPr>
            <a:cxnSpLocks/>
            <a:stCxn id="30" idx="1"/>
          </p:cNvCxnSpPr>
          <p:nvPr/>
        </p:nvCxnSpPr>
        <p:spPr>
          <a:xfrm flipH="1">
            <a:off x="6391656" y="2358863"/>
            <a:ext cx="329184" cy="9433"/>
          </a:xfrm>
          <a:prstGeom prst="line">
            <a:avLst/>
          </a:prstGeom>
          <a:ln w="13335">
            <a:solidFill>
              <a:srgbClr val="0D1C30"/>
            </a:solidFill>
            <a:prstDash val="dash"/>
          </a:ln>
        </p:spPr>
        <p:style>
          <a:lnRef idx="2">
            <a:schemeClr val="accent1"/>
          </a:lnRef>
          <a:fillRef idx="0">
            <a:schemeClr val="accent1"/>
          </a:fillRef>
          <a:effectRef idx="1">
            <a:schemeClr val="accent1"/>
          </a:effectRef>
          <a:fontRef idx="minor">
            <a:schemeClr val="tx1"/>
          </a:fontRef>
        </p:style>
      </p:cxnSp>
      <p:sp>
        <p:nvSpPr>
          <p:cNvPr id="82" name="Rounded Rectangle 47">
            <a:extLst>
              <a:ext uri="{FF2B5EF4-FFF2-40B4-BE49-F238E27FC236}">
                <a16:creationId xmlns:a16="http://schemas.microsoft.com/office/drawing/2014/main" id="{D7156958-262C-453D-AAB2-D02B58200F11}"/>
              </a:ext>
            </a:extLst>
          </p:cNvPr>
          <p:cNvSpPr/>
          <p:nvPr/>
        </p:nvSpPr>
        <p:spPr>
          <a:xfrm>
            <a:off x="5517074" y="2066544"/>
            <a:ext cx="940196" cy="566928"/>
          </a:xfrm>
          <a:prstGeom prst="roundRect">
            <a:avLst/>
          </a:prstGeom>
          <a:solidFill>
            <a:srgbClr val="F7F9FC"/>
          </a:solidFill>
          <a:ln w="12700">
            <a:solidFill>
              <a:srgbClr val="AAB4C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ea typeface="Aptos" panose="020B0004020202020204"/>
              </a:rPr>
              <a:t>PMC Chair</a:t>
            </a:r>
          </a:p>
          <a:p>
            <a:pPr algn="ctr"/>
            <a:r>
              <a:rPr lang="en-US" sz="1200" b="1" dirty="0">
                <a:solidFill>
                  <a:schemeClr val="tx1"/>
                </a:solidFill>
                <a:ea typeface="Aptos" panose="020B0004020202020204"/>
              </a:rPr>
              <a:t>NMHS Directors*</a:t>
            </a:r>
            <a:endParaRPr sz="1200" b="1" dirty="0">
              <a:solidFill>
                <a:schemeClr val="tx1"/>
              </a:solidFill>
              <a:ea typeface="Aptos" panose="020B0004020202020204"/>
            </a:endParaRPr>
          </a:p>
        </p:txBody>
      </p:sp>
      <p:sp>
        <p:nvSpPr>
          <p:cNvPr id="84" name="Rounded Rectangle 47">
            <a:extLst>
              <a:ext uri="{FF2B5EF4-FFF2-40B4-BE49-F238E27FC236}">
                <a16:creationId xmlns:a16="http://schemas.microsoft.com/office/drawing/2014/main" id="{8A5FEA49-3091-4B64-BBF1-5A594ED54BAA}"/>
              </a:ext>
            </a:extLst>
          </p:cNvPr>
          <p:cNvSpPr/>
          <p:nvPr/>
        </p:nvSpPr>
        <p:spPr>
          <a:xfrm>
            <a:off x="5750461" y="2907791"/>
            <a:ext cx="1171540" cy="566928"/>
          </a:xfrm>
          <a:prstGeom prst="roundRect">
            <a:avLst/>
          </a:prstGeom>
          <a:solidFill>
            <a:srgbClr val="F7F9FC"/>
          </a:solidFill>
          <a:ln w="12700">
            <a:solidFill>
              <a:srgbClr val="AAB4C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ea typeface="Aptos" panose="020B0004020202020204"/>
              </a:rPr>
              <a:t>Panel Chair</a:t>
            </a:r>
            <a:endParaRPr sz="1200" b="1" dirty="0">
              <a:solidFill>
                <a:schemeClr val="tx1"/>
              </a:solidFill>
              <a:ea typeface="Aptos" panose="020B0004020202020204"/>
            </a:endParaRPr>
          </a:p>
        </p:txBody>
      </p:sp>
      <p:cxnSp>
        <p:nvCxnSpPr>
          <p:cNvPr id="85" name="Connector 58">
            <a:extLst>
              <a:ext uri="{FF2B5EF4-FFF2-40B4-BE49-F238E27FC236}">
                <a16:creationId xmlns:a16="http://schemas.microsoft.com/office/drawing/2014/main" id="{F053F329-81DB-4974-8004-5A362361383E}"/>
              </a:ext>
            </a:extLst>
          </p:cNvPr>
          <p:cNvCxnSpPr>
            <a:cxnSpLocks/>
          </p:cNvCxnSpPr>
          <p:nvPr/>
        </p:nvCxnSpPr>
        <p:spPr>
          <a:xfrm flipH="1">
            <a:off x="6912970" y="3196268"/>
            <a:ext cx="329184" cy="9433"/>
          </a:xfrm>
          <a:prstGeom prst="line">
            <a:avLst/>
          </a:prstGeom>
          <a:ln w="13335">
            <a:solidFill>
              <a:srgbClr val="0D1C30"/>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0972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6473952"/>
            <a:ext cx="10515600" cy="228600"/>
          </a:xfrm>
          <a:prstGeom prst="rect">
            <a:avLst/>
          </a:prstGeom>
          <a:noFill/>
        </p:spPr>
        <p:txBody>
          <a:bodyPr wrap="none">
            <a:spAutoFit/>
          </a:bodyPr>
          <a:lstStyle/>
          <a:p>
            <a:r>
              <a:rPr sz="800">
                <a:solidFill>
                  <a:srgbClr val="5E7382"/>
                </a:solidFill>
              </a:rPr>
              <a:t>Fiji Meteorological Service | RTC–Nadi Development Progress | Weather Ready Pacific Meeting</a:t>
            </a:r>
          </a:p>
        </p:txBody>
      </p:sp>
      <p:sp>
        <p:nvSpPr>
          <p:cNvPr id="4" name="TextBox 3"/>
          <p:cNvSpPr txBox="1"/>
          <p:nvPr/>
        </p:nvSpPr>
        <p:spPr>
          <a:xfrm>
            <a:off x="502920" y="292608"/>
            <a:ext cx="3200400" cy="201168"/>
          </a:xfrm>
          <a:prstGeom prst="rect">
            <a:avLst/>
          </a:prstGeom>
          <a:noFill/>
        </p:spPr>
        <p:txBody>
          <a:bodyPr wrap="none">
            <a:spAutoFit/>
          </a:bodyPr>
          <a:lstStyle/>
          <a:p>
            <a:r>
              <a:rPr sz="800" b="1">
                <a:solidFill>
                  <a:srgbClr val="0097A7"/>
                </a:solidFill>
              </a:rPr>
              <a:t>TIMELINE</a:t>
            </a:r>
          </a:p>
        </p:txBody>
      </p:sp>
      <p:sp>
        <p:nvSpPr>
          <p:cNvPr id="5" name="TextBox 4"/>
          <p:cNvSpPr txBox="1"/>
          <p:nvPr/>
        </p:nvSpPr>
        <p:spPr>
          <a:xfrm>
            <a:off x="502920" y="475488"/>
            <a:ext cx="8686800" cy="502920"/>
          </a:xfrm>
          <a:prstGeom prst="rect">
            <a:avLst/>
          </a:prstGeom>
          <a:noFill/>
        </p:spPr>
        <p:txBody>
          <a:bodyPr wrap="none">
            <a:spAutoFit/>
          </a:bodyPr>
          <a:lstStyle/>
          <a:p>
            <a:r>
              <a:rPr sz="2600" b="1">
                <a:solidFill>
                  <a:srgbClr val="092340"/>
                </a:solidFill>
              </a:rPr>
              <a:t>One View: What Must Be Completed by When</a:t>
            </a:r>
          </a:p>
        </p:txBody>
      </p:sp>
      <p:sp>
        <p:nvSpPr>
          <p:cNvPr id="6" name="TextBox 5"/>
          <p:cNvSpPr txBox="1"/>
          <p:nvPr/>
        </p:nvSpPr>
        <p:spPr>
          <a:xfrm>
            <a:off x="530352" y="978408"/>
            <a:ext cx="8961120" cy="384048"/>
          </a:xfrm>
          <a:prstGeom prst="rect">
            <a:avLst/>
          </a:prstGeom>
          <a:noFill/>
        </p:spPr>
        <p:txBody>
          <a:bodyPr wrap="none">
            <a:spAutoFit/>
          </a:bodyPr>
          <a:lstStyle/>
          <a:p>
            <a:r>
              <a:rPr sz="1100">
                <a:solidFill>
                  <a:srgbClr val="5E7382"/>
                </a:solidFill>
              </a:rPr>
              <a:t>Integrated timeline for all RTC–Nadi development workstreams.</a:t>
            </a:r>
          </a:p>
        </p:txBody>
      </p:sp>
      <p:pic>
        <p:nvPicPr>
          <p:cNvPr id="7" name="Picture 6" descr="image1.png"/>
          <p:cNvPicPr>
            <a:picLocks noChangeAspect="1"/>
          </p:cNvPicPr>
          <p:nvPr/>
        </p:nvPicPr>
        <p:blipFill>
          <a:blip r:embed="rId2"/>
          <a:stretch>
            <a:fillRect/>
          </a:stretch>
        </p:blipFill>
        <p:spPr>
          <a:xfrm>
            <a:off x="9966960" y="301752"/>
            <a:ext cx="1600200" cy="473484"/>
          </a:xfrm>
          <a:prstGeom prst="rect">
            <a:avLst/>
          </a:prstGeom>
        </p:spPr>
      </p:pic>
      <p:sp>
        <p:nvSpPr>
          <p:cNvPr id="9" name="Rectangle 8"/>
          <p:cNvSpPr/>
          <p:nvPr/>
        </p:nvSpPr>
        <p:spPr>
          <a:xfrm>
            <a:off x="685800" y="1417320"/>
            <a:ext cx="3017520" cy="411480"/>
          </a:xfrm>
          <a:prstGeom prst="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000" b="1">
                <a:solidFill>
                  <a:srgbClr val="FFFFFF"/>
                </a:solidFill>
              </a:rPr>
              <a:t>Workstream</a:t>
            </a:r>
          </a:p>
        </p:txBody>
      </p:sp>
      <p:sp>
        <p:nvSpPr>
          <p:cNvPr id="10" name="Rectangle 9"/>
          <p:cNvSpPr/>
          <p:nvPr/>
        </p:nvSpPr>
        <p:spPr>
          <a:xfrm>
            <a:off x="3703320" y="1417320"/>
            <a:ext cx="2377440" cy="411480"/>
          </a:xfrm>
          <a:prstGeom prst="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000" b="1">
                <a:solidFill>
                  <a:srgbClr val="FFFFFF"/>
                </a:solidFill>
              </a:rPr>
              <a:t>Target</a:t>
            </a:r>
          </a:p>
        </p:txBody>
      </p:sp>
      <p:sp>
        <p:nvSpPr>
          <p:cNvPr id="11" name="Rectangle 10"/>
          <p:cNvSpPr/>
          <p:nvPr/>
        </p:nvSpPr>
        <p:spPr>
          <a:xfrm>
            <a:off x="6080760" y="1417320"/>
            <a:ext cx="4846320" cy="411480"/>
          </a:xfrm>
          <a:prstGeom prst="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000" b="1">
                <a:solidFill>
                  <a:srgbClr val="FFFFFF"/>
                </a:solidFill>
              </a:rPr>
              <a:t>Status</a:t>
            </a:r>
          </a:p>
        </p:txBody>
      </p:sp>
      <p:sp>
        <p:nvSpPr>
          <p:cNvPr id="12" name="Rectangle 11"/>
          <p:cNvSpPr/>
          <p:nvPr/>
        </p:nvSpPr>
        <p:spPr>
          <a:xfrm>
            <a:off x="685800" y="1874519"/>
            <a:ext cx="3017520" cy="530352"/>
          </a:xfrm>
          <a:prstGeom prst="rect">
            <a:avLst/>
          </a:prstGeom>
          <a:solidFill>
            <a:srgbClr val="FAFCFD"/>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1">
                <a:solidFill>
                  <a:srgbClr val="1C232B"/>
                </a:solidFill>
              </a:rPr>
              <a:t>WMO recognition pathway</a:t>
            </a:r>
          </a:p>
        </p:txBody>
      </p:sp>
      <p:sp>
        <p:nvSpPr>
          <p:cNvPr id="13" name="Rectangle 12"/>
          <p:cNvSpPr/>
          <p:nvPr/>
        </p:nvSpPr>
        <p:spPr>
          <a:xfrm>
            <a:off x="3703320" y="1874519"/>
            <a:ext cx="2377440" cy="530352"/>
          </a:xfrm>
          <a:prstGeom prst="rect">
            <a:avLst/>
          </a:prstGeom>
          <a:solidFill>
            <a:srgbClr val="FAFCFD"/>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0">
                <a:solidFill>
                  <a:srgbClr val="1C232B"/>
                </a:solidFill>
              </a:rPr>
              <a:t>2026 EC-CDP / EC pathway</a:t>
            </a:r>
          </a:p>
        </p:txBody>
      </p:sp>
      <p:sp>
        <p:nvSpPr>
          <p:cNvPr id="14" name="Rectangle 13"/>
          <p:cNvSpPr/>
          <p:nvPr/>
        </p:nvSpPr>
        <p:spPr>
          <a:xfrm>
            <a:off x="6080760" y="1874519"/>
            <a:ext cx="4846320" cy="530352"/>
          </a:xfrm>
          <a:prstGeom prst="rect">
            <a:avLst/>
          </a:prstGeom>
          <a:solidFill>
            <a:srgbClr val="FAFCFD"/>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0">
                <a:solidFill>
                  <a:srgbClr val="1C232B"/>
                </a:solidFill>
              </a:rPr>
              <a:t>Review completed; core criteria fully met</a:t>
            </a:r>
          </a:p>
        </p:txBody>
      </p:sp>
      <p:sp>
        <p:nvSpPr>
          <p:cNvPr id="15" name="Rectangle 14"/>
          <p:cNvSpPr/>
          <p:nvPr/>
        </p:nvSpPr>
        <p:spPr>
          <a:xfrm>
            <a:off x="612648" y="1874519"/>
            <a:ext cx="73152" cy="530352"/>
          </a:xfrm>
          <a:prstGeom prst="rect">
            <a:avLst/>
          </a:prstGeom>
          <a:solidFill>
            <a:srgbClr val="2496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Rectangle 15"/>
          <p:cNvSpPr/>
          <p:nvPr/>
        </p:nvSpPr>
        <p:spPr>
          <a:xfrm>
            <a:off x="685800" y="2468879"/>
            <a:ext cx="3017520" cy="530352"/>
          </a:xfrm>
          <a:prstGeom prst="rect">
            <a:avLst/>
          </a:prstGeom>
          <a:solidFill>
            <a:srgbClr val="F1F7FA"/>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1">
                <a:solidFill>
                  <a:srgbClr val="1C232B"/>
                </a:solidFill>
              </a:rPr>
              <a:t>FHEC recognition/registration</a:t>
            </a:r>
          </a:p>
        </p:txBody>
      </p:sp>
      <p:sp>
        <p:nvSpPr>
          <p:cNvPr id="17" name="Rectangle 16"/>
          <p:cNvSpPr/>
          <p:nvPr/>
        </p:nvSpPr>
        <p:spPr>
          <a:xfrm>
            <a:off x="3703320" y="2468879"/>
            <a:ext cx="2377440" cy="530352"/>
          </a:xfrm>
          <a:prstGeom prst="rect">
            <a:avLst/>
          </a:prstGeom>
          <a:solidFill>
            <a:srgbClr val="F1F7FA"/>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0">
                <a:solidFill>
                  <a:srgbClr val="1C232B"/>
                </a:solidFill>
              </a:rPr>
              <a:t>By January 2027 package readiness</a:t>
            </a:r>
          </a:p>
        </p:txBody>
      </p:sp>
      <p:sp>
        <p:nvSpPr>
          <p:cNvPr id="18" name="Rectangle 17"/>
          <p:cNvSpPr/>
          <p:nvPr/>
        </p:nvSpPr>
        <p:spPr>
          <a:xfrm>
            <a:off x="6080760" y="2468879"/>
            <a:ext cx="4846320" cy="530352"/>
          </a:xfrm>
          <a:prstGeom prst="rect">
            <a:avLst/>
          </a:prstGeom>
          <a:solidFill>
            <a:srgbClr val="F1F7FA"/>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0">
                <a:solidFill>
                  <a:srgbClr val="1C232B"/>
                </a:solidFill>
              </a:rPr>
              <a:t>90% recognition work completed</a:t>
            </a:r>
          </a:p>
        </p:txBody>
      </p:sp>
      <p:sp>
        <p:nvSpPr>
          <p:cNvPr id="19" name="Rectangle 18"/>
          <p:cNvSpPr/>
          <p:nvPr/>
        </p:nvSpPr>
        <p:spPr>
          <a:xfrm>
            <a:off x="612648" y="2468879"/>
            <a:ext cx="73152" cy="530352"/>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p:nvSpPr>
        <p:spPr>
          <a:xfrm>
            <a:off x="685800" y="3063239"/>
            <a:ext cx="3017520" cy="530352"/>
          </a:xfrm>
          <a:prstGeom prst="rect">
            <a:avLst/>
          </a:prstGeom>
          <a:solidFill>
            <a:srgbClr val="FAFCFD"/>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1">
                <a:solidFill>
                  <a:srgbClr val="1C232B"/>
                </a:solidFill>
              </a:rPr>
              <a:t>BIP-MT diploma upgrade</a:t>
            </a:r>
          </a:p>
        </p:txBody>
      </p:sp>
      <p:sp>
        <p:nvSpPr>
          <p:cNvPr id="21" name="Rectangle 20"/>
          <p:cNvSpPr/>
          <p:nvPr/>
        </p:nvSpPr>
        <p:spPr>
          <a:xfrm>
            <a:off x="3703320" y="3063239"/>
            <a:ext cx="2377440" cy="530352"/>
          </a:xfrm>
          <a:prstGeom prst="rect">
            <a:avLst/>
          </a:prstGeom>
          <a:solidFill>
            <a:srgbClr val="FAFCFD"/>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0">
                <a:solidFill>
                  <a:srgbClr val="1C232B"/>
                </a:solidFill>
              </a:rPr>
              <a:t>April 2027</a:t>
            </a:r>
          </a:p>
        </p:txBody>
      </p:sp>
      <p:sp>
        <p:nvSpPr>
          <p:cNvPr id="22" name="Rectangle 21"/>
          <p:cNvSpPr/>
          <p:nvPr/>
        </p:nvSpPr>
        <p:spPr>
          <a:xfrm>
            <a:off x="6080760" y="3063239"/>
            <a:ext cx="4846320" cy="530352"/>
          </a:xfrm>
          <a:prstGeom prst="rect">
            <a:avLst/>
          </a:prstGeom>
          <a:solidFill>
            <a:srgbClr val="FAFCFD"/>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0">
                <a:solidFill>
                  <a:srgbClr val="1C232B"/>
                </a:solidFill>
              </a:rPr>
              <a:t>10% completed; budget and concept note ready</a:t>
            </a:r>
          </a:p>
        </p:txBody>
      </p:sp>
      <p:sp>
        <p:nvSpPr>
          <p:cNvPr id="23" name="Rectangle 22"/>
          <p:cNvSpPr/>
          <p:nvPr/>
        </p:nvSpPr>
        <p:spPr>
          <a:xfrm>
            <a:off x="612648" y="3063239"/>
            <a:ext cx="73152" cy="530352"/>
          </a:xfrm>
          <a:prstGeom prst="rect">
            <a:avLst/>
          </a:prstGeom>
          <a:solidFill>
            <a:srgbClr val="D8A9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 name="Rectangle 23"/>
          <p:cNvSpPr/>
          <p:nvPr/>
        </p:nvSpPr>
        <p:spPr>
          <a:xfrm>
            <a:off x="685800" y="3657600"/>
            <a:ext cx="3017520" cy="530352"/>
          </a:xfrm>
          <a:prstGeom prst="rect">
            <a:avLst/>
          </a:prstGeom>
          <a:solidFill>
            <a:srgbClr val="F1F7FA"/>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1">
                <a:solidFill>
                  <a:srgbClr val="1C232B"/>
                </a:solidFill>
              </a:rPr>
              <a:t>Planning documents</a:t>
            </a:r>
          </a:p>
        </p:txBody>
      </p:sp>
      <p:sp>
        <p:nvSpPr>
          <p:cNvPr id="25" name="Rectangle 24"/>
          <p:cNvSpPr/>
          <p:nvPr/>
        </p:nvSpPr>
        <p:spPr>
          <a:xfrm>
            <a:off x="3703320" y="3657600"/>
            <a:ext cx="2377440" cy="530352"/>
          </a:xfrm>
          <a:prstGeom prst="rect">
            <a:avLst/>
          </a:prstGeom>
          <a:solidFill>
            <a:srgbClr val="F1F7FA"/>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0">
                <a:solidFill>
                  <a:srgbClr val="1C232B"/>
                </a:solidFill>
              </a:rPr>
              <a:t>January 2027</a:t>
            </a:r>
          </a:p>
        </p:txBody>
      </p:sp>
      <p:sp>
        <p:nvSpPr>
          <p:cNvPr id="26" name="Rectangle 25"/>
          <p:cNvSpPr/>
          <p:nvPr/>
        </p:nvSpPr>
        <p:spPr>
          <a:xfrm>
            <a:off x="6080760" y="3657600"/>
            <a:ext cx="4846320" cy="530352"/>
          </a:xfrm>
          <a:prstGeom prst="rect">
            <a:avLst/>
          </a:prstGeom>
          <a:solidFill>
            <a:srgbClr val="F1F7FA"/>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0">
                <a:solidFill>
                  <a:srgbClr val="1C232B"/>
                </a:solidFill>
              </a:rPr>
              <a:t>Drafts prepared; awaiting DMET/Divisional Head inputs</a:t>
            </a:r>
          </a:p>
        </p:txBody>
      </p:sp>
      <p:sp>
        <p:nvSpPr>
          <p:cNvPr id="27" name="Rectangle 26"/>
          <p:cNvSpPr/>
          <p:nvPr/>
        </p:nvSpPr>
        <p:spPr>
          <a:xfrm>
            <a:off x="612648" y="3657600"/>
            <a:ext cx="73152" cy="530352"/>
          </a:xfrm>
          <a:prstGeom prst="rect">
            <a:avLst/>
          </a:prstGeom>
          <a:solidFill>
            <a:srgbClr val="0064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8" name="Rectangle 27"/>
          <p:cNvSpPr/>
          <p:nvPr/>
        </p:nvSpPr>
        <p:spPr>
          <a:xfrm>
            <a:off x="685800" y="4251960"/>
            <a:ext cx="3017520" cy="530352"/>
          </a:xfrm>
          <a:prstGeom prst="rect">
            <a:avLst/>
          </a:prstGeom>
          <a:solidFill>
            <a:srgbClr val="FAFCFD"/>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1">
                <a:solidFill>
                  <a:srgbClr val="1C232B"/>
                </a:solidFill>
              </a:rPr>
              <a:t>RTC building and exhibition</a:t>
            </a:r>
          </a:p>
        </p:txBody>
      </p:sp>
      <p:sp>
        <p:nvSpPr>
          <p:cNvPr id="29" name="Rectangle 28"/>
          <p:cNvSpPr/>
          <p:nvPr/>
        </p:nvSpPr>
        <p:spPr>
          <a:xfrm>
            <a:off x="3703320" y="4251960"/>
            <a:ext cx="2377440" cy="530352"/>
          </a:xfrm>
          <a:prstGeom prst="rect">
            <a:avLst/>
          </a:prstGeom>
          <a:solidFill>
            <a:srgbClr val="FAFCFD"/>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0">
                <a:solidFill>
                  <a:srgbClr val="1C232B"/>
                </a:solidFill>
              </a:rPr>
              <a:t>2027–2028</a:t>
            </a:r>
          </a:p>
        </p:txBody>
      </p:sp>
      <p:sp>
        <p:nvSpPr>
          <p:cNvPr id="30" name="Rectangle 29"/>
          <p:cNvSpPr/>
          <p:nvPr/>
        </p:nvSpPr>
        <p:spPr>
          <a:xfrm>
            <a:off x="6080760" y="4251960"/>
            <a:ext cx="4846320" cy="530352"/>
          </a:xfrm>
          <a:prstGeom prst="rect">
            <a:avLst/>
          </a:prstGeom>
          <a:solidFill>
            <a:srgbClr val="FAFCFD"/>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0">
                <a:solidFill>
                  <a:srgbClr val="1C232B"/>
                </a:solidFill>
              </a:rPr>
              <a:t>Building launched; exhibition centre 70% completed</a:t>
            </a:r>
          </a:p>
        </p:txBody>
      </p:sp>
      <p:sp>
        <p:nvSpPr>
          <p:cNvPr id="31" name="Rectangle 30"/>
          <p:cNvSpPr/>
          <p:nvPr/>
        </p:nvSpPr>
        <p:spPr>
          <a:xfrm>
            <a:off x="612648" y="4251960"/>
            <a:ext cx="73152" cy="530352"/>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2" name="Rectangle 31"/>
          <p:cNvSpPr/>
          <p:nvPr/>
        </p:nvSpPr>
        <p:spPr>
          <a:xfrm>
            <a:off x="685800" y="4846320"/>
            <a:ext cx="3017520" cy="530352"/>
          </a:xfrm>
          <a:prstGeom prst="rect">
            <a:avLst/>
          </a:prstGeom>
          <a:solidFill>
            <a:srgbClr val="F1F7FA"/>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1">
                <a:solidFill>
                  <a:srgbClr val="1C232B"/>
                </a:solidFill>
              </a:rPr>
              <a:t>WRP support</a:t>
            </a:r>
          </a:p>
        </p:txBody>
      </p:sp>
      <p:sp>
        <p:nvSpPr>
          <p:cNvPr id="33" name="Rectangle 32"/>
          <p:cNvSpPr/>
          <p:nvPr/>
        </p:nvSpPr>
        <p:spPr>
          <a:xfrm>
            <a:off x="3703320" y="4846320"/>
            <a:ext cx="2377440" cy="530352"/>
          </a:xfrm>
          <a:prstGeom prst="rect">
            <a:avLst/>
          </a:prstGeom>
          <a:solidFill>
            <a:srgbClr val="F1F7FA"/>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0">
                <a:solidFill>
                  <a:srgbClr val="1C232B"/>
                </a:solidFill>
              </a:rPr>
              <a:t>2026 onward</a:t>
            </a:r>
          </a:p>
        </p:txBody>
      </p:sp>
      <p:sp>
        <p:nvSpPr>
          <p:cNvPr id="34" name="Rectangle 33"/>
          <p:cNvSpPr/>
          <p:nvPr/>
        </p:nvSpPr>
        <p:spPr>
          <a:xfrm>
            <a:off x="6080760" y="4846320"/>
            <a:ext cx="4846320" cy="530352"/>
          </a:xfrm>
          <a:prstGeom prst="rect">
            <a:avLst/>
          </a:prstGeom>
          <a:solidFill>
            <a:srgbClr val="F1F7FA"/>
          </a:solidFill>
          <a:ln>
            <a:solidFill>
              <a:srgbClr val="E2E9EE"/>
            </a:solidFill>
          </a:ln>
        </p:spPr>
        <p:style>
          <a:lnRef idx="1">
            <a:schemeClr val="accent1"/>
          </a:lnRef>
          <a:fillRef idx="3">
            <a:schemeClr val="accent1"/>
          </a:fillRef>
          <a:effectRef idx="2">
            <a:schemeClr val="accent1"/>
          </a:effectRef>
          <a:fontRef idx="minor">
            <a:schemeClr val="lt1"/>
          </a:fontRef>
        </p:style>
        <p:txBody>
          <a:bodyPr lIns="73152" rtlCol="0" anchor="ctr"/>
          <a:lstStyle/>
          <a:p>
            <a:pPr algn="ctr"/>
            <a:r>
              <a:rPr sz="950" b="0">
                <a:solidFill>
                  <a:srgbClr val="1C232B"/>
                </a:solidFill>
              </a:rPr>
              <a:t>Funding and technical support requested</a:t>
            </a:r>
          </a:p>
        </p:txBody>
      </p:sp>
      <p:sp>
        <p:nvSpPr>
          <p:cNvPr id="35" name="Rectangle 34"/>
          <p:cNvSpPr/>
          <p:nvPr/>
        </p:nvSpPr>
        <p:spPr>
          <a:xfrm>
            <a:off x="612648" y="4846320"/>
            <a:ext cx="73152" cy="530352"/>
          </a:xfrm>
          <a:prstGeom prst="rect">
            <a:avLst/>
          </a:prstGeom>
          <a:solidFill>
            <a:srgbClr val="D8A9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6" name="Rounded Rectangle 35"/>
          <p:cNvSpPr/>
          <p:nvPr/>
        </p:nvSpPr>
        <p:spPr>
          <a:xfrm>
            <a:off x="685800" y="5696712"/>
            <a:ext cx="10287000" cy="438912"/>
          </a:xfrm>
          <a:prstGeom prst="round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080" b="1">
                <a:solidFill>
                  <a:srgbClr val="FFFFFF"/>
                </a:solidFill>
              </a:rPr>
              <a:t>Overall message: RTC–Nadi is progressing across all workstreams; next step is coordinated support, endorsement, funding and controlled implementation.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0972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6473952"/>
            <a:ext cx="10515600" cy="228600"/>
          </a:xfrm>
          <a:prstGeom prst="rect">
            <a:avLst/>
          </a:prstGeom>
          <a:noFill/>
        </p:spPr>
        <p:txBody>
          <a:bodyPr wrap="none">
            <a:spAutoFit/>
          </a:bodyPr>
          <a:lstStyle/>
          <a:p>
            <a:r>
              <a:rPr sz="800">
                <a:solidFill>
                  <a:srgbClr val="5E7382"/>
                </a:solidFill>
              </a:rPr>
              <a:t>Fiji Meteorological Service | RTC–Nadi Development Progress | Weather Ready Pacific Meeting</a:t>
            </a:r>
          </a:p>
        </p:txBody>
      </p:sp>
      <p:sp>
        <p:nvSpPr>
          <p:cNvPr id="4" name="TextBox 3"/>
          <p:cNvSpPr txBox="1"/>
          <p:nvPr/>
        </p:nvSpPr>
        <p:spPr>
          <a:xfrm>
            <a:off x="502920" y="292608"/>
            <a:ext cx="3200400" cy="201168"/>
          </a:xfrm>
          <a:prstGeom prst="rect">
            <a:avLst/>
          </a:prstGeom>
          <a:noFill/>
        </p:spPr>
        <p:txBody>
          <a:bodyPr wrap="none">
            <a:spAutoFit/>
          </a:bodyPr>
          <a:lstStyle/>
          <a:p>
            <a:r>
              <a:rPr sz="800" b="1">
                <a:solidFill>
                  <a:srgbClr val="0097A7"/>
                </a:solidFill>
              </a:rPr>
              <a:t>WRP SUPPORT</a:t>
            </a:r>
          </a:p>
        </p:txBody>
      </p:sp>
      <p:sp>
        <p:nvSpPr>
          <p:cNvPr id="5" name="TextBox 4"/>
          <p:cNvSpPr txBox="1"/>
          <p:nvPr/>
        </p:nvSpPr>
        <p:spPr>
          <a:xfrm>
            <a:off x="502920" y="475488"/>
            <a:ext cx="8686800" cy="502920"/>
          </a:xfrm>
          <a:prstGeom prst="rect">
            <a:avLst/>
          </a:prstGeom>
          <a:noFill/>
        </p:spPr>
        <p:txBody>
          <a:bodyPr wrap="none">
            <a:spAutoFit/>
          </a:bodyPr>
          <a:lstStyle/>
          <a:p>
            <a:r>
              <a:rPr sz="2600" b="1">
                <a:solidFill>
                  <a:srgbClr val="092340"/>
                </a:solidFill>
              </a:rPr>
              <a:t>Support and Decision Requested from WRP</a:t>
            </a:r>
          </a:p>
        </p:txBody>
      </p:sp>
      <p:sp>
        <p:nvSpPr>
          <p:cNvPr id="6" name="TextBox 5"/>
          <p:cNvSpPr txBox="1"/>
          <p:nvPr/>
        </p:nvSpPr>
        <p:spPr>
          <a:xfrm>
            <a:off x="530352" y="978408"/>
            <a:ext cx="8961120" cy="384048"/>
          </a:xfrm>
          <a:prstGeom prst="rect">
            <a:avLst/>
          </a:prstGeom>
          <a:noFill/>
        </p:spPr>
        <p:txBody>
          <a:bodyPr wrap="none">
            <a:spAutoFit/>
          </a:bodyPr>
          <a:lstStyle/>
          <a:p>
            <a:r>
              <a:rPr sz="1100">
                <a:solidFill>
                  <a:srgbClr val="5E7382"/>
                </a:solidFill>
              </a:rPr>
              <a:t>Targeted support will convert RTC–Nadi readiness into sustained regional delivery.</a:t>
            </a:r>
          </a:p>
        </p:txBody>
      </p:sp>
      <p:pic>
        <p:nvPicPr>
          <p:cNvPr id="7" name="Picture 6" descr="image1.png"/>
          <p:cNvPicPr>
            <a:picLocks noChangeAspect="1"/>
          </p:cNvPicPr>
          <p:nvPr/>
        </p:nvPicPr>
        <p:blipFill>
          <a:blip r:embed="rId2"/>
          <a:stretch>
            <a:fillRect/>
          </a:stretch>
        </p:blipFill>
        <p:spPr>
          <a:xfrm>
            <a:off x="9966960" y="301752"/>
            <a:ext cx="1600200" cy="473484"/>
          </a:xfrm>
          <a:prstGeom prst="rect">
            <a:avLst/>
          </a:prstGeom>
        </p:spPr>
      </p:pic>
      <p:sp>
        <p:nvSpPr>
          <p:cNvPr id="9" name="Rounded Rectangle 8"/>
          <p:cNvSpPr/>
          <p:nvPr/>
        </p:nvSpPr>
        <p:spPr>
          <a:xfrm>
            <a:off x="685800" y="1417319"/>
            <a:ext cx="3337560" cy="1803887"/>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a:xfrm>
            <a:off x="694944" y="1425205"/>
            <a:ext cx="73152" cy="1803886"/>
          </a:xfrm>
          <a:prstGeom prst="rect">
            <a:avLst/>
          </a:prstGeom>
          <a:solidFill>
            <a:srgbClr val="D8A9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p:cNvSpPr txBox="1"/>
          <p:nvPr/>
        </p:nvSpPr>
        <p:spPr>
          <a:xfrm>
            <a:off x="850392" y="1554480"/>
            <a:ext cx="1584088" cy="338554"/>
          </a:xfrm>
          <a:prstGeom prst="rect">
            <a:avLst/>
          </a:prstGeom>
          <a:noFill/>
        </p:spPr>
        <p:txBody>
          <a:bodyPr wrap="none">
            <a:spAutoFit/>
          </a:bodyPr>
          <a:lstStyle/>
          <a:p>
            <a:r>
              <a:rPr sz="1600" b="1" dirty="0">
                <a:solidFill>
                  <a:srgbClr val="092340"/>
                </a:solidFill>
              </a:rPr>
              <a:t>Funding support</a:t>
            </a:r>
          </a:p>
        </p:txBody>
      </p:sp>
      <p:sp>
        <p:nvSpPr>
          <p:cNvPr id="12" name="TextBox 11"/>
          <p:cNvSpPr txBox="1"/>
          <p:nvPr/>
        </p:nvSpPr>
        <p:spPr>
          <a:xfrm>
            <a:off x="850392" y="1920240"/>
            <a:ext cx="3008376" cy="1277273"/>
          </a:xfrm>
          <a:prstGeom prst="rect">
            <a:avLst/>
          </a:prstGeom>
          <a:noFill/>
        </p:spPr>
        <p:txBody>
          <a:bodyPr wrap="square">
            <a:spAutoFit/>
          </a:bodyPr>
          <a:lstStyle/>
          <a:p>
            <a:pPr>
              <a:spcAft>
                <a:spcPts val="300"/>
              </a:spcAft>
            </a:pPr>
            <a:r>
              <a:rPr sz="1200" dirty="0">
                <a:solidFill>
                  <a:srgbClr val="1C232B"/>
                </a:solidFill>
              </a:rPr>
              <a:t>Support BIP-MT diploma development, FHEC annual fees and regional participant sponsorship.</a:t>
            </a:r>
            <a:endParaRPr lang="en-US" sz="1200" dirty="0">
              <a:solidFill>
                <a:srgbClr val="1C232B"/>
              </a:solidFill>
            </a:endParaRPr>
          </a:p>
          <a:p>
            <a:pPr>
              <a:spcAft>
                <a:spcPts val="300"/>
              </a:spcAft>
            </a:pPr>
            <a:endParaRPr lang="en-US" sz="1200" dirty="0">
              <a:solidFill>
                <a:srgbClr val="1C232B"/>
              </a:solidFill>
            </a:endParaRPr>
          </a:p>
          <a:p>
            <a:pPr>
              <a:spcAft>
                <a:spcPts val="300"/>
              </a:spcAft>
            </a:pPr>
            <a:r>
              <a:rPr lang="en-US" sz="1200" dirty="0">
                <a:solidFill>
                  <a:srgbClr val="1C232B"/>
                </a:solidFill>
              </a:rPr>
              <a:t>Support development of BIP-M course development</a:t>
            </a:r>
            <a:endParaRPr sz="1200" dirty="0">
              <a:solidFill>
                <a:srgbClr val="1C232B"/>
              </a:solidFill>
            </a:endParaRPr>
          </a:p>
        </p:txBody>
      </p:sp>
      <p:sp>
        <p:nvSpPr>
          <p:cNvPr id="13" name="Rounded Rectangle 12"/>
          <p:cNvSpPr/>
          <p:nvPr/>
        </p:nvSpPr>
        <p:spPr>
          <a:xfrm>
            <a:off x="4343400" y="1417320"/>
            <a:ext cx="3337560" cy="1572768"/>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4343400" y="1417320"/>
            <a:ext cx="91440" cy="1545900"/>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TextBox 14"/>
          <p:cNvSpPr txBox="1"/>
          <p:nvPr/>
        </p:nvSpPr>
        <p:spPr>
          <a:xfrm>
            <a:off x="4507992" y="1554480"/>
            <a:ext cx="1678921" cy="338554"/>
          </a:xfrm>
          <a:prstGeom prst="rect">
            <a:avLst/>
          </a:prstGeom>
          <a:noFill/>
        </p:spPr>
        <p:txBody>
          <a:bodyPr wrap="none">
            <a:spAutoFit/>
          </a:bodyPr>
          <a:lstStyle/>
          <a:p>
            <a:r>
              <a:rPr sz="1600" b="1" dirty="0">
                <a:solidFill>
                  <a:srgbClr val="092340"/>
                </a:solidFill>
              </a:rPr>
              <a:t>Technical support</a:t>
            </a:r>
          </a:p>
        </p:txBody>
      </p:sp>
      <p:sp>
        <p:nvSpPr>
          <p:cNvPr id="16" name="TextBox 15"/>
          <p:cNvSpPr txBox="1"/>
          <p:nvPr/>
        </p:nvSpPr>
        <p:spPr>
          <a:xfrm>
            <a:off x="4507992" y="1920240"/>
            <a:ext cx="3008376" cy="646331"/>
          </a:xfrm>
          <a:prstGeom prst="rect">
            <a:avLst/>
          </a:prstGeom>
          <a:noFill/>
        </p:spPr>
        <p:txBody>
          <a:bodyPr wrap="square">
            <a:spAutoFit/>
          </a:bodyPr>
          <a:lstStyle/>
          <a:p>
            <a:pPr>
              <a:spcAft>
                <a:spcPts val="300"/>
              </a:spcAft>
            </a:pPr>
            <a:r>
              <a:rPr sz="1200" dirty="0">
                <a:solidFill>
                  <a:srgbClr val="1C232B"/>
                </a:solidFill>
              </a:rPr>
              <a:t>Advisory support for quality systems, assessment design, LMS and WMO/FHEC alignment.</a:t>
            </a:r>
          </a:p>
        </p:txBody>
      </p:sp>
      <p:sp>
        <p:nvSpPr>
          <p:cNvPr id="17" name="Rounded Rectangle 16"/>
          <p:cNvSpPr/>
          <p:nvPr/>
        </p:nvSpPr>
        <p:spPr>
          <a:xfrm>
            <a:off x="8001000" y="1417320"/>
            <a:ext cx="3246120" cy="154590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Rectangle 17"/>
          <p:cNvSpPr/>
          <p:nvPr/>
        </p:nvSpPr>
        <p:spPr>
          <a:xfrm>
            <a:off x="8001000" y="1417320"/>
            <a:ext cx="73152" cy="1545900"/>
          </a:xfrm>
          <a:prstGeom prst="rect">
            <a:avLst/>
          </a:prstGeom>
          <a:solidFill>
            <a:srgbClr val="0064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TextBox 18"/>
          <p:cNvSpPr txBox="1"/>
          <p:nvPr/>
        </p:nvSpPr>
        <p:spPr>
          <a:xfrm>
            <a:off x="8165592" y="1554480"/>
            <a:ext cx="2054922" cy="338554"/>
          </a:xfrm>
          <a:prstGeom prst="rect">
            <a:avLst/>
          </a:prstGeom>
          <a:noFill/>
        </p:spPr>
        <p:txBody>
          <a:bodyPr wrap="none">
            <a:spAutoFit/>
          </a:bodyPr>
          <a:lstStyle/>
          <a:p>
            <a:r>
              <a:rPr sz="1600" b="1" dirty="0">
                <a:solidFill>
                  <a:srgbClr val="092340"/>
                </a:solidFill>
              </a:rPr>
              <a:t>Regional coordination</a:t>
            </a:r>
          </a:p>
        </p:txBody>
      </p:sp>
      <p:sp>
        <p:nvSpPr>
          <p:cNvPr id="20" name="TextBox 19"/>
          <p:cNvSpPr txBox="1"/>
          <p:nvPr/>
        </p:nvSpPr>
        <p:spPr>
          <a:xfrm>
            <a:off x="8165592" y="1920240"/>
            <a:ext cx="2916936" cy="461665"/>
          </a:xfrm>
          <a:prstGeom prst="rect">
            <a:avLst/>
          </a:prstGeom>
          <a:noFill/>
        </p:spPr>
        <p:txBody>
          <a:bodyPr wrap="square">
            <a:spAutoFit/>
          </a:bodyPr>
          <a:lstStyle/>
          <a:p>
            <a:pPr>
              <a:spcAft>
                <a:spcPts val="300"/>
              </a:spcAft>
            </a:pPr>
            <a:r>
              <a:rPr sz="1200" dirty="0">
                <a:solidFill>
                  <a:srgbClr val="1C232B"/>
                </a:solidFill>
              </a:rPr>
              <a:t>Assist with nominations, training calendar dissemination and partner alignment.</a:t>
            </a:r>
          </a:p>
        </p:txBody>
      </p:sp>
      <p:sp>
        <p:nvSpPr>
          <p:cNvPr id="21" name="Rounded Rectangle 20"/>
          <p:cNvSpPr/>
          <p:nvPr/>
        </p:nvSpPr>
        <p:spPr>
          <a:xfrm>
            <a:off x="685800" y="3514095"/>
            <a:ext cx="3337560" cy="114300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ectangle 21"/>
          <p:cNvSpPr/>
          <p:nvPr/>
        </p:nvSpPr>
        <p:spPr>
          <a:xfrm>
            <a:off x="704088" y="3474720"/>
            <a:ext cx="73152" cy="1143000"/>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TextBox 22"/>
          <p:cNvSpPr txBox="1"/>
          <p:nvPr/>
        </p:nvSpPr>
        <p:spPr>
          <a:xfrm>
            <a:off x="859536" y="3541901"/>
            <a:ext cx="2268891" cy="338554"/>
          </a:xfrm>
          <a:prstGeom prst="rect">
            <a:avLst/>
          </a:prstGeom>
          <a:noFill/>
        </p:spPr>
        <p:txBody>
          <a:bodyPr wrap="none">
            <a:spAutoFit/>
          </a:bodyPr>
          <a:lstStyle/>
          <a:p>
            <a:r>
              <a:rPr sz="1600" b="1" dirty="0">
                <a:solidFill>
                  <a:srgbClr val="092340"/>
                </a:solidFill>
              </a:rPr>
              <a:t>SME and trainer support</a:t>
            </a:r>
          </a:p>
        </p:txBody>
      </p:sp>
      <p:sp>
        <p:nvSpPr>
          <p:cNvPr id="24" name="TextBox 23"/>
          <p:cNvSpPr txBox="1"/>
          <p:nvPr/>
        </p:nvSpPr>
        <p:spPr>
          <a:xfrm>
            <a:off x="841248" y="4141952"/>
            <a:ext cx="3008376" cy="461665"/>
          </a:xfrm>
          <a:prstGeom prst="rect">
            <a:avLst/>
          </a:prstGeom>
          <a:noFill/>
        </p:spPr>
        <p:txBody>
          <a:bodyPr wrap="square">
            <a:spAutoFit/>
          </a:bodyPr>
          <a:lstStyle/>
          <a:p>
            <a:pPr>
              <a:spcAft>
                <a:spcPts val="300"/>
              </a:spcAft>
            </a:pPr>
            <a:r>
              <a:rPr sz="1200" dirty="0">
                <a:solidFill>
                  <a:srgbClr val="1C232B"/>
                </a:solidFill>
              </a:rPr>
              <a:t>Build a regional trainer pool and support Training of Trainers activities.</a:t>
            </a:r>
          </a:p>
        </p:txBody>
      </p:sp>
      <p:sp>
        <p:nvSpPr>
          <p:cNvPr id="25" name="Rounded Rectangle 24"/>
          <p:cNvSpPr/>
          <p:nvPr/>
        </p:nvSpPr>
        <p:spPr>
          <a:xfrm>
            <a:off x="4343400" y="3529584"/>
            <a:ext cx="3337560" cy="114300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25"/>
          <p:cNvSpPr/>
          <p:nvPr/>
        </p:nvSpPr>
        <p:spPr>
          <a:xfrm>
            <a:off x="4352450" y="3502152"/>
            <a:ext cx="73152" cy="1143000"/>
          </a:xfrm>
          <a:prstGeom prst="rect">
            <a:avLst/>
          </a:prstGeom>
          <a:solidFill>
            <a:srgbClr val="0064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TextBox 26"/>
          <p:cNvSpPr txBox="1"/>
          <p:nvPr/>
        </p:nvSpPr>
        <p:spPr>
          <a:xfrm>
            <a:off x="4587087" y="3630168"/>
            <a:ext cx="1473096" cy="338554"/>
          </a:xfrm>
          <a:prstGeom prst="rect">
            <a:avLst/>
          </a:prstGeom>
          <a:noFill/>
        </p:spPr>
        <p:txBody>
          <a:bodyPr wrap="none">
            <a:spAutoFit/>
          </a:bodyPr>
          <a:lstStyle/>
          <a:p>
            <a:r>
              <a:rPr sz="1600" b="1" dirty="0">
                <a:solidFill>
                  <a:srgbClr val="092340"/>
                </a:solidFill>
              </a:rPr>
              <a:t>Digital learning</a:t>
            </a:r>
          </a:p>
        </p:txBody>
      </p:sp>
      <p:sp>
        <p:nvSpPr>
          <p:cNvPr id="28" name="TextBox 27"/>
          <p:cNvSpPr txBox="1"/>
          <p:nvPr/>
        </p:nvSpPr>
        <p:spPr>
          <a:xfrm>
            <a:off x="4517136" y="4153429"/>
            <a:ext cx="3008376" cy="594360"/>
          </a:xfrm>
          <a:prstGeom prst="rect">
            <a:avLst/>
          </a:prstGeom>
          <a:noFill/>
        </p:spPr>
        <p:txBody>
          <a:bodyPr wrap="square">
            <a:spAutoFit/>
          </a:bodyPr>
          <a:lstStyle/>
          <a:p>
            <a:pPr>
              <a:spcAft>
                <a:spcPts val="300"/>
              </a:spcAft>
            </a:pPr>
            <a:r>
              <a:rPr sz="1050" dirty="0">
                <a:solidFill>
                  <a:srgbClr val="1C232B"/>
                </a:solidFill>
              </a:rPr>
              <a:t>Support Moodle/LMS strengthening, e-learning content, digital assessment and records.</a:t>
            </a:r>
          </a:p>
        </p:txBody>
      </p:sp>
      <p:sp>
        <p:nvSpPr>
          <p:cNvPr id="29" name="Rounded Rectangle 28"/>
          <p:cNvSpPr/>
          <p:nvPr/>
        </p:nvSpPr>
        <p:spPr>
          <a:xfrm>
            <a:off x="8038758" y="3550440"/>
            <a:ext cx="3246120" cy="114300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Rectangle 29"/>
          <p:cNvSpPr/>
          <p:nvPr/>
        </p:nvSpPr>
        <p:spPr>
          <a:xfrm>
            <a:off x="8038758" y="3581929"/>
            <a:ext cx="73152" cy="1143000"/>
          </a:xfrm>
          <a:prstGeom prst="rect">
            <a:avLst/>
          </a:prstGeom>
          <a:solidFill>
            <a:srgbClr val="D8A9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TextBox 30"/>
          <p:cNvSpPr txBox="1"/>
          <p:nvPr/>
        </p:nvSpPr>
        <p:spPr>
          <a:xfrm>
            <a:off x="8198778" y="3559255"/>
            <a:ext cx="2209195" cy="338554"/>
          </a:xfrm>
          <a:prstGeom prst="rect">
            <a:avLst/>
          </a:prstGeom>
          <a:noFill/>
        </p:spPr>
        <p:txBody>
          <a:bodyPr wrap="none">
            <a:spAutoFit/>
          </a:bodyPr>
          <a:lstStyle/>
          <a:p>
            <a:r>
              <a:rPr sz="1600" b="1" dirty="0">
                <a:solidFill>
                  <a:srgbClr val="092340"/>
                </a:solidFill>
              </a:rPr>
              <a:t>Implementation control</a:t>
            </a:r>
          </a:p>
        </p:txBody>
      </p:sp>
      <p:sp>
        <p:nvSpPr>
          <p:cNvPr id="32" name="TextBox 31"/>
          <p:cNvSpPr txBox="1"/>
          <p:nvPr/>
        </p:nvSpPr>
        <p:spPr>
          <a:xfrm>
            <a:off x="8174736" y="4171903"/>
            <a:ext cx="2916936" cy="461665"/>
          </a:xfrm>
          <a:prstGeom prst="rect">
            <a:avLst/>
          </a:prstGeom>
          <a:noFill/>
        </p:spPr>
        <p:txBody>
          <a:bodyPr wrap="square">
            <a:spAutoFit/>
          </a:bodyPr>
          <a:lstStyle/>
          <a:p>
            <a:pPr>
              <a:spcAft>
                <a:spcPts val="300"/>
              </a:spcAft>
            </a:pPr>
            <a:r>
              <a:rPr sz="1200" dirty="0">
                <a:solidFill>
                  <a:srgbClr val="1C232B"/>
                </a:solidFill>
              </a:rPr>
              <a:t>Support dashboards, monitoring, reporting and evidence management.</a:t>
            </a:r>
          </a:p>
        </p:txBody>
      </p:sp>
      <p:sp>
        <p:nvSpPr>
          <p:cNvPr id="33" name="Rounded Rectangle 32"/>
          <p:cNvSpPr/>
          <p:nvPr/>
        </p:nvSpPr>
        <p:spPr>
          <a:xfrm>
            <a:off x="685800" y="5029200"/>
            <a:ext cx="10561320" cy="502920"/>
          </a:xfrm>
          <a:prstGeom prst="round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200" b="1">
                <a:solidFill>
                  <a:srgbClr val="FFFFFF"/>
                </a:solidFill>
              </a:rPr>
              <a:t>Decision sought: acknowledge progress, support RTC–Nadi as a regional training platform, and consider targeted funding and technical support for priority gaps.</a:t>
            </a:r>
          </a:p>
        </p:txBody>
      </p:sp>
      <p:sp>
        <p:nvSpPr>
          <p:cNvPr id="34" name="Rounded Rectangle 33"/>
          <p:cNvSpPr/>
          <p:nvPr/>
        </p:nvSpPr>
        <p:spPr>
          <a:xfrm>
            <a:off x="685800" y="5715000"/>
            <a:ext cx="10561320" cy="384048"/>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300" b="1">
                <a:solidFill>
                  <a:srgbClr val="FFFFFF"/>
                </a:solidFill>
              </a:rPr>
              <a:t>Final message: RTC–Nadi is ready to become a regional training engine for the Pacific.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0" y="0"/>
            <a:ext cx="12191695" cy="109728"/>
          </a:xfrm>
          <a:prstGeom prst="rect">
            <a:avLst/>
          </a:prstGeom>
          <a:solidFill>
            <a:srgbClr val="0097A9"/>
          </a:solidFill>
          <a:ln>
            <a:solidFill>
              <a:srgbClr val="0097A9"/>
            </a:solidFill>
          </a:ln>
        </p:spPr>
        <p:txBody>
          <a:bodyPr wrap="square" lIns="0" tIns="0" rIns="0" bIns="0" rtlCol="0" anchor="ctr"/>
          <a:lstStyle/>
          <a:p>
            <a:pPr marL="0" indent="0">
              <a:buNone/>
            </a:pPr>
            <a:endParaRPr lang="en-US" dirty="0"/>
          </a:p>
        </p:txBody>
      </p:sp>
      <p:sp>
        <p:nvSpPr>
          <p:cNvPr id="3" name="Text 1"/>
          <p:cNvSpPr/>
          <p:nvPr/>
        </p:nvSpPr>
        <p:spPr>
          <a:xfrm>
            <a:off x="548640" y="274320"/>
            <a:ext cx="4297680" cy="164592"/>
          </a:xfrm>
          <a:prstGeom prst="rect">
            <a:avLst/>
          </a:prstGeom>
          <a:noFill/>
          <a:ln/>
        </p:spPr>
        <p:txBody>
          <a:bodyPr wrap="square" lIns="0" tIns="0" rIns="0" bIns="0" rtlCol="0" anchor="ctr"/>
          <a:lstStyle/>
          <a:p>
            <a:pPr marL="0" indent="0">
              <a:buNone/>
            </a:pPr>
            <a:r>
              <a:rPr lang="en-US" sz="850" b="1" dirty="0">
                <a:solidFill>
                  <a:srgbClr val="0097A9"/>
                </a:solidFill>
              </a:rPr>
              <a:t>FUNDING ENVELOPE</a:t>
            </a:r>
            <a:endParaRPr lang="en-US" sz="850" dirty="0"/>
          </a:p>
        </p:txBody>
      </p:sp>
      <p:sp>
        <p:nvSpPr>
          <p:cNvPr id="4" name="Text 2"/>
          <p:cNvSpPr/>
          <p:nvPr/>
        </p:nvSpPr>
        <p:spPr>
          <a:xfrm>
            <a:off x="548640" y="502920"/>
            <a:ext cx="8046720" cy="384048"/>
          </a:xfrm>
          <a:prstGeom prst="rect">
            <a:avLst/>
          </a:prstGeom>
          <a:noFill/>
          <a:ln/>
        </p:spPr>
        <p:txBody>
          <a:bodyPr wrap="square" lIns="0" tIns="0" rIns="0" bIns="0" rtlCol="0" anchor="ctr"/>
          <a:lstStyle/>
          <a:p>
            <a:pPr marL="0" indent="0">
              <a:buNone/>
            </a:pPr>
            <a:r>
              <a:rPr lang="en-US" sz="2500" b="1" dirty="0">
                <a:solidFill>
                  <a:srgbClr val="052B4F"/>
                </a:solidFill>
              </a:rPr>
              <a:t>Indicative Budget Summary and Decision Requested</a:t>
            </a:r>
            <a:endParaRPr lang="en-US" sz="2500" dirty="0"/>
          </a:p>
        </p:txBody>
      </p:sp>
      <p:sp>
        <p:nvSpPr>
          <p:cNvPr id="5" name="Text 3"/>
          <p:cNvSpPr/>
          <p:nvPr/>
        </p:nvSpPr>
        <p:spPr>
          <a:xfrm>
            <a:off x="548640" y="960120"/>
            <a:ext cx="8412480" cy="219456"/>
          </a:xfrm>
          <a:prstGeom prst="rect">
            <a:avLst/>
          </a:prstGeom>
          <a:noFill/>
          <a:ln/>
        </p:spPr>
        <p:txBody>
          <a:bodyPr wrap="square" lIns="0" tIns="0" rIns="0" bIns="0" rtlCol="0" anchor="ctr"/>
          <a:lstStyle/>
          <a:p>
            <a:pPr marL="0" indent="0">
              <a:buNone/>
            </a:pPr>
            <a:r>
              <a:rPr lang="en-US" sz="950" dirty="0">
                <a:solidFill>
                  <a:srgbClr val="5D6B7A"/>
                </a:solidFill>
              </a:rPr>
              <a:t>Estimated costs are indicative and can be refined during donor discussion and course planning.</a:t>
            </a:r>
            <a:endParaRPr lang="en-US" sz="950" dirty="0"/>
          </a:p>
        </p:txBody>
      </p:sp>
      <p:pic>
        <p:nvPicPr>
          <p:cNvPr id="6" name="Image 0" descr="/mnt/data/ppt_media/image3.png"/>
          <p:cNvPicPr>
            <a:picLocks noChangeAspect="1"/>
          </p:cNvPicPr>
          <p:nvPr/>
        </p:nvPicPr>
        <p:blipFill>
          <a:blip r:embed="rId3"/>
          <a:stretch>
            <a:fillRect/>
          </a:stretch>
        </p:blipFill>
        <p:spPr>
          <a:xfrm>
            <a:off x="9555480" y="228600"/>
            <a:ext cx="2499360" cy="548640"/>
          </a:xfrm>
          <a:prstGeom prst="rect">
            <a:avLst/>
          </a:prstGeom>
        </p:spPr>
      </p:pic>
      <p:sp>
        <p:nvSpPr>
          <p:cNvPr id="7" name="Text 4"/>
          <p:cNvSpPr/>
          <p:nvPr/>
        </p:nvSpPr>
        <p:spPr>
          <a:xfrm>
            <a:off x="685800" y="1417320"/>
            <a:ext cx="2468880" cy="868680"/>
          </a:xfrm>
          <a:prstGeom prst="rect">
            <a:avLst/>
          </a:prstGeom>
          <a:solidFill>
            <a:srgbClr val="F5F8FA"/>
          </a:solidFill>
          <a:ln w="10160">
            <a:solidFill>
              <a:srgbClr val="D9E2EA"/>
            </a:solidFill>
          </a:ln>
        </p:spPr>
        <p:txBody>
          <a:bodyPr wrap="square" lIns="889" tIns="889" rIns="889" bIns="889" rtlCol="0" anchor="ctr">
            <a:normAutofit/>
          </a:bodyPr>
          <a:lstStyle/>
          <a:p>
            <a:pPr marL="0" indent="0" algn="ctr">
              <a:buNone/>
            </a:pPr>
            <a:r>
              <a:rPr lang="en-US" sz="1800" b="1" dirty="0">
                <a:solidFill>
                  <a:schemeClr val="tx2">
                    <a:lumMod val="60000"/>
                    <a:lumOff val="40000"/>
                  </a:schemeClr>
                </a:solidFill>
                <a:latin typeface="Aptos" pitchFamily="34" charset="0"/>
                <a:ea typeface="Aptos" pitchFamily="34" charset="-122"/>
                <a:cs typeface="Aptos" pitchFamily="34" charset="-120"/>
              </a:rPr>
              <a:t>FJD 1.12M</a:t>
            </a:r>
            <a:endParaRPr lang="en-US" sz="1800" dirty="0">
              <a:solidFill>
                <a:schemeClr val="tx2">
                  <a:lumMod val="60000"/>
                  <a:lumOff val="40000"/>
                </a:schemeClr>
              </a:solidFill>
            </a:endParaRPr>
          </a:p>
          <a:p>
            <a:pPr marL="0" indent="0" algn="ctr">
              <a:buNone/>
            </a:pPr>
            <a:r>
              <a:rPr lang="en-US" sz="1800" b="1" dirty="0">
                <a:solidFill>
                  <a:schemeClr val="tx2">
                    <a:lumMod val="60000"/>
                    <a:lumOff val="40000"/>
                  </a:schemeClr>
                </a:solidFill>
                <a:latin typeface="Aptos" pitchFamily="34" charset="0"/>
                <a:ea typeface="Aptos" pitchFamily="34" charset="-122"/>
                <a:cs typeface="Aptos" pitchFamily="34" charset="-120"/>
              </a:rPr>
              <a:t>Indicative first-year package</a:t>
            </a:r>
            <a:endParaRPr lang="en-US" sz="1800" dirty="0">
              <a:solidFill>
                <a:schemeClr val="tx2">
                  <a:lumMod val="60000"/>
                  <a:lumOff val="40000"/>
                </a:schemeClr>
              </a:solidFill>
            </a:endParaRPr>
          </a:p>
        </p:txBody>
      </p:sp>
      <p:sp>
        <p:nvSpPr>
          <p:cNvPr id="8" name="Text 5"/>
          <p:cNvSpPr/>
          <p:nvPr/>
        </p:nvSpPr>
        <p:spPr>
          <a:xfrm>
            <a:off x="3352647" y="1314748"/>
            <a:ext cx="2743200" cy="987552"/>
          </a:xfrm>
          <a:prstGeom prst="rect">
            <a:avLst/>
          </a:prstGeom>
          <a:solidFill>
            <a:srgbClr val="F5F8FA"/>
          </a:solidFill>
          <a:ln w="10160">
            <a:solidFill>
              <a:srgbClr val="D9E2EA"/>
            </a:solidFill>
          </a:ln>
        </p:spPr>
        <p:txBody>
          <a:bodyPr wrap="square" lIns="889" tIns="889" rIns="889" bIns="889" rtlCol="0" anchor="ctr">
            <a:normAutofit fontScale="92500" lnSpcReduction="10000"/>
          </a:bodyPr>
          <a:lstStyle/>
          <a:p>
            <a:pPr marL="0" indent="0" algn="ctr">
              <a:buNone/>
            </a:pPr>
            <a:r>
              <a:rPr lang="en-US" sz="1800" b="1" dirty="0">
                <a:solidFill>
                  <a:schemeClr val="tx2">
                    <a:lumMod val="60000"/>
                    <a:lumOff val="40000"/>
                  </a:schemeClr>
                </a:solidFill>
                <a:latin typeface="Aptos" pitchFamily="34" charset="0"/>
                <a:ea typeface="Aptos" pitchFamily="34" charset="-122"/>
                <a:cs typeface="Aptos" pitchFamily="34" charset="-120"/>
              </a:rPr>
              <a:t>FJD 602k</a:t>
            </a:r>
            <a:endParaRPr lang="en-US" sz="1800" dirty="0">
              <a:solidFill>
                <a:schemeClr val="tx2">
                  <a:lumMod val="60000"/>
                  <a:lumOff val="40000"/>
                </a:schemeClr>
              </a:solidFill>
            </a:endParaRPr>
          </a:p>
          <a:p>
            <a:pPr marL="0" indent="0" algn="ctr">
              <a:buNone/>
            </a:pPr>
            <a:r>
              <a:rPr lang="en-US" sz="1800" b="1" dirty="0">
                <a:solidFill>
                  <a:schemeClr val="tx2">
                    <a:lumMod val="60000"/>
                    <a:lumOff val="40000"/>
                  </a:schemeClr>
                </a:solidFill>
                <a:latin typeface="Aptos" pitchFamily="34" charset="0"/>
                <a:ea typeface="Aptos" pitchFamily="34" charset="-122"/>
                <a:cs typeface="Aptos" pitchFamily="34" charset="-120"/>
              </a:rPr>
              <a:t>Estimated annual recurrent support from Year 2</a:t>
            </a:r>
            <a:endParaRPr lang="en-US" sz="1800" dirty="0">
              <a:solidFill>
                <a:schemeClr val="tx2">
                  <a:lumMod val="60000"/>
                  <a:lumOff val="40000"/>
                </a:schemeClr>
              </a:solidFill>
            </a:endParaRPr>
          </a:p>
        </p:txBody>
      </p:sp>
      <p:sp>
        <p:nvSpPr>
          <p:cNvPr id="9" name="Text 6"/>
          <p:cNvSpPr/>
          <p:nvPr/>
        </p:nvSpPr>
        <p:spPr>
          <a:xfrm>
            <a:off x="6355080" y="1417320"/>
            <a:ext cx="1828800" cy="868680"/>
          </a:xfrm>
          <a:prstGeom prst="rect">
            <a:avLst/>
          </a:prstGeom>
          <a:solidFill>
            <a:srgbClr val="F5F8FA"/>
          </a:solidFill>
          <a:ln w="10160">
            <a:solidFill>
              <a:srgbClr val="D9E2EA"/>
            </a:solidFill>
          </a:ln>
        </p:spPr>
        <p:txBody>
          <a:bodyPr wrap="square" lIns="889" tIns="889" rIns="889" bIns="889" rtlCol="0" anchor="ctr">
            <a:normAutofit/>
          </a:bodyPr>
          <a:lstStyle/>
          <a:p>
            <a:pPr marL="0" indent="0" algn="ctr">
              <a:buNone/>
            </a:pPr>
            <a:r>
              <a:rPr lang="en-US" sz="1800" b="1" dirty="0">
                <a:solidFill>
                  <a:schemeClr val="tx2">
                    <a:lumMod val="60000"/>
                    <a:lumOff val="40000"/>
                  </a:schemeClr>
                </a:solidFill>
                <a:latin typeface="Aptos" pitchFamily="34" charset="0"/>
                <a:ea typeface="Aptos" pitchFamily="34" charset="-122"/>
                <a:cs typeface="Aptos" pitchFamily="34" charset="-120"/>
              </a:rPr>
              <a:t>4</a:t>
            </a:r>
            <a:endParaRPr lang="en-US" sz="1800" dirty="0">
              <a:solidFill>
                <a:schemeClr val="tx2">
                  <a:lumMod val="60000"/>
                  <a:lumOff val="40000"/>
                </a:schemeClr>
              </a:solidFill>
            </a:endParaRPr>
          </a:p>
          <a:p>
            <a:pPr marL="0" indent="0" algn="ctr">
              <a:buNone/>
            </a:pPr>
            <a:r>
              <a:rPr lang="en-US" sz="1800" b="1" dirty="0">
                <a:solidFill>
                  <a:schemeClr val="tx2">
                    <a:lumMod val="60000"/>
                    <a:lumOff val="40000"/>
                  </a:schemeClr>
                </a:solidFill>
                <a:latin typeface="Aptos" pitchFamily="34" charset="0"/>
                <a:ea typeface="Aptos" pitchFamily="34" charset="-122"/>
                <a:cs typeface="Aptos" pitchFamily="34" charset="-120"/>
              </a:rPr>
              <a:t>Priority support areas</a:t>
            </a:r>
            <a:endParaRPr lang="en-US" sz="1800" dirty="0">
              <a:solidFill>
                <a:schemeClr val="tx2">
                  <a:lumMod val="60000"/>
                  <a:lumOff val="40000"/>
                </a:schemeClr>
              </a:solidFill>
            </a:endParaRPr>
          </a:p>
        </p:txBody>
      </p:sp>
      <p:sp>
        <p:nvSpPr>
          <p:cNvPr id="10" name="Text 7"/>
          <p:cNvSpPr/>
          <p:nvPr/>
        </p:nvSpPr>
        <p:spPr>
          <a:xfrm>
            <a:off x="8412480" y="1417320"/>
            <a:ext cx="2286000" cy="868680"/>
          </a:xfrm>
          <a:prstGeom prst="rect">
            <a:avLst/>
          </a:prstGeom>
          <a:solidFill>
            <a:srgbClr val="F5F8FA"/>
          </a:solidFill>
          <a:ln w="10160">
            <a:solidFill>
              <a:srgbClr val="D9E2EA"/>
            </a:solidFill>
          </a:ln>
        </p:spPr>
        <p:txBody>
          <a:bodyPr wrap="square" lIns="889" tIns="889" rIns="889" bIns="889" rtlCol="0" anchor="ctr">
            <a:normAutofit/>
          </a:bodyPr>
          <a:lstStyle/>
          <a:p>
            <a:pPr marL="0" indent="0" algn="ctr">
              <a:buNone/>
            </a:pPr>
            <a:r>
              <a:rPr lang="en-US" sz="1800" b="1" dirty="0">
                <a:solidFill>
                  <a:schemeClr val="tx2">
                    <a:lumMod val="60000"/>
                    <a:lumOff val="40000"/>
                  </a:schemeClr>
                </a:solidFill>
                <a:latin typeface="Aptos" pitchFamily="34" charset="0"/>
                <a:ea typeface="Aptos" pitchFamily="34" charset="-122"/>
                <a:cs typeface="Aptos" pitchFamily="34" charset="-120"/>
              </a:rPr>
              <a:t>Apr 2027</a:t>
            </a:r>
            <a:endParaRPr lang="en-US" sz="1800" dirty="0">
              <a:solidFill>
                <a:schemeClr val="tx2">
                  <a:lumMod val="60000"/>
                  <a:lumOff val="40000"/>
                </a:schemeClr>
              </a:solidFill>
            </a:endParaRPr>
          </a:p>
          <a:p>
            <a:pPr marL="0" indent="0" algn="ctr">
              <a:buNone/>
            </a:pPr>
            <a:r>
              <a:rPr lang="en-US" sz="1800" b="1" dirty="0">
                <a:solidFill>
                  <a:schemeClr val="tx2">
                    <a:lumMod val="60000"/>
                    <a:lumOff val="40000"/>
                  </a:schemeClr>
                </a:solidFill>
                <a:latin typeface="Aptos" pitchFamily="34" charset="0"/>
                <a:ea typeface="Aptos" pitchFamily="34" charset="-122"/>
                <a:cs typeface="Aptos" pitchFamily="34" charset="-120"/>
              </a:rPr>
              <a:t>BIP-MT accreditation target</a:t>
            </a:r>
            <a:endParaRPr lang="en-US" sz="1800" dirty="0">
              <a:solidFill>
                <a:schemeClr val="tx2">
                  <a:lumMod val="60000"/>
                  <a:lumOff val="40000"/>
                </a:schemeClr>
              </a:solidFill>
            </a:endParaRPr>
          </a:p>
        </p:txBody>
      </p:sp>
      <p:sp>
        <p:nvSpPr>
          <p:cNvPr id="11" name="Text 8"/>
          <p:cNvSpPr/>
          <p:nvPr/>
        </p:nvSpPr>
        <p:spPr>
          <a:xfrm>
            <a:off x="713232" y="2761488"/>
            <a:ext cx="3840480" cy="228600"/>
          </a:xfrm>
          <a:prstGeom prst="rect">
            <a:avLst/>
          </a:prstGeom>
          <a:noFill/>
          <a:ln/>
        </p:spPr>
        <p:txBody>
          <a:bodyPr wrap="square" lIns="0" tIns="0" rIns="0" bIns="0" rtlCol="0" anchor="ctr"/>
          <a:lstStyle/>
          <a:p>
            <a:pPr marL="0" indent="0">
              <a:buNone/>
            </a:pPr>
            <a:r>
              <a:rPr lang="en-US" sz="1700" b="1" dirty="0">
                <a:solidFill>
                  <a:srgbClr val="052B4F"/>
                </a:solidFill>
              </a:rPr>
              <a:t>How the support will be used</a:t>
            </a:r>
            <a:endParaRPr lang="en-US" sz="1700" dirty="0"/>
          </a:p>
        </p:txBody>
      </p:sp>
      <p:sp>
        <p:nvSpPr>
          <p:cNvPr id="12" name="Text 9"/>
          <p:cNvSpPr/>
          <p:nvPr/>
        </p:nvSpPr>
        <p:spPr>
          <a:xfrm>
            <a:off x="749808" y="3154680"/>
            <a:ext cx="2240280" cy="530352"/>
          </a:xfrm>
          <a:prstGeom prst="rect">
            <a:avLst/>
          </a:prstGeom>
          <a:solidFill>
            <a:srgbClr val="FFFFFF"/>
          </a:solidFill>
          <a:ln w="10160">
            <a:solidFill>
              <a:srgbClr val="D9E2EA"/>
            </a:solidFill>
          </a:ln>
        </p:spPr>
        <p:txBody>
          <a:bodyPr wrap="square" lIns="889" tIns="889" rIns="889" bIns="889" rtlCol="0" anchor="ctr">
            <a:normAutofit/>
          </a:bodyPr>
          <a:lstStyle/>
          <a:p>
            <a:pPr marL="0" indent="0" algn="l">
              <a:buNone/>
            </a:pPr>
            <a:r>
              <a:rPr lang="en-US" sz="1200" b="1" dirty="0">
                <a:solidFill>
                  <a:srgbClr val="052B4F"/>
                </a:solidFill>
                <a:latin typeface="Aptos" pitchFamily="34" charset="0"/>
                <a:ea typeface="Aptos" pitchFamily="34" charset="-122"/>
                <a:cs typeface="Aptos" pitchFamily="34" charset="-120"/>
              </a:rPr>
              <a:t>1  </a:t>
            </a:r>
            <a:r>
              <a:rPr lang="en-US" sz="1200" b="1" dirty="0">
                <a:solidFill>
                  <a:srgbClr val="052B4F"/>
                </a:solidFill>
                <a:latin typeface="Times New Roman" panose="02020603050405020304" pitchFamily="18" charset="0"/>
                <a:ea typeface="Aptos" pitchFamily="34" charset="-122"/>
                <a:cs typeface="Times New Roman" panose="02020603050405020304" pitchFamily="18" charset="0"/>
              </a:rPr>
              <a:t>BIP-MT / BIP-M/H  development</a:t>
            </a:r>
            <a:endParaRPr lang="en-US" sz="1200" dirty="0">
              <a:latin typeface="Times New Roman" panose="02020603050405020304" pitchFamily="18" charset="0"/>
              <a:cs typeface="Times New Roman" panose="02020603050405020304" pitchFamily="18" charset="0"/>
            </a:endParaRPr>
          </a:p>
        </p:txBody>
      </p:sp>
      <p:sp>
        <p:nvSpPr>
          <p:cNvPr id="13" name="Text 10"/>
          <p:cNvSpPr/>
          <p:nvPr/>
        </p:nvSpPr>
        <p:spPr>
          <a:xfrm>
            <a:off x="3063240" y="3154680"/>
            <a:ext cx="2788920" cy="530352"/>
          </a:xfrm>
          <a:prstGeom prst="rect">
            <a:avLst/>
          </a:prstGeom>
          <a:solidFill>
            <a:srgbClr val="FFFFFF"/>
          </a:solidFill>
          <a:ln w="10160">
            <a:solidFill>
              <a:srgbClr val="D9E2EA"/>
            </a:solidFill>
          </a:ln>
        </p:spPr>
        <p:txBody>
          <a:bodyPr wrap="square" lIns="889" tIns="889" rIns="889" bIns="889" rtlCol="0" anchor="ctr">
            <a:noAutofit/>
          </a:bodyPr>
          <a:lstStyle/>
          <a:p>
            <a:pPr marL="0" indent="0" algn="l">
              <a:buNone/>
            </a:pPr>
            <a:r>
              <a:rPr lang="en-US" sz="1200" b="1" dirty="0">
                <a:latin typeface="Times New Roman" panose="02020603050405020304" pitchFamily="18" charset="0"/>
                <a:ea typeface="Aptos" pitchFamily="34" charset="-122"/>
                <a:cs typeface="Times New Roman" panose="02020603050405020304" pitchFamily="18" charset="0"/>
              </a:rPr>
              <a:t>Create a recognised qualification pathway for Pacific meteorological and hydrological staff.</a:t>
            </a:r>
            <a:endParaRPr lang="en-US" sz="1200" b="1" dirty="0">
              <a:latin typeface="Times New Roman" panose="02020603050405020304" pitchFamily="18" charset="0"/>
              <a:cs typeface="Times New Roman" panose="02020603050405020304" pitchFamily="18" charset="0"/>
            </a:endParaRPr>
          </a:p>
        </p:txBody>
      </p:sp>
      <p:sp>
        <p:nvSpPr>
          <p:cNvPr id="14" name="Text 11"/>
          <p:cNvSpPr/>
          <p:nvPr/>
        </p:nvSpPr>
        <p:spPr>
          <a:xfrm>
            <a:off x="749808" y="3794760"/>
            <a:ext cx="2240280" cy="530352"/>
          </a:xfrm>
          <a:prstGeom prst="rect">
            <a:avLst/>
          </a:prstGeom>
          <a:solidFill>
            <a:srgbClr val="FFFFFF"/>
          </a:solidFill>
          <a:ln w="10160">
            <a:solidFill>
              <a:srgbClr val="D9E2EA"/>
            </a:solidFill>
          </a:ln>
        </p:spPr>
        <p:txBody>
          <a:bodyPr wrap="square" lIns="889" tIns="889" rIns="889" bIns="889" rtlCol="0" anchor="ctr">
            <a:normAutofit/>
          </a:bodyPr>
          <a:lstStyle/>
          <a:p>
            <a:pPr marL="0" indent="0" algn="l">
              <a:buNone/>
            </a:pPr>
            <a:r>
              <a:rPr lang="en-US" sz="900" b="1" dirty="0">
                <a:solidFill>
                  <a:srgbClr val="052B4F"/>
                </a:solidFill>
                <a:latin typeface="Aptos" pitchFamily="34" charset="0"/>
                <a:ea typeface="Aptos" pitchFamily="34" charset="-122"/>
                <a:cs typeface="Aptos" pitchFamily="34" charset="-120"/>
              </a:rPr>
              <a:t>2  </a:t>
            </a:r>
            <a:r>
              <a:rPr lang="en-US" sz="1200" b="1" dirty="0">
                <a:solidFill>
                  <a:srgbClr val="052B4F"/>
                </a:solidFill>
                <a:latin typeface="Times New Roman" panose="02020603050405020304" pitchFamily="18" charset="0"/>
                <a:ea typeface="Aptos" pitchFamily="34" charset="-122"/>
                <a:cs typeface="Times New Roman" panose="02020603050405020304" pitchFamily="18" charset="0"/>
              </a:rPr>
              <a:t>FHEC recognition / registration</a:t>
            </a:r>
            <a:endParaRPr lang="en-US" sz="1200" dirty="0">
              <a:latin typeface="Times New Roman" panose="02020603050405020304" pitchFamily="18" charset="0"/>
              <a:cs typeface="Times New Roman" panose="02020603050405020304" pitchFamily="18" charset="0"/>
            </a:endParaRPr>
          </a:p>
        </p:txBody>
      </p:sp>
      <p:sp>
        <p:nvSpPr>
          <p:cNvPr id="15" name="Text 12"/>
          <p:cNvSpPr/>
          <p:nvPr/>
        </p:nvSpPr>
        <p:spPr>
          <a:xfrm>
            <a:off x="3063240" y="3794760"/>
            <a:ext cx="2788920" cy="530352"/>
          </a:xfrm>
          <a:prstGeom prst="rect">
            <a:avLst/>
          </a:prstGeom>
          <a:solidFill>
            <a:srgbClr val="FFFFFF"/>
          </a:solidFill>
          <a:ln w="10160">
            <a:solidFill>
              <a:srgbClr val="D9E2EA"/>
            </a:solidFill>
          </a:ln>
        </p:spPr>
        <p:txBody>
          <a:bodyPr wrap="square" lIns="889" tIns="889" rIns="889" bIns="889" rtlCol="0" anchor="ctr">
            <a:normAutofit/>
          </a:bodyPr>
          <a:lstStyle/>
          <a:p>
            <a:pPr marL="0" indent="0" algn="l">
              <a:buNone/>
            </a:pPr>
            <a:r>
              <a:rPr lang="en-US" sz="1200" b="1" dirty="0">
                <a:latin typeface="Aptos" pitchFamily="34" charset="0"/>
                <a:ea typeface="Aptos" pitchFamily="34" charset="-122"/>
                <a:cs typeface="Aptos" pitchFamily="34" charset="-120"/>
              </a:rPr>
              <a:t>Meet national recognition, registration and compliance requirements.</a:t>
            </a:r>
            <a:endParaRPr lang="en-US" sz="1200" b="1" dirty="0"/>
          </a:p>
        </p:txBody>
      </p:sp>
      <p:sp>
        <p:nvSpPr>
          <p:cNvPr id="16" name="Text 13"/>
          <p:cNvSpPr/>
          <p:nvPr/>
        </p:nvSpPr>
        <p:spPr>
          <a:xfrm>
            <a:off x="749808" y="4434840"/>
            <a:ext cx="2240280" cy="530352"/>
          </a:xfrm>
          <a:prstGeom prst="rect">
            <a:avLst/>
          </a:prstGeom>
          <a:solidFill>
            <a:srgbClr val="FFFFFF"/>
          </a:solidFill>
          <a:ln w="10160">
            <a:solidFill>
              <a:srgbClr val="D9E2EA"/>
            </a:solidFill>
          </a:ln>
        </p:spPr>
        <p:txBody>
          <a:bodyPr wrap="square" lIns="889" tIns="889" rIns="889" bIns="889" rtlCol="0" anchor="ctr">
            <a:normAutofit/>
          </a:bodyPr>
          <a:lstStyle/>
          <a:p>
            <a:pPr marL="0" indent="0" algn="l">
              <a:buNone/>
            </a:pPr>
            <a:r>
              <a:rPr lang="en-US" sz="900" b="1" dirty="0">
                <a:solidFill>
                  <a:srgbClr val="052B4F"/>
                </a:solidFill>
                <a:latin typeface="Aptos" pitchFamily="34" charset="0"/>
                <a:ea typeface="Aptos" pitchFamily="34" charset="-122"/>
                <a:cs typeface="Aptos" pitchFamily="34" charset="-120"/>
              </a:rPr>
              <a:t>3  </a:t>
            </a:r>
            <a:r>
              <a:rPr lang="en-US" sz="1200" b="1" dirty="0">
                <a:solidFill>
                  <a:srgbClr val="052B4F"/>
                </a:solidFill>
                <a:latin typeface="Aptos" pitchFamily="34" charset="0"/>
                <a:ea typeface="Aptos" pitchFamily="34" charset="-122"/>
                <a:cs typeface="Aptos" pitchFamily="34" charset="-120"/>
              </a:rPr>
              <a:t>LMS and online courses</a:t>
            </a:r>
            <a:endParaRPr lang="en-US" sz="1200" dirty="0"/>
          </a:p>
        </p:txBody>
      </p:sp>
      <p:sp>
        <p:nvSpPr>
          <p:cNvPr id="17" name="Text 14"/>
          <p:cNvSpPr/>
          <p:nvPr/>
        </p:nvSpPr>
        <p:spPr>
          <a:xfrm>
            <a:off x="3063240" y="4434840"/>
            <a:ext cx="2788920" cy="530352"/>
          </a:xfrm>
          <a:prstGeom prst="rect">
            <a:avLst/>
          </a:prstGeom>
          <a:solidFill>
            <a:srgbClr val="FFFFFF"/>
          </a:solidFill>
          <a:ln w="10160">
            <a:solidFill>
              <a:srgbClr val="D9E2EA"/>
            </a:solidFill>
          </a:ln>
        </p:spPr>
        <p:txBody>
          <a:bodyPr wrap="square" lIns="889" tIns="889" rIns="889" bIns="889" rtlCol="0" anchor="ctr">
            <a:normAutofit/>
          </a:bodyPr>
          <a:lstStyle/>
          <a:p>
            <a:pPr marL="0" indent="0" algn="l">
              <a:buNone/>
            </a:pPr>
            <a:r>
              <a:rPr lang="en-US" sz="1200" b="1" dirty="0">
                <a:latin typeface="Aptos" pitchFamily="34" charset="0"/>
                <a:ea typeface="Aptos" pitchFamily="34" charset="-122"/>
                <a:cs typeface="Aptos" pitchFamily="34" charset="-120"/>
              </a:rPr>
              <a:t>Improve Moodle, online materials, digital assessment and learner records.</a:t>
            </a:r>
            <a:endParaRPr lang="en-US" sz="1200" b="1" dirty="0"/>
          </a:p>
        </p:txBody>
      </p:sp>
      <p:sp>
        <p:nvSpPr>
          <p:cNvPr id="18" name="Text 15"/>
          <p:cNvSpPr/>
          <p:nvPr/>
        </p:nvSpPr>
        <p:spPr>
          <a:xfrm>
            <a:off x="749808" y="5074920"/>
            <a:ext cx="2240280" cy="530352"/>
          </a:xfrm>
          <a:prstGeom prst="rect">
            <a:avLst/>
          </a:prstGeom>
          <a:solidFill>
            <a:srgbClr val="FFFFFF"/>
          </a:solidFill>
          <a:ln w="10160">
            <a:solidFill>
              <a:srgbClr val="D9E2EA"/>
            </a:solidFill>
          </a:ln>
        </p:spPr>
        <p:txBody>
          <a:bodyPr wrap="square" lIns="889" tIns="889" rIns="889" bIns="889" rtlCol="0" anchor="ctr">
            <a:normAutofit/>
          </a:bodyPr>
          <a:lstStyle/>
          <a:p>
            <a:pPr marL="0" indent="0" algn="l">
              <a:buNone/>
            </a:pPr>
            <a:r>
              <a:rPr lang="en-US" sz="900" b="1" dirty="0">
                <a:solidFill>
                  <a:srgbClr val="052B4F"/>
                </a:solidFill>
                <a:latin typeface="Aptos" pitchFamily="34" charset="0"/>
                <a:ea typeface="Aptos" pitchFamily="34" charset="-122"/>
                <a:cs typeface="Aptos" pitchFamily="34" charset="-120"/>
              </a:rPr>
              <a:t>4  </a:t>
            </a:r>
            <a:r>
              <a:rPr lang="en-US" sz="1200" b="1" dirty="0">
                <a:solidFill>
                  <a:srgbClr val="052B4F"/>
                </a:solidFill>
                <a:latin typeface="Times New Roman" panose="02020603050405020304" pitchFamily="18" charset="0"/>
                <a:ea typeface="Aptos" pitchFamily="34" charset="-122"/>
                <a:cs typeface="Times New Roman" panose="02020603050405020304" pitchFamily="18" charset="0"/>
              </a:rPr>
              <a:t>Participant sponsorship</a:t>
            </a:r>
            <a:endParaRPr lang="en-US" sz="1200" dirty="0">
              <a:latin typeface="Times New Roman" panose="02020603050405020304" pitchFamily="18" charset="0"/>
              <a:cs typeface="Times New Roman" panose="02020603050405020304" pitchFamily="18" charset="0"/>
            </a:endParaRPr>
          </a:p>
        </p:txBody>
      </p:sp>
      <p:sp>
        <p:nvSpPr>
          <p:cNvPr id="19" name="Text 16"/>
          <p:cNvSpPr/>
          <p:nvPr/>
        </p:nvSpPr>
        <p:spPr>
          <a:xfrm>
            <a:off x="3063240" y="5074920"/>
            <a:ext cx="2788920" cy="694944"/>
          </a:xfrm>
          <a:prstGeom prst="rect">
            <a:avLst/>
          </a:prstGeom>
          <a:solidFill>
            <a:srgbClr val="FFFFFF"/>
          </a:solidFill>
          <a:ln w="10160">
            <a:solidFill>
              <a:srgbClr val="D9E2EA"/>
            </a:solidFill>
          </a:ln>
        </p:spPr>
        <p:txBody>
          <a:bodyPr wrap="square" lIns="889" tIns="889" rIns="889" bIns="889" rtlCol="0" anchor="ctr">
            <a:normAutofit/>
          </a:bodyPr>
          <a:lstStyle/>
          <a:p>
            <a:pPr marL="0" indent="0" algn="l">
              <a:buNone/>
            </a:pPr>
            <a:r>
              <a:rPr lang="en-US" sz="1200" b="1" dirty="0">
                <a:latin typeface="Times New Roman" panose="02020603050405020304" pitchFamily="18" charset="0"/>
                <a:ea typeface="Aptos" pitchFamily="34" charset="-122"/>
                <a:cs typeface="Times New Roman" panose="02020603050405020304" pitchFamily="18" charset="0"/>
              </a:rPr>
              <a:t>Enable Pacific NMHS officers to attend BIP-MT/M/H and micro-qualification courses.</a:t>
            </a:r>
            <a:endParaRPr lang="en-US" sz="1200" b="1" dirty="0">
              <a:latin typeface="Times New Roman" panose="02020603050405020304" pitchFamily="18" charset="0"/>
              <a:cs typeface="Times New Roman" panose="02020603050405020304" pitchFamily="18" charset="0"/>
            </a:endParaRPr>
          </a:p>
        </p:txBody>
      </p:sp>
      <p:sp>
        <p:nvSpPr>
          <p:cNvPr id="20" name="Text 17"/>
          <p:cNvSpPr/>
          <p:nvPr/>
        </p:nvSpPr>
        <p:spPr>
          <a:xfrm>
            <a:off x="6095847" y="2926080"/>
            <a:ext cx="5751596" cy="3176546"/>
          </a:xfrm>
          <a:prstGeom prst="rect">
            <a:avLst/>
          </a:prstGeom>
          <a:solidFill>
            <a:srgbClr val="FFFF00"/>
          </a:solidFill>
          <a:ln w="10160">
            <a:solidFill>
              <a:srgbClr val="B7E2E6"/>
            </a:solidFill>
          </a:ln>
        </p:spPr>
        <p:txBody>
          <a:bodyPr wrap="square" lIns="889" tIns="889" rIns="889" bIns="889" rtlCol="0" anchor="ctr">
            <a:normAutofit/>
          </a:bodyPr>
          <a:lstStyle/>
          <a:p>
            <a:pPr marL="0" indent="0" algn="l">
              <a:buNone/>
            </a:pPr>
            <a:r>
              <a:rPr lang="en-US" sz="1600" b="1" dirty="0">
                <a:solidFill>
                  <a:srgbClr val="052B4F"/>
                </a:solidFill>
                <a:latin typeface="Times New Roman" panose="02020603050405020304" pitchFamily="18" charset="0"/>
                <a:ea typeface="Aptos" pitchFamily="34" charset="-122"/>
                <a:cs typeface="Times New Roman" panose="02020603050405020304" pitchFamily="18" charset="0"/>
              </a:rPr>
              <a:t>Decision requested from WRP</a:t>
            </a:r>
            <a:endParaRPr lang="en-US" sz="1600" dirty="0">
              <a:latin typeface="Times New Roman" panose="02020603050405020304" pitchFamily="18" charset="0"/>
              <a:cs typeface="Times New Roman" panose="02020603050405020304" pitchFamily="18" charset="0"/>
            </a:endParaRPr>
          </a:p>
          <a:p>
            <a:pPr marL="0" indent="0" algn="l">
              <a:buNone/>
            </a:pPr>
            <a:endParaRPr lang="en-US" sz="1600" dirty="0">
              <a:latin typeface="Times New Roman" panose="02020603050405020304" pitchFamily="18" charset="0"/>
              <a:cs typeface="Times New Roman" panose="02020603050405020304" pitchFamily="18" charset="0"/>
            </a:endParaRPr>
          </a:p>
          <a:p>
            <a:pPr marL="0" indent="0" algn="l">
              <a:buNone/>
            </a:pPr>
            <a:r>
              <a:rPr lang="en-US" sz="1600" b="1" u="sng" dirty="0">
                <a:solidFill>
                  <a:srgbClr val="052B4F"/>
                </a:solidFill>
                <a:latin typeface="Times New Roman" panose="02020603050405020304" pitchFamily="18" charset="0"/>
                <a:ea typeface="Aptos" pitchFamily="34" charset="-122"/>
                <a:cs typeface="Times New Roman" panose="02020603050405020304" pitchFamily="18" charset="0"/>
              </a:rPr>
              <a:t>Consider targeted funding support</a:t>
            </a:r>
            <a:r>
              <a:rPr lang="en-US" sz="1600" b="1" dirty="0">
                <a:solidFill>
                  <a:srgbClr val="052B4F"/>
                </a:solidFill>
                <a:latin typeface="Times New Roman" panose="02020603050405020304" pitchFamily="18" charset="0"/>
                <a:ea typeface="Aptos" pitchFamily="34" charset="-122"/>
                <a:cs typeface="Times New Roman" panose="02020603050405020304" pitchFamily="18" charset="0"/>
              </a:rPr>
              <a:t> </a:t>
            </a:r>
            <a:r>
              <a:rPr lang="en-US" sz="1600" dirty="0">
                <a:solidFill>
                  <a:srgbClr val="052B4F"/>
                </a:solidFill>
                <a:latin typeface="Times New Roman" panose="02020603050405020304" pitchFamily="18" charset="0"/>
                <a:ea typeface="Aptos" pitchFamily="34" charset="-122"/>
                <a:cs typeface="Times New Roman" panose="02020603050405020304" pitchFamily="18" charset="0"/>
              </a:rPr>
              <a:t>for BIP-MT diploma development, FHEC recognition and registration costs, LMS strengthening, and regional participant sponsorship.</a:t>
            </a:r>
          </a:p>
          <a:p>
            <a:pPr marL="0" indent="0" algn="l">
              <a:buNone/>
            </a:pPr>
            <a:endParaRPr lang="en-US" sz="1600" b="1" dirty="0">
              <a:solidFill>
                <a:srgbClr val="052B4F"/>
              </a:solidFill>
              <a:latin typeface="Times New Roman" panose="02020603050405020304" pitchFamily="18" charset="0"/>
              <a:ea typeface="Aptos" pitchFamily="34" charset="-122"/>
              <a:cs typeface="Times New Roman" panose="02020603050405020304" pitchFamily="18" charset="0"/>
            </a:endParaRPr>
          </a:p>
          <a:p>
            <a:pPr marL="0" indent="0" algn="l">
              <a:buNone/>
            </a:pPr>
            <a:r>
              <a:rPr lang="en-US" sz="1600" b="1" u="sng" dirty="0">
                <a:solidFill>
                  <a:srgbClr val="052B4F"/>
                </a:solidFill>
                <a:latin typeface="Times New Roman" panose="02020603050405020304" pitchFamily="18" charset="0"/>
                <a:ea typeface="Aptos" pitchFamily="34" charset="-122"/>
                <a:cs typeface="Times New Roman" panose="02020603050405020304" pitchFamily="18" charset="0"/>
              </a:rPr>
              <a:t>Consider funding support</a:t>
            </a:r>
            <a:r>
              <a:rPr lang="en-US" sz="1600" b="1" dirty="0">
                <a:solidFill>
                  <a:srgbClr val="052B4F"/>
                </a:solidFill>
                <a:latin typeface="Times New Roman" panose="02020603050405020304" pitchFamily="18" charset="0"/>
                <a:ea typeface="Aptos" pitchFamily="34" charset="-122"/>
                <a:cs typeface="Times New Roman" panose="02020603050405020304" pitchFamily="18" charset="0"/>
              </a:rPr>
              <a:t> </a:t>
            </a:r>
            <a:r>
              <a:rPr lang="en-US" sz="1600" dirty="0">
                <a:solidFill>
                  <a:srgbClr val="052B4F"/>
                </a:solidFill>
                <a:latin typeface="Times New Roman" panose="02020603050405020304" pitchFamily="18" charset="0"/>
                <a:ea typeface="Aptos" pitchFamily="34" charset="-122"/>
                <a:cs typeface="Times New Roman" panose="02020603050405020304" pitchFamily="18" charset="0"/>
              </a:rPr>
              <a:t>and explore BIP-M &amp; BIP-H course development</a:t>
            </a:r>
            <a:endParaRPr lang="en-US" sz="1600" dirty="0">
              <a:latin typeface="Times New Roman" panose="02020603050405020304" pitchFamily="18" charset="0"/>
              <a:cs typeface="Times New Roman" panose="02020603050405020304" pitchFamily="18" charset="0"/>
            </a:endParaRPr>
          </a:p>
          <a:p>
            <a:pPr marL="0" indent="0" algn="l">
              <a:buNone/>
            </a:pPr>
            <a:endParaRPr lang="en-US" sz="1600" dirty="0">
              <a:latin typeface="Times New Roman" panose="02020603050405020304" pitchFamily="18" charset="0"/>
              <a:cs typeface="Times New Roman" panose="02020603050405020304" pitchFamily="18" charset="0"/>
            </a:endParaRPr>
          </a:p>
          <a:p>
            <a:pPr marL="0" indent="0" algn="l">
              <a:buNone/>
            </a:pPr>
            <a:r>
              <a:rPr lang="en-US" sz="1600" b="1" dirty="0">
                <a:solidFill>
                  <a:srgbClr val="052B4F"/>
                </a:solidFill>
                <a:latin typeface="Times New Roman" panose="02020603050405020304" pitchFamily="18" charset="0"/>
                <a:ea typeface="Aptos" pitchFamily="34" charset="-122"/>
                <a:cs typeface="Times New Roman" panose="02020603050405020304" pitchFamily="18" charset="0"/>
              </a:rPr>
              <a:t>Result: RTC–Nadi becomes a stronger regional training platform for Pacific NMHSs</a:t>
            </a:r>
            <a:r>
              <a:rPr lang="en-US" sz="1300" b="1" dirty="0">
                <a:solidFill>
                  <a:srgbClr val="052B4F"/>
                </a:solidFill>
                <a:latin typeface="Aptos" pitchFamily="34" charset="0"/>
                <a:ea typeface="Aptos" pitchFamily="34" charset="-122"/>
                <a:cs typeface="Aptos" pitchFamily="34" charset="-120"/>
              </a:rPr>
              <a:t>.</a:t>
            </a:r>
            <a:endParaRPr lang="en-US" sz="1300" dirty="0"/>
          </a:p>
        </p:txBody>
      </p:sp>
      <p:sp>
        <p:nvSpPr>
          <p:cNvPr id="22" name="Text 19"/>
          <p:cNvSpPr/>
          <p:nvPr/>
        </p:nvSpPr>
        <p:spPr>
          <a:xfrm>
            <a:off x="548640" y="6510528"/>
            <a:ext cx="6400800" cy="128016"/>
          </a:xfrm>
          <a:prstGeom prst="rect">
            <a:avLst/>
          </a:prstGeom>
          <a:noFill/>
          <a:ln/>
        </p:spPr>
        <p:txBody>
          <a:bodyPr wrap="square" lIns="0" tIns="0" rIns="0" bIns="0" rtlCol="0" anchor="ctr"/>
          <a:lstStyle/>
          <a:p>
            <a:pPr marL="0" indent="0">
              <a:buNone/>
            </a:pPr>
            <a:r>
              <a:rPr lang="en-US" sz="620" dirty="0">
                <a:solidFill>
                  <a:srgbClr val="8A96A3"/>
                </a:solidFill>
              </a:rPr>
              <a:t>Fiji Meteorological Service | RTC–Nadi | Donor Support Request | Weather Ready Pacific Meeting</a:t>
            </a:r>
            <a:endParaRPr lang="en-US" sz="62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5251-EB57-1C85-3153-3D94BBD249FE}"/>
              </a:ext>
            </a:extLst>
          </p:cNvPr>
          <p:cNvSpPr>
            <a:spLocks noGrp="1"/>
          </p:cNvSpPr>
          <p:nvPr>
            <p:ph type="title"/>
          </p:nvPr>
        </p:nvSpPr>
        <p:spPr>
          <a:xfrm>
            <a:off x="4124738" y="844827"/>
            <a:ext cx="8247113" cy="1035778"/>
          </a:xfrm>
        </p:spPr>
        <p:txBody>
          <a:bodyPr>
            <a:normAutofit/>
          </a:bodyPr>
          <a:lstStyle/>
          <a:p>
            <a:r>
              <a:rPr lang="en-AU" sz="4800" b="1" dirty="0">
                <a:solidFill>
                  <a:srgbClr val="A5634B"/>
                </a:solidFill>
                <a:latin typeface="Aptos" panose="020B0004020202020204" pitchFamily="34" charset="0"/>
              </a:rPr>
              <a:t>Construction: Current status</a:t>
            </a:r>
          </a:p>
        </p:txBody>
      </p:sp>
      <p:pic>
        <p:nvPicPr>
          <p:cNvPr id="6" name="Picture 5">
            <a:extLst>
              <a:ext uri="{FF2B5EF4-FFF2-40B4-BE49-F238E27FC236}">
                <a16:creationId xmlns:a16="http://schemas.microsoft.com/office/drawing/2014/main" id="{D4168144-D725-45EB-BEC4-145DA16A1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61" y="1639957"/>
            <a:ext cx="11651122" cy="4948160"/>
          </a:xfrm>
          <a:prstGeom prst="rect">
            <a:avLst/>
          </a:prstGeom>
        </p:spPr>
      </p:pic>
    </p:spTree>
    <p:extLst>
      <p:ext uri="{BB962C8B-B14F-4D97-AF65-F5344CB8AC3E}">
        <p14:creationId xmlns:p14="http://schemas.microsoft.com/office/powerpoint/2010/main" val="310203105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2DBC6C-A646-4FE6-CFD9-9955A406B619}"/>
              </a:ext>
            </a:extLst>
          </p:cNvPr>
          <p:cNvSpPr>
            <a:spLocks noGrp="1"/>
          </p:cNvSpPr>
          <p:nvPr>
            <p:ph type="body" idx="1"/>
          </p:nvPr>
        </p:nvSpPr>
        <p:spPr>
          <a:xfrm>
            <a:off x="209265" y="1722900"/>
            <a:ext cx="11773469" cy="4525964"/>
          </a:xfrm>
        </p:spPr>
        <p:txBody>
          <a:bodyPr>
            <a:normAutofit/>
          </a:bodyPr>
          <a:lstStyle/>
          <a:p>
            <a:pPr marL="0" indent="0">
              <a:buNone/>
            </a:pPr>
            <a:r>
              <a:rPr lang="en-US" sz="2800" b="1" u="sng" dirty="0">
                <a:solidFill>
                  <a:schemeClr val="tx1"/>
                </a:solidFill>
                <a:latin typeface="Aptos" panose="020B0004020202020204" pitchFamily="34" charset="0"/>
              </a:rPr>
              <a:t>RIC Current Status of Establishment. </a:t>
            </a:r>
          </a:p>
          <a:p>
            <a:pPr marL="0" indent="0">
              <a:buNone/>
            </a:pPr>
            <a:r>
              <a:rPr lang="en-AU" sz="2400" dirty="0">
                <a:solidFill>
                  <a:schemeClr val="tx1"/>
                </a:solidFill>
                <a:latin typeface="Aptos" panose="020B0004020202020204" pitchFamily="34" charset="0"/>
              </a:rPr>
              <a:t>- </a:t>
            </a:r>
            <a:r>
              <a:rPr lang="en-AU" sz="2000" dirty="0">
                <a:solidFill>
                  <a:schemeClr val="tx1"/>
                </a:solidFill>
                <a:latin typeface="Times New Roman" panose="02020603050405020304" pitchFamily="18" charset="0"/>
                <a:cs typeface="Times New Roman" panose="02020603050405020304" pitchFamily="18" charset="0"/>
              </a:rPr>
              <a:t>Two new staff recruited at Senior Technical Officer </a:t>
            </a:r>
          </a:p>
          <a:p>
            <a:pPr marL="0" indent="0">
              <a:buNone/>
            </a:pPr>
            <a:r>
              <a:rPr lang="en-AU" sz="2000" dirty="0">
                <a:solidFill>
                  <a:schemeClr val="tx1"/>
                </a:solidFill>
                <a:latin typeface="Times New Roman" panose="02020603050405020304" pitchFamily="18" charset="0"/>
                <a:cs typeface="Times New Roman" panose="02020603050405020304" pitchFamily="18" charset="0"/>
              </a:rPr>
              <a:t>- Supported by current RNF team – major documents been prepared in draft forms</a:t>
            </a:r>
          </a:p>
          <a:p>
            <a:pPr marL="0" indent="0">
              <a:buNone/>
            </a:pPr>
            <a:r>
              <a:rPr lang="en-AU" sz="2000" dirty="0">
                <a:solidFill>
                  <a:schemeClr val="tx1"/>
                </a:solidFill>
                <a:latin typeface="Times New Roman" panose="02020603050405020304" pitchFamily="18" charset="0"/>
                <a:cs typeface="Times New Roman" panose="02020603050405020304" pitchFamily="18" charset="0"/>
              </a:rPr>
              <a:t>- Fijian Government made two new positions available</a:t>
            </a:r>
          </a:p>
          <a:p>
            <a:pPr marL="0" indent="0">
              <a:buNone/>
            </a:pPr>
            <a:r>
              <a:rPr lang="en-AU" sz="2000" dirty="0">
                <a:solidFill>
                  <a:schemeClr val="tx1"/>
                </a:solidFill>
                <a:latin typeface="Times New Roman" panose="02020603050405020304" pitchFamily="18" charset="0"/>
                <a:cs typeface="Times New Roman" panose="02020603050405020304" pitchFamily="18" charset="0"/>
              </a:rPr>
              <a:t>- JMA through JICA assisting with documentation review and guidance.</a:t>
            </a:r>
          </a:p>
          <a:p>
            <a:pPr marL="0" indent="0">
              <a:buNone/>
            </a:pPr>
            <a:r>
              <a:rPr lang="en-AU" sz="2000" dirty="0">
                <a:solidFill>
                  <a:schemeClr val="tx1"/>
                </a:solidFill>
                <a:latin typeface="Times New Roman" panose="02020603050405020304" pitchFamily="18" charset="0"/>
                <a:cs typeface="Times New Roman" panose="02020603050405020304" pitchFamily="18" charset="0"/>
              </a:rPr>
              <a:t>- Staff learning through online portal Udmey.com site.</a:t>
            </a:r>
          </a:p>
          <a:p>
            <a:pPr marL="0" indent="0">
              <a:buNone/>
            </a:pPr>
            <a:r>
              <a:rPr lang="en-AU" sz="2000" dirty="0">
                <a:solidFill>
                  <a:schemeClr val="tx1"/>
                </a:solidFill>
                <a:latin typeface="Times New Roman" panose="02020603050405020304" pitchFamily="18" charset="0"/>
                <a:cs typeface="Times New Roman" panose="02020603050405020304" pitchFamily="18" charset="0"/>
              </a:rPr>
              <a:t>- Building construction started though delays due to weather conditions, Government  processes and difficulties in getting Overseas workers and opening of bank account by the </a:t>
            </a:r>
          </a:p>
          <a:p>
            <a:pPr marL="0" indent="0">
              <a:buNone/>
            </a:pPr>
            <a:r>
              <a:rPr lang="en-AU" sz="2000" dirty="0">
                <a:solidFill>
                  <a:schemeClr val="tx1"/>
                </a:solidFill>
                <a:latin typeface="Times New Roman" panose="02020603050405020304" pitchFamily="18" charset="0"/>
                <a:cs typeface="Times New Roman" panose="02020603050405020304" pitchFamily="18" charset="0"/>
              </a:rPr>
              <a:t>- Dai Nippon Construction – Japanese Locally registered company </a:t>
            </a:r>
          </a:p>
          <a:p>
            <a:pPr marL="0" indent="0">
              <a:buNone/>
            </a:pPr>
            <a:r>
              <a:rPr lang="en-AU" sz="2400" dirty="0">
                <a:solidFill>
                  <a:schemeClr val="tx1"/>
                </a:solidFill>
                <a:latin typeface="Aptos" panose="020B0004020202020204" pitchFamily="34" charset="0"/>
              </a:rPr>
              <a:t>	</a:t>
            </a:r>
          </a:p>
        </p:txBody>
      </p:sp>
    </p:spTree>
    <p:extLst>
      <p:ext uri="{BB962C8B-B14F-4D97-AF65-F5344CB8AC3E}">
        <p14:creationId xmlns:p14="http://schemas.microsoft.com/office/powerpoint/2010/main" val="372797710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2DBC6C-A646-4FE6-CFD9-9955A406B619}"/>
              </a:ext>
            </a:extLst>
          </p:cNvPr>
          <p:cNvSpPr>
            <a:spLocks noGrp="1"/>
          </p:cNvSpPr>
          <p:nvPr>
            <p:ph type="body" idx="1"/>
          </p:nvPr>
        </p:nvSpPr>
        <p:spPr>
          <a:xfrm>
            <a:off x="586854" y="1722900"/>
            <a:ext cx="11773469" cy="4525964"/>
          </a:xfrm>
        </p:spPr>
        <p:txBody>
          <a:bodyPr>
            <a:normAutofit/>
          </a:bodyPr>
          <a:lstStyle/>
          <a:p>
            <a:pPr marL="0" indent="0">
              <a:buNone/>
            </a:pPr>
            <a:r>
              <a:rPr lang="en-US" sz="2400" b="1" u="sng" dirty="0">
                <a:solidFill>
                  <a:schemeClr val="tx1"/>
                </a:solidFill>
                <a:latin typeface="Times New Roman" panose="02020603050405020304" pitchFamily="18" charset="0"/>
                <a:cs typeface="Times New Roman" panose="02020603050405020304" pitchFamily="18" charset="0"/>
              </a:rPr>
              <a:t>RIC Compliance with WMO Requirements.</a:t>
            </a:r>
          </a:p>
          <a:p>
            <a:pPr marL="0" indent="0">
              <a:buNone/>
            </a:pPr>
            <a:r>
              <a:rPr lang="en-US" sz="2400" dirty="0">
                <a:solidFill>
                  <a:schemeClr val="tx1"/>
                </a:solidFill>
                <a:latin typeface="Times New Roman" panose="02020603050405020304" pitchFamily="18" charset="0"/>
                <a:cs typeface="Times New Roman" panose="02020603050405020304" pitchFamily="18" charset="0"/>
              </a:rPr>
              <a:t>Accreditation to ISO/IEC 17025-2017 and continual compliance towards the standard</a:t>
            </a:r>
          </a:p>
          <a:p>
            <a:pPr marL="0" indent="0">
              <a:buNone/>
            </a:pPr>
            <a:endParaRPr lang="en-US" sz="2400" dirty="0">
              <a:solidFill>
                <a:schemeClr val="tx1"/>
              </a:solidFill>
              <a:latin typeface="Times New Roman" panose="02020603050405020304" pitchFamily="18" charset="0"/>
              <a:cs typeface="Times New Roman" panose="02020603050405020304" pitchFamily="18" charset="0"/>
            </a:endParaRPr>
          </a:p>
          <a:p>
            <a:pPr marL="0" indent="0">
              <a:buNone/>
            </a:pPr>
            <a:r>
              <a:rPr lang="en-US" sz="2400" b="1" u="sng" dirty="0">
                <a:solidFill>
                  <a:schemeClr val="tx1"/>
                </a:solidFill>
                <a:latin typeface="Times New Roman" panose="02020603050405020304" pitchFamily="18" charset="0"/>
                <a:cs typeface="Times New Roman" panose="02020603050405020304" pitchFamily="18" charset="0"/>
              </a:rPr>
              <a:t>Challenges &amp; Gaps.</a:t>
            </a:r>
          </a:p>
          <a:p>
            <a:pPr marL="0" indent="0">
              <a:buNone/>
            </a:pPr>
            <a:r>
              <a:rPr lang="en-US" sz="2400" dirty="0">
                <a:solidFill>
                  <a:schemeClr val="tx1"/>
                </a:solidFill>
                <a:latin typeface="Times New Roman" panose="02020603050405020304" pitchFamily="18" charset="0"/>
                <a:cs typeface="Times New Roman" panose="02020603050405020304" pitchFamily="18" charset="0"/>
              </a:rPr>
              <a:t>New to subject to staff, lack of knowledge – training required for understanding and implementing the ISO/IEC 17025-2017, Specific requirements such as determine the uncertainties for calibration values. </a:t>
            </a:r>
          </a:p>
          <a:p>
            <a:pPr marL="0" indent="0">
              <a:buNone/>
            </a:pPr>
            <a:endParaRPr lang="en-AU" sz="2400" i="1" dirty="0">
              <a:solidFill>
                <a:schemeClr val="tx1"/>
              </a:solidFill>
              <a:latin typeface="Times New Roman" panose="02020603050405020304" pitchFamily="18" charset="0"/>
              <a:cs typeface="Times New Roman" panose="02020603050405020304" pitchFamily="18" charset="0"/>
            </a:endParaRPr>
          </a:p>
          <a:p>
            <a:pPr marL="0" indent="0">
              <a:buNone/>
            </a:pPr>
            <a:r>
              <a:rPr lang="en-AU" sz="2400" i="1" dirty="0">
                <a:solidFill>
                  <a:schemeClr val="tx1"/>
                </a:solidFill>
                <a:latin typeface="Times New Roman" panose="02020603050405020304" pitchFamily="18" charset="0"/>
                <a:cs typeface="Times New Roman" panose="02020603050405020304" pitchFamily="18" charset="0"/>
              </a:rPr>
              <a:t>Additional staffing and resourcing needed </a:t>
            </a:r>
          </a:p>
          <a:p>
            <a:pPr marL="0" indent="0">
              <a:buNone/>
            </a:pPr>
            <a:endParaRPr lang="en-AU" sz="2400" dirty="0">
              <a:solidFill>
                <a:schemeClr val="tx1"/>
              </a:solidFill>
              <a:latin typeface="Aptos" panose="020B0004020202020204" pitchFamily="34" charset="0"/>
            </a:endParaRPr>
          </a:p>
        </p:txBody>
      </p:sp>
    </p:spTree>
    <p:extLst>
      <p:ext uri="{BB962C8B-B14F-4D97-AF65-F5344CB8AC3E}">
        <p14:creationId xmlns:p14="http://schemas.microsoft.com/office/powerpoint/2010/main" val="18591157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0972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6473952"/>
            <a:ext cx="10515600" cy="228600"/>
          </a:xfrm>
          <a:prstGeom prst="rect">
            <a:avLst/>
          </a:prstGeom>
          <a:noFill/>
        </p:spPr>
        <p:txBody>
          <a:bodyPr wrap="none">
            <a:spAutoFit/>
          </a:bodyPr>
          <a:lstStyle/>
          <a:p>
            <a:r>
              <a:rPr sz="800">
                <a:solidFill>
                  <a:srgbClr val="5E7382"/>
                </a:solidFill>
              </a:rPr>
              <a:t>Fiji Meteorological Service | RTC–Nadi Development Progress | Weather Ready Pacific Meeting</a:t>
            </a:r>
          </a:p>
        </p:txBody>
      </p:sp>
      <p:sp>
        <p:nvSpPr>
          <p:cNvPr id="4" name="TextBox 3"/>
          <p:cNvSpPr txBox="1"/>
          <p:nvPr/>
        </p:nvSpPr>
        <p:spPr>
          <a:xfrm>
            <a:off x="502920" y="292608"/>
            <a:ext cx="3200400" cy="201168"/>
          </a:xfrm>
          <a:prstGeom prst="rect">
            <a:avLst/>
          </a:prstGeom>
          <a:noFill/>
        </p:spPr>
        <p:txBody>
          <a:bodyPr wrap="none">
            <a:spAutoFit/>
          </a:bodyPr>
          <a:lstStyle/>
          <a:p>
            <a:r>
              <a:rPr sz="800" b="1">
                <a:solidFill>
                  <a:srgbClr val="0097A7"/>
                </a:solidFill>
              </a:rPr>
              <a:t>OVERVIEW</a:t>
            </a:r>
          </a:p>
        </p:txBody>
      </p:sp>
      <p:sp>
        <p:nvSpPr>
          <p:cNvPr id="5" name="TextBox 4"/>
          <p:cNvSpPr txBox="1"/>
          <p:nvPr/>
        </p:nvSpPr>
        <p:spPr>
          <a:xfrm>
            <a:off x="502920" y="475488"/>
            <a:ext cx="8686800" cy="502920"/>
          </a:xfrm>
          <a:prstGeom prst="rect">
            <a:avLst/>
          </a:prstGeom>
          <a:noFill/>
        </p:spPr>
        <p:txBody>
          <a:bodyPr wrap="none">
            <a:spAutoFit/>
          </a:bodyPr>
          <a:lstStyle/>
          <a:p>
            <a:r>
              <a:rPr sz="2600" b="1">
                <a:solidFill>
                  <a:srgbClr val="092340"/>
                </a:solidFill>
              </a:rPr>
              <a:t>Executive Progress Snapshot</a:t>
            </a:r>
          </a:p>
        </p:txBody>
      </p:sp>
      <p:sp>
        <p:nvSpPr>
          <p:cNvPr id="6" name="TextBox 5"/>
          <p:cNvSpPr txBox="1"/>
          <p:nvPr/>
        </p:nvSpPr>
        <p:spPr>
          <a:xfrm>
            <a:off x="530352" y="978408"/>
            <a:ext cx="8961120" cy="384048"/>
          </a:xfrm>
          <a:prstGeom prst="rect">
            <a:avLst/>
          </a:prstGeom>
          <a:noFill/>
        </p:spPr>
        <p:txBody>
          <a:bodyPr wrap="none">
            <a:spAutoFit/>
          </a:bodyPr>
          <a:lstStyle/>
          <a:p>
            <a:r>
              <a:rPr sz="1100">
                <a:solidFill>
                  <a:srgbClr val="5E7382"/>
                </a:solidFill>
              </a:rPr>
              <a:t>One consolidated view of RTC–Nadi development progress for senior-level WRP discussion</a:t>
            </a:r>
          </a:p>
        </p:txBody>
      </p:sp>
      <p:pic>
        <p:nvPicPr>
          <p:cNvPr id="7" name="Picture 6" descr="image1.png"/>
          <p:cNvPicPr>
            <a:picLocks noChangeAspect="1"/>
          </p:cNvPicPr>
          <p:nvPr/>
        </p:nvPicPr>
        <p:blipFill>
          <a:blip r:embed="rId2"/>
          <a:stretch>
            <a:fillRect/>
          </a:stretch>
        </p:blipFill>
        <p:spPr>
          <a:xfrm>
            <a:off x="9799009" y="267600"/>
            <a:ext cx="2013546" cy="595789"/>
          </a:xfrm>
          <a:prstGeom prst="rect">
            <a:avLst/>
          </a:prstGeom>
        </p:spPr>
      </p:pic>
      <p:sp>
        <p:nvSpPr>
          <p:cNvPr id="9" name="Rounded Rectangle 8"/>
          <p:cNvSpPr/>
          <p:nvPr/>
        </p:nvSpPr>
        <p:spPr>
          <a:xfrm>
            <a:off x="594360" y="1417320"/>
            <a:ext cx="5166360" cy="1115568"/>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a:xfrm>
            <a:off x="594360" y="1417320"/>
            <a:ext cx="73152" cy="1115568"/>
          </a:xfrm>
          <a:prstGeom prst="rect">
            <a:avLst/>
          </a:prstGeom>
          <a:solidFill>
            <a:srgbClr val="2496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p:cNvSpPr txBox="1"/>
          <p:nvPr/>
        </p:nvSpPr>
        <p:spPr>
          <a:xfrm>
            <a:off x="758952" y="1554480"/>
            <a:ext cx="1351396" cy="338554"/>
          </a:xfrm>
          <a:prstGeom prst="rect">
            <a:avLst/>
          </a:prstGeom>
          <a:noFill/>
        </p:spPr>
        <p:txBody>
          <a:bodyPr wrap="none">
            <a:spAutoFit/>
          </a:bodyPr>
          <a:lstStyle/>
          <a:p>
            <a:r>
              <a:rPr sz="1600" b="1" dirty="0">
                <a:solidFill>
                  <a:srgbClr val="092340"/>
                </a:solidFill>
              </a:rPr>
              <a:t>WMO Review</a:t>
            </a:r>
          </a:p>
        </p:txBody>
      </p:sp>
      <p:sp>
        <p:nvSpPr>
          <p:cNvPr id="12" name="TextBox 11"/>
          <p:cNvSpPr txBox="1"/>
          <p:nvPr/>
        </p:nvSpPr>
        <p:spPr>
          <a:xfrm>
            <a:off x="758952" y="1920240"/>
            <a:ext cx="4837176" cy="307777"/>
          </a:xfrm>
          <a:prstGeom prst="rect">
            <a:avLst/>
          </a:prstGeom>
          <a:noFill/>
        </p:spPr>
        <p:txBody>
          <a:bodyPr wrap="square">
            <a:spAutoFit/>
          </a:bodyPr>
          <a:lstStyle/>
          <a:p>
            <a:pPr>
              <a:spcAft>
                <a:spcPts val="300"/>
              </a:spcAft>
            </a:pPr>
            <a:r>
              <a:rPr sz="1400" dirty="0">
                <a:solidFill>
                  <a:srgbClr val="1C232B"/>
                </a:solidFill>
              </a:rPr>
              <a:t>Core criteria fully met; final consideration pathway underway</a:t>
            </a:r>
          </a:p>
        </p:txBody>
      </p:sp>
      <p:sp>
        <p:nvSpPr>
          <p:cNvPr id="13" name="Rounded Rectangle 12"/>
          <p:cNvSpPr/>
          <p:nvPr/>
        </p:nvSpPr>
        <p:spPr>
          <a:xfrm>
            <a:off x="6217920" y="1417320"/>
            <a:ext cx="5166360" cy="1115568"/>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6217920" y="1417320"/>
            <a:ext cx="73152" cy="111556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TextBox 14"/>
          <p:cNvSpPr txBox="1"/>
          <p:nvPr/>
        </p:nvSpPr>
        <p:spPr>
          <a:xfrm>
            <a:off x="6382512" y="1554480"/>
            <a:ext cx="1671611" cy="338554"/>
          </a:xfrm>
          <a:prstGeom prst="rect">
            <a:avLst/>
          </a:prstGeom>
          <a:noFill/>
        </p:spPr>
        <p:txBody>
          <a:bodyPr wrap="none">
            <a:spAutoFit/>
          </a:bodyPr>
          <a:lstStyle/>
          <a:p>
            <a:r>
              <a:rPr sz="1600" b="1" dirty="0">
                <a:solidFill>
                  <a:srgbClr val="092340"/>
                </a:solidFill>
              </a:rPr>
              <a:t>FHEC Recognition</a:t>
            </a:r>
          </a:p>
        </p:txBody>
      </p:sp>
      <p:sp>
        <p:nvSpPr>
          <p:cNvPr id="16" name="TextBox 15"/>
          <p:cNvSpPr txBox="1"/>
          <p:nvPr/>
        </p:nvSpPr>
        <p:spPr>
          <a:xfrm>
            <a:off x="6382512" y="1920240"/>
            <a:ext cx="4837176" cy="523220"/>
          </a:xfrm>
          <a:prstGeom prst="rect">
            <a:avLst/>
          </a:prstGeom>
          <a:noFill/>
        </p:spPr>
        <p:txBody>
          <a:bodyPr wrap="square">
            <a:spAutoFit/>
          </a:bodyPr>
          <a:lstStyle/>
          <a:p>
            <a:pPr>
              <a:spcAft>
                <a:spcPts val="300"/>
              </a:spcAft>
            </a:pPr>
            <a:r>
              <a:rPr sz="1400" dirty="0">
                <a:solidFill>
                  <a:srgbClr val="1C232B"/>
                </a:solidFill>
              </a:rPr>
              <a:t>Approximately 90% of required work completed; final evidence checks remain</a:t>
            </a:r>
          </a:p>
        </p:txBody>
      </p:sp>
      <p:sp>
        <p:nvSpPr>
          <p:cNvPr id="17" name="Rounded Rectangle 16"/>
          <p:cNvSpPr/>
          <p:nvPr/>
        </p:nvSpPr>
        <p:spPr>
          <a:xfrm>
            <a:off x="594360" y="2834640"/>
            <a:ext cx="5166360" cy="1115568"/>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Rectangle 17"/>
          <p:cNvSpPr/>
          <p:nvPr/>
        </p:nvSpPr>
        <p:spPr>
          <a:xfrm>
            <a:off x="594360" y="2834640"/>
            <a:ext cx="73152" cy="1115568"/>
          </a:xfrm>
          <a:prstGeom prst="rect">
            <a:avLst/>
          </a:prstGeom>
          <a:solidFill>
            <a:srgbClr val="D8A9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TextBox 18"/>
          <p:cNvSpPr txBox="1"/>
          <p:nvPr/>
        </p:nvSpPr>
        <p:spPr>
          <a:xfrm>
            <a:off x="758952" y="2971800"/>
            <a:ext cx="1571264" cy="338554"/>
          </a:xfrm>
          <a:prstGeom prst="rect">
            <a:avLst/>
          </a:prstGeom>
          <a:noFill/>
        </p:spPr>
        <p:txBody>
          <a:bodyPr wrap="none">
            <a:spAutoFit/>
          </a:bodyPr>
          <a:lstStyle/>
          <a:p>
            <a:r>
              <a:rPr sz="1600" b="1" dirty="0">
                <a:solidFill>
                  <a:srgbClr val="092340"/>
                </a:solidFill>
              </a:rPr>
              <a:t>BIP-MT Diploma</a:t>
            </a:r>
          </a:p>
        </p:txBody>
      </p:sp>
      <p:sp>
        <p:nvSpPr>
          <p:cNvPr id="20" name="TextBox 19"/>
          <p:cNvSpPr txBox="1"/>
          <p:nvPr/>
        </p:nvSpPr>
        <p:spPr>
          <a:xfrm>
            <a:off x="758952" y="3337560"/>
            <a:ext cx="4837176" cy="523220"/>
          </a:xfrm>
          <a:prstGeom prst="rect">
            <a:avLst/>
          </a:prstGeom>
          <a:noFill/>
        </p:spPr>
        <p:txBody>
          <a:bodyPr wrap="square">
            <a:spAutoFit/>
          </a:bodyPr>
          <a:lstStyle/>
          <a:p>
            <a:pPr>
              <a:spcAft>
                <a:spcPts val="300"/>
              </a:spcAft>
            </a:pPr>
            <a:r>
              <a:rPr sz="1400" dirty="0">
                <a:solidFill>
                  <a:srgbClr val="1C232B"/>
                </a:solidFill>
              </a:rPr>
              <a:t>Concept note and budget ready; 10% completed; target accreditation April 2027</a:t>
            </a:r>
          </a:p>
        </p:txBody>
      </p:sp>
      <p:sp>
        <p:nvSpPr>
          <p:cNvPr id="21" name="Rounded Rectangle 20"/>
          <p:cNvSpPr/>
          <p:nvPr/>
        </p:nvSpPr>
        <p:spPr>
          <a:xfrm>
            <a:off x="6217920" y="2834640"/>
            <a:ext cx="5166360" cy="1115568"/>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ectangle 21"/>
          <p:cNvSpPr/>
          <p:nvPr/>
        </p:nvSpPr>
        <p:spPr>
          <a:xfrm>
            <a:off x="6217920" y="2834640"/>
            <a:ext cx="73152" cy="1115568"/>
          </a:xfrm>
          <a:prstGeom prst="rect">
            <a:avLst/>
          </a:prstGeom>
          <a:solidFill>
            <a:srgbClr val="0064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TextBox 22"/>
          <p:cNvSpPr txBox="1"/>
          <p:nvPr/>
        </p:nvSpPr>
        <p:spPr>
          <a:xfrm>
            <a:off x="6382512" y="2971800"/>
            <a:ext cx="1244187" cy="338554"/>
          </a:xfrm>
          <a:prstGeom prst="rect">
            <a:avLst/>
          </a:prstGeom>
          <a:noFill/>
        </p:spPr>
        <p:txBody>
          <a:bodyPr wrap="none">
            <a:spAutoFit/>
          </a:bodyPr>
          <a:lstStyle/>
          <a:p>
            <a:r>
              <a:rPr sz="1600" b="1" dirty="0">
                <a:solidFill>
                  <a:srgbClr val="092340"/>
                </a:solidFill>
              </a:rPr>
              <a:t>RTC Building</a:t>
            </a:r>
          </a:p>
        </p:txBody>
      </p:sp>
      <p:sp>
        <p:nvSpPr>
          <p:cNvPr id="24" name="TextBox 23"/>
          <p:cNvSpPr txBox="1"/>
          <p:nvPr/>
        </p:nvSpPr>
        <p:spPr>
          <a:xfrm>
            <a:off x="6382512" y="3337560"/>
            <a:ext cx="4837176" cy="523220"/>
          </a:xfrm>
          <a:prstGeom prst="rect">
            <a:avLst/>
          </a:prstGeom>
          <a:noFill/>
        </p:spPr>
        <p:txBody>
          <a:bodyPr wrap="square">
            <a:spAutoFit/>
          </a:bodyPr>
          <a:lstStyle/>
          <a:p>
            <a:pPr>
              <a:spcAft>
                <a:spcPts val="300"/>
              </a:spcAft>
            </a:pPr>
            <a:r>
              <a:rPr sz="1400" dirty="0">
                <a:solidFill>
                  <a:srgbClr val="1C232B"/>
                </a:solidFill>
              </a:rPr>
              <a:t>Groundbreaking completed; JICA/Japan-supported regional centre development launched</a:t>
            </a:r>
          </a:p>
        </p:txBody>
      </p:sp>
      <p:sp>
        <p:nvSpPr>
          <p:cNvPr id="25" name="Rounded Rectangle 24"/>
          <p:cNvSpPr/>
          <p:nvPr/>
        </p:nvSpPr>
        <p:spPr>
          <a:xfrm>
            <a:off x="594360" y="4251960"/>
            <a:ext cx="5166360" cy="1115568"/>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25"/>
          <p:cNvSpPr/>
          <p:nvPr/>
        </p:nvSpPr>
        <p:spPr>
          <a:xfrm>
            <a:off x="594360" y="4251960"/>
            <a:ext cx="73152" cy="111556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TextBox 26"/>
          <p:cNvSpPr txBox="1"/>
          <p:nvPr/>
        </p:nvSpPr>
        <p:spPr>
          <a:xfrm>
            <a:off x="758952" y="4389120"/>
            <a:ext cx="1651991" cy="338554"/>
          </a:xfrm>
          <a:prstGeom prst="rect">
            <a:avLst/>
          </a:prstGeom>
          <a:noFill/>
        </p:spPr>
        <p:txBody>
          <a:bodyPr wrap="none">
            <a:spAutoFit/>
          </a:bodyPr>
          <a:lstStyle/>
          <a:p>
            <a:r>
              <a:rPr sz="1600" b="1" dirty="0">
                <a:solidFill>
                  <a:srgbClr val="092340"/>
                </a:solidFill>
              </a:rPr>
              <a:t>Exhibition Centre</a:t>
            </a:r>
          </a:p>
        </p:txBody>
      </p:sp>
      <p:sp>
        <p:nvSpPr>
          <p:cNvPr id="28" name="TextBox 27"/>
          <p:cNvSpPr txBox="1"/>
          <p:nvPr/>
        </p:nvSpPr>
        <p:spPr>
          <a:xfrm>
            <a:off x="758952" y="4658256"/>
            <a:ext cx="4837176" cy="523220"/>
          </a:xfrm>
          <a:prstGeom prst="rect">
            <a:avLst/>
          </a:prstGeom>
          <a:noFill/>
        </p:spPr>
        <p:txBody>
          <a:bodyPr wrap="square">
            <a:spAutoFit/>
          </a:bodyPr>
          <a:lstStyle/>
          <a:p>
            <a:pPr>
              <a:spcAft>
                <a:spcPts val="300"/>
              </a:spcAft>
            </a:pPr>
            <a:r>
              <a:rPr sz="1400" dirty="0">
                <a:solidFill>
                  <a:srgbClr val="1C232B"/>
                </a:solidFill>
              </a:rPr>
              <a:t>Artwork package completed and provided to contractor; 70% completed</a:t>
            </a:r>
          </a:p>
        </p:txBody>
      </p:sp>
      <p:sp>
        <p:nvSpPr>
          <p:cNvPr id="29" name="Rounded Rectangle 28"/>
          <p:cNvSpPr/>
          <p:nvPr/>
        </p:nvSpPr>
        <p:spPr>
          <a:xfrm>
            <a:off x="6217920" y="4251960"/>
            <a:ext cx="5166360" cy="1115568"/>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Rectangle 29"/>
          <p:cNvSpPr/>
          <p:nvPr/>
        </p:nvSpPr>
        <p:spPr>
          <a:xfrm>
            <a:off x="6217920" y="4251960"/>
            <a:ext cx="73152" cy="1115568"/>
          </a:xfrm>
          <a:prstGeom prst="rect">
            <a:avLst/>
          </a:prstGeom>
          <a:solidFill>
            <a:srgbClr val="D8A9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TextBox 30"/>
          <p:cNvSpPr txBox="1"/>
          <p:nvPr/>
        </p:nvSpPr>
        <p:spPr>
          <a:xfrm>
            <a:off x="6382512" y="4294094"/>
            <a:ext cx="1938031" cy="338554"/>
          </a:xfrm>
          <a:prstGeom prst="rect">
            <a:avLst/>
          </a:prstGeom>
          <a:noFill/>
        </p:spPr>
        <p:txBody>
          <a:bodyPr wrap="none">
            <a:spAutoFit/>
          </a:bodyPr>
          <a:lstStyle/>
          <a:p>
            <a:r>
              <a:rPr sz="1600" b="1" dirty="0">
                <a:solidFill>
                  <a:srgbClr val="092340"/>
                </a:solidFill>
              </a:rPr>
              <a:t>Planning Documents</a:t>
            </a:r>
          </a:p>
        </p:txBody>
      </p:sp>
      <p:sp>
        <p:nvSpPr>
          <p:cNvPr id="32" name="TextBox 31"/>
          <p:cNvSpPr txBox="1"/>
          <p:nvPr/>
        </p:nvSpPr>
        <p:spPr>
          <a:xfrm>
            <a:off x="6391656" y="4599412"/>
            <a:ext cx="4837176" cy="523220"/>
          </a:xfrm>
          <a:prstGeom prst="rect">
            <a:avLst/>
          </a:prstGeom>
          <a:noFill/>
        </p:spPr>
        <p:txBody>
          <a:bodyPr wrap="square">
            <a:spAutoFit/>
          </a:bodyPr>
          <a:lstStyle/>
          <a:p>
            <a:pPr>
              <a:spcAft>
                <a:spcPts val="300"/>
              </a:spcAft>
            </a:pPr>
            <a:r>
              <a:rPr sz="1400" dirty="0">
                <a:solidFill>
                  <a:srgbClr val="1C232B"/>
                </a:solidFill>
              </a:rPr>
              <a:t>Draft package prepared; awaiting DMET and Divisional Head inputs</a:t>
            </a:r>
          </a:p>
        </p:txBody>
      </p:sp>
      <p:sp>
        <p:nvSpPr>
          <p:cNvPr id="33" name="Rounded Rectangle 32"/>
          <p:cNvSpPr/>
          <p:nvPr/>
        </p:nvSpPr>
        <p:spPr>
          <a:xfrm>
            <a:off x="594360" y="5806440"/>
            <a:ext cx="10881360" cy="365760"/>
          </a:xfrm>
          <a:prstGeom prst="round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100" b="1">
                <a:solidFill>
                  <a:srgbClr val="FFFFFF"/>
                </a:solidFill>
              </a:rPr>
              <a:t>Overall message: RTC–Nadi has moved from concept to structured development; next step is endorsement, funding support and controlled implementation.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2DBC6C-A646-4FE6-CFD9-9955A406B619}"/>
              </a:ext>
            </a:extLst>
          </p:cNvPr>
          <p:cNvSpPr>
            <a:spLocks noGrp="1"/>
          </p:cNvSpPr>
          <p:nvPr>
            <p:ph type="body" idx="1"/>
          </p:nvPr>
        </p:nvSpPr>
        <p:spPr>
          <a:xfrm>
            <a:off x="586854" y="1722900"/>
            <a:ext cx="11773469" cy="4525964"/>
          </a:xfrm>
          <a:solidFill>
            <a:srgbClr val="FFFF00"/>
          </a:solidFill>
        </p:spPr>
        <p:txBody>
          <a:bodyPr>
            <a:normAutofit/>
          </a:bodyPr>
          <a:lstStyle/>
          <a:p>
            <a:pPr marL="0" indent="0">
              <a:buNone/>
            </a:pPr>
            <a:r>
              <a:rPr lang="en-US" sz="2800" b="1" dirty="0">
                <a:solidFill>
                  <a:schemeClr val="tx1"/>
                </a:solidFill>
                <a:latin typeface="Aptos" panose="020B0004020202020204" pitchFamily="34" charset="0"/>
              </a:rPr>
              <a:t> </a:t>
            </a:r>
            <a:r>
              <a:rPr lang="en-US" sz="2800" b="1" dirty="0">
                <a:solidFill>
                  <a:schemeClr val="tx1"/>
                </a:solidFill>
                <a:latin typeface="Times New Roman" panose="02020603050405020304" pitchFamily="18" charset="0"/>
                <a:cs typeface="Times New Roman" panose="02020603050405020304" pitchFamily="18" charset="0"/>
              </a:rPr>
              <a:t>RIC Support Required;-</a:t>
            </a:r>
          </a:p>
          <a:p>
            <a:pPr marL="0" indent="0">
              <a:buNone/>
            </a:pPr>
            <a:endParaRPr lang="en-AU" sz="2400" dirty="0">
              <a:solidFill>
                <a:schemeClr val="tx1"/>
              </a:solidFill>
              <a:latin typeface="Aptos" panose="020B0004020202020204" pitchFamily="34" charset="0"/>
            </a:endParaRPr>
          </a:p>
          <a:p>
            <a:pPr marL="0" indent="0">
              <a:buNone/>
            </a:pPr>
            <a:r>
              <a:rPr lang="en-AU" sz="2400" b="1" dirty="0">
                <a:solidFill>
                  <a:schemeClr val="tx1"/>
                </a:solidFill>
                <a:latin typeface="Times New Roman" panose="02020603050405020304" pitchFamily="18" charset="0"/>
                <a:cs typeface="Times New Roman" panose="02020603050405020304" pitchFamily="18" charset="0"/>
              </a:rPr>
              <a:t>Capacity building of staff on ISO/IEC 17025-2017 and associated regulation,</a:t>
            </a:r>
          </a:p>
          <a:p>
            <a:pPr marL="0" indent="0">
              <a:buNone/>
            </a:pPr>
            <a:endParaRPr lang="en-AU" sz="2400" b="1" dirty="0">
              <a:solidFill>
                <a:schemeClr val="tx1"/>
              </a:solidFill>
              <a:latin typeface="Times New Roman" panose="02020603050405020304" pitchFamily="18" charset="0"/>
              <a:cs typeface="Times New Roman" panose="02020603050405020304" pitchFamily="18" charset="0"/>
            </a:endParaRPr>
          </a:p>
          <a:p>
            <a:pPr marL="0" indent="0">
              <a:buNone/>
            </a:pPr>
            <a:r>
              <a:rPr lang="en-AU" sz="2400" b="1" dirty="0">
                <a:solidFill>
                  <a:schemeClr val="tx1"/>
                </a:solidFill>
                <a:latin typeface="Times New Roman" panose="02020603050405020304" pitchFamily="18" charset="0"/>
                <a:cs typeface="Times New Roman" panose="02020603050405020304" pitchFamily="18" charset="0"/>
              </a:rPr>
              <a:t>Engagement of a consultant to guide and ensure all documents and processes aligned to RIC and ISO/IEC 17025-2017 is adhered,</a:t>
            </a:r>
          </a:p>
          <a:p>
            <a:pPr marL="0" indent="0">
              <a:buNone/>
            </a:pPr>
            <a:endParaRPr lang="en-AU" sz="2400" b="1" dirty="0">
              <a:solidFill>
                <a:schemeClr val="tx1"/>
              </a:solidFill>
              <a:latin typeface="Times New Roman" panose="02020603050405020304" pitchFamily="18" charset="0"/>
              <a:cs typeface="Times New Roman" panose="02020603050405020304" pitchFamily="18" charset="0"/>
            </a:endParaRPr>
          </a:p>
          <a:p>
            <a:pPr marL="0" indent="0">
              <a:buNone/>
            </a:pPr>
            <a:r>
              <a:rPr lang="en-AU" sz="2400" b="1" dirty="0">
                <a:solidFill>
                  <a:schemeClr val="tx1"/>
                </a:solidFill>
                <a:latin typeface="Times New Roman" panose="02020603050405020304" pitchFamily="18" charset="0"/>
                <a:cs typeface="Times New Roman" panose="02020603050405020304" pitchFamily="18" charset="0"/>
              </a:rPr>
              <a:t>Support Mock audit by ISO/IEC accredited body such as NATA or IANZ</a:t>
            </a:r>
          </a:p>
          <a:p>
            <a:pPr marL="0" indent="0">
              <a:buNone/>
            </a:pPr>
            <a:endParaRPr lang="en-AU" sz="2400" dirty="0">
              <a:solidFill>
                <a:schemeClr val="tx1"/>
              </a:solidFill>
              <a:latin typeface="Aptos" panose="020B0004020202020204" pitchFamily="34" charset="0"/>
            </a:endParaRPr>
          </a:p>
          <a:p>
            <a:pPr marL="0" indent="0">
              <a:buNone/>
            </a:pPr>
            <a:endParaRPr lang="en-AU" sz="2400" dirty="0">
              <a:solidFill>
                <a:schemeClr val="tx1"/>
              </a:solidFill>
              <a:latin typeface="Aptos" panose="020B0004020202020204" pitchFamily="34" charset="0"/>
            </a:endParaRPr>
          </a:p>
          <a:p>
            <a:pPr marL="0" indent="0">
              <a:buNone/>
            </a:pPr>
            <a:endParaRPr lang="en-AU" sz="2400" dirty="0">
              <a:solidFill>
                <a:schemeClr val="tx1"/>
              </a:solidFill>
              <a:latin typeface="Aptos" panose="020B0004020202020204" pitchFamily="34" charset="0"/>
            </a:endParaRPr>
          </a:p>
        </p:txBody>
      </p:sp>
    </p:spTree>
    <p:extLst>
      <p:ext uri="{BB962C8B-B14F-4D97-AF65-F5344CB8AC3E}">
        <p14:creationId xmlns:p14="http://schemas.microsoft.com/office/powerpoint/2010/main" val="400664558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a:extLst>
              <a:ext uri="{FF2B5EF4-FFF2-40B4-BE49-F238E27FC236}">
                <a16:creationId xmlns:a16="http://schemas.microsoft.com/office/drawing/2014/main" id="{33C4BA13-E7AE-4796-B8E9-B2B83BB06BD0}"/>
              </a:ext>
            </a:extLst>
          </p:cNvPr>
          <p:cNvSpPr>
            <a:spLocks noChangeArrowheads="1"/>
          </p:cNvSpPr>
          <p:nvPr/>
        </p:nvSpPr>
        <p:spPr bwMode="auto">
          <a:xfrm>
            <a:off x="3575050" y="4953000"/>
            <a:ext cx="6096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20000"/>
              </a:spcBef>
              <a:buClr>
                <a:srgbClr val="0000FF"/>
              </a:buClr>
              <a:buFont typeface="Webdings" panose="05030102010509060703" pitchFamily="18" charset="2"/>
              <a:buNone/>
            </a:pPr>
            <a:r>
              <a:rPr lang="en-US" altLang="zh-TW" sz="8000" b="1">
                <a:solidFill>
                  <a:srgbClr val="0000FF"/>
                </a:solidFill>
                <a:ea typeface="新細明體" panose="02020500000000000000" pitchFamily="18" charset="-120"/>
              </a:rPr>
              <a:t> </a:t>
            </a:r>
          </a:p>
        </p:txBody>
      </p:sp>
      <p:pic>
        <p:nvPicPr>
          <p:cNvPr id="2" name="Picture 1">
            <a:extLst>
              <a:ext uri="{FF2B5EF4-FFF2-40B4-BE49-F238E27FC236}">
                <a16:creationId xmlns:a16="http://schemas.microsoft.com/office/drawing/2014/main" id="{EF33CDC9-4E03-4F89-8573-C85A230660F4}"/>
              </a:ext>
            </a:extLst>
          </p:cNvPr>
          <p:cNvPicPr>
            <a:picLocks noChangeAspect="1"/>
          </p:cNvPicPr>
          <p:nvPr/>
        </p:nvPicPr>
        <p:blipFill>
          <a:blip r:embed="rId3"/>
          <a:stretch>
            <a:fillRect/>
          </a:stretch>
        </p:blipFill>
        <p:spPr>
          <a:xfrm>
            <a:off x="150086" y="96502"/>
            <a:ext cx="11891828" cy="6602471"/>
          </a:xfrm>
          <a:prstGeom prst="rect">
            <a:avLst/>
          </a:prstGeom>
        </p:spPr>
      </p:pic>
      <p:pic>
        <p:nvPicPr>
          <p:cNvPr id="6" name="Picture 5" descr="image2.png">
            <a:extLst>
              <a:ext uri="{FF2B5EF4-FFF2-40B4-BE49-F238E27FC236}">
                <a16:creationId xmlns:a16="http://schemas.microsoft.com/office/drawing/2014/main" id="{573FDD07-8AD6-4154-B32D-470617453897}"/>
              </a:ext>
            </a:extLst>
          </p:cNvPr>
          <p:cNvPicPr>
            <a:picLocks noChangeAspect="1"/>
          </p:cNvPicPr>
          <p:nvPr/>
        </p:nvPicPr>
        <p:blipFill>
          <a:blip r:embed="rId4"/>
          <a:stretch>
            <a:fillRect/>
          </a:stretch>
        </p:blipFill>
        <p:spPr>
          <a:xfrm>
            <a:off x="254765" y="159027"/>
            <a:ext cx="1185905" cy="1162878"/>
          </a:xfrm>
          <a:prstGeom prst="rect">
            <a:avLst/>
          </a:prstGeom>
        </p:spPr>
      </p:pic>
      <p:pic>
        <p:nvPicPr>
          <p:cNvPr id="5" name="Image 0" descr="/mnt/data/ppt_media/image3.png">
            <a:extLst>
              <a:ext uri="{FF2B5EF4-FFF2-40B4-BE49-F238E27FC236}">
                <a16:creationId xmlns:a16="http://schemas.microsoft.com/office/drawing/2014/main" id="{FADA77CC-8B5B-4A1F-A47D-3E3D9ABAC4D6}"/>
              </a:ext>
            </a:extLst>
          </p:cNvPr>
          <p:cNvPicPr>
            <a:picLocks noChangeAspect="1"/>
          </p:cNvPicPr>
          <p:nvPr/>
        </p:nvPicPr>
        <p:blipFill>
          <a:blip r:embed="rId5"/>
          <a:stretch>
            <a:fillRect/>
          </a:stretch>
        </p:blipFill>
        <p:spPr>
          <a:xfrm>
            <a:off x="9397130" y="159027"/>
            <a:ext cx="2540105" cy="557584"/>
          </a:xfrm>
          <a:prstGeom prst="rect">
            <a:avLst/>
          </a:prstGeom>
        </p:spPr>
      </p:pic>
      <p:sp>
        <p:nvSpPr>
          <p:cNvPr id="8" name="Title 1">
            <a:extLst>
              <a:ext uri="{FF2B5EF4-FFF2-40B4-BE49-F238E27FC236}">
                <a16:creationId xmlns:a16="http://schemas.microsoft.com/office/drawing/2014/main" id="{B88108AE-4E44-4013-B25A-396F370FF85B}"/>
              </a:ext>
            </a:extLst>
          </p:cNvPr>
          <p:cNvSpPr txBox="1">
            <a:spLocks/>
          </p:cNvSpPr>
          <p:nvPr/>
        </p:nvSpPr>
        <p:spPr>
          <a:xfrm rot="21024617">
            <a:off x="4313260" y="1391687"/>
            <a:ext cx="3797071" cy="7553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fontScale="85000" lnSpcReduction="20000"/>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9pPr>
          </a:lstStyle>
          <a:p>
            <a:r>
              <a:rPr lang="en-US" sz="6000" b="1" kern="0" dirty="0">
                <a:solidFill>
                  <a:schemeClr val="accent6">
                    <a:lumMod val="75000"/>
                  </a:schemeClr>
                </a:solidFill>
                <a:latin typeface="Aptos" panose="020B0004020202020204" pitchFamily="34" charset="0"/>
              </a:rPr>
              <a:t>Vinaka</a:t>
            </a:r>
            <a:endParaRPr lang="en-AU" sz="6000" b="1" kern="0" dirty="0">
              <a:solidFill>
                <a:schemeClr val="accent6">
                  <a:lumMod val="75000"/>
                </a:schemeClr>
              </a:solidFill>
              <a:latin typeface="Aptos" panose="020B00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0972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6473952"/>
            <a:ext cx="10515600" cy="228600"/>
          </a:xfrm>
          <a:prstGeom prst="rect">
            <a:avLst/>
          </a:prstGeom>
          <a:noFill/>
        </p:spPr>
        <p:txBody>
          <a:bodyPr wrap="none">
            <a:spAutoFit/>
          </a:bodyPr>
          <a:lstStyle/>
          <a:p>
            <a:r>
              <a:rPr sz="800">
                <a:solidFill>
                  <a:srgbClr val="5E7382"/>
                </a:solidFill>
              </a:rPr>
              <a:t>Fiji Meteorological Service | RTC–Nadi Development Progress | Weather Ready Pacific Meeting</a:t>
            </a:r>
          </a:p>
        </p:txBody>
      </p:sp>
      <p:sp>
        <p:nvSpPr>
          <p:cNvPr id="4" name="TextBox 3"/>
          <p:cNvSpPr txBox="1"/>
          <p:nvPr/>
        </p:nvSpPr>
        <p:spPr>
          <a:xfrm>
            <a:off x="502920" y="292608"/>
            <a:ext cx="3200400" cy="201168"/>
          </a:xfrm>
          <a:prstGeom prst="rect">
            <a:avLst/>
          </a:prstGeom>
          <a:noFill/>
        </p:spPr>
        <p:txBody>
          <a:bodyPr wrap="none">
            <a:spAutoFit/>
          </a:bodyPr>
          <a:lstStyle/>
          <a:p>
            <a:r>
              <a:rPr sz="800" b="1">
                <a:solidFill>
                  <a:srgbClr val="0097A7"/>
                </a:solidFill>
              </a:rPr>
              <a:t>WMO RECOGNITION</a:t>
            </a:r>
          </a:p>
        </p:txBody>
      </p:sp>
      <p:sp>
        <p:nvSpPr>
          <p:cNvPr id="5" name="TextBox 4"/>
          <p:cNvSpPr txBox="1"/>
          <p:nvPr/>
        </p:nvSpPr>
        <p:spPr>
          <a:xfrm>
            <a:off x="502920" y="475488"/>
            <a:ext cx="8686800" cy="502920"/>
          </a:xfrm>
          <a:prstGeom prst="rect">
            <a:avLst/>
          </a:prstGeom>
          <a:noFill/>
        </p:spPr>
        <p:txBody>
          <a:bodyPr wrap="none">
            <a:spAutoFit/>
          </a:bodyPr>
          <a:lstStyle/>
          <a:p>
            <a:r>
              <a:rPr sz="2600" b="1">
                <a:solidFill>
                  <a:srgbClr val="092340"/>
                </a:solidFill>
              </a:rPr>
              <a:t>WMO External Review Process</a:t>
            </a:r>
          </a:p>
        </p:txBody>
      </p:sp>
      <p:sp>
        <p:nvSpPr>
          <p:cNvPr id="6" name="TextBox 5"/>
          <p:cNvSpPr txBox="1"/>
          <p:nvPr/>
        </p:nvSpPr>
        <p:spPr>
          <a:xfrm>
            <a:off x="530352" y="978408"/>
            <a:ext cx="9931052" cy="307777"/>
          </a:xfrm>
          <a:prstGeom prst="rect">
            <a:avLst/>
          </a:prstGeom>
          <a:noFill/>
        </p:spPr>
        <p:txBody>
          <a:bodyPr wrap="none">
            <a:spAutoFit/>
          </a:bodyPr>
          <a:lstStyle/>
          <a:p>
            <a:r>
              <a:rPr sz="1400" dirty="0">
                <a:solidFill>
                  <a:srgbClr val="5E7382"/>
                </a:solidFill>
              </a:rPr>
              <a:t>WMO has completed the external review process and confirmed the evidence base for FMS designation as a Regional Training Centre.</a:t>
            </a:r>
          </a:p>
        </p:txBody>
      </p:sp>
      <p:pic>
        <p:nvPicPr>
          <p:cNvPr id="7" name="Picture 6" descr="image1.png"/>
          <p:cNvPicPr>
            <a:picLocks noChangeAspect="1"/>
          </p:cNvPicPr>
          <p:nvPr/>
        </p:nvPicPr>
        <p:blipFill>
          <a:blip r:embed="rId2"/>
          <a:stretch>
            <a:fillRect/>
          </a:stretch>
        </p:blipFill>
        <p:spPr>
          <a:xfrm>
            <a:off x="9386596" y="251464"/>
            <a:ext cx="2180564" cy="645208"/>
          </a:xfrm>
          <a:prstGeom prst="rect">
            <a:avLst/>
          </a:prstGeom>
        </p:spPr>
      </p:pic>
      <p:pic>
        <p:nvPicPr>
          <p:cNvPr id="9" name="Picture 8" descr="image3.png"/>
          <p:cNvPicPr>
            <a:picLocks noChangeAspect="1"/>
          </p:cNvPicPr>
          <p:nvPr/>
        </p:nvPicPr>
        <p:blipFill>
          <a:blip r:embed="rId3"/>
          <a:stretch>
            <a:fillRect/>
          </a:stretch>
        </p:blipFill>
        <p:spPr>
          <a:xfrm>
            <a:off x="594360" y="1417320"/>
            <a:ext cx="4023360" cy="4590288"/>
          </a:xfrm>
          <a:prstGeom prst="rect">
            <a:avLst/>
          </a:prstGeom>
        </p:spPr>
      </p:pic>
      <p:sp>
        <p:nvSpPr>
          <p:cNvPr id="10" name="Rounded Rectangle 9"/>
          <p:cNvSpPr/>
          <p:nvPr/>
        </p:nvSpPr>
        <p:spPr>
          <a:xfrm>
            <a:off x="4983480" y="1417320"/>
            <a:ext cx="411480" cy="41148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300" b="1">
                <a:solidFill>
                  <a:srgbClr val="FFFFFF"/>
                </a:solidFill>
              </a:rPr>
              <a:t>1</a:t>
            </a:r>
          </a:p>
        </p:txBody>
      </p:sp>
      <p:sp>
        <p:nvSpPr>
          <p:cNvPr id="11" name="TextBox 10"/>
          <p:cNvSpPr txBox="1"/>
          <p:nvPr/>
        </p:nvSpPr>
        <p:spPr>
          <a:xfrm>
            <a:off x="5577840" y="1399032"/>
            <a:ext cx="2938112" cy="338554"/>
          </a:xfrm>
          <a:prstGeom prst="rect">
            <a:avLst/>
          </a:prstGeom>
          <a:noFill/>
        </p:spPr>
        <p:txBody>
          <a:bodyPr wrap="none">
            <a:spAutoFit/>
          </a:bodyPr>
          <a:lstStyle/>
          <a:p>
            <a:r>
              <a:rPr sz="1600" b="1" dirty="0">
                <a:solidFill>
                  <a:srgbClr val="092340"/>
                </a:solidFill>
              </a:rPr>
              <a:t>Proposal and RA V endorsement</a:t>
            </a:r>
          </a:p>
        </p:txBody>
      </p:sp>
      <p:sp>
        <p:nvSpPr>
          <p:cNvPr id="12" name="TextBox 11"/>
          <p:cNvSpPr txBox="1"/>
          <p:nvPr/>
        </p:nvSpPr>
        <p:spPr>
          <a:xfrm>
            <a:off x="5577840" y="1673352"/>
            <a:ext cx="5363456" cy="307777"/>
          </a:xfrm>
          <a:prstGeom prst="rect">
            <a:avLst/>
          </a:prstGeom>
          <a:noFill/>
        </p:spPr>
        <p:txBody>
          <a:bodyPr wrap="none">
            <a:spAutoFit/>
          </a:bodyPr>
          <a:lstStyle/>
          <a:p>
            <a:r>
              <a:rPr sz="1400" dirty="0">
                <a:solidFill>
                  <a:srgbClr val="1C232B"/>
                </a:solidFill>
              </a:rPr>
              <a:t>Fiji PR submitted the RTC proposal and RA V endorsed the candidature.</a:t>
            </a:r>
          </a:p>
        </p:txBody>
      </p:sp>
      <p:sp>
        <p:nvSpPr>
          <p:cNvPr id="13" name="Rounded Rectangle 12"/>
          <p:cNvSpPr/>
          <p:nvPr/>
        </p:nvSpPr>
        <p:spPr>
          <a:xfrm>
            <a:off x="4983480" y="2423160"/>
            <a:ext cx="411480" cy="41148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300" b="1">
                <a:solidFill>
                  <a:srgbClr val="FFFFFF"/>
                </a:solidFill>
              </a:rPr>
              <a:t>2</a:t>
            </a:r>
          </a:p>
        </p:txBody>
      </p:sp>
      <p:sp>
        <p:nvSpPr>
          <p:cNvPr id="14" name="TextBox 13"/>
          <p:cNvSpPr txBox="1"/>
          <p:nvPr/>
        </p:nvSpPr>
        <p:spPr>
          <a:xfrm>
            <a:off x="5577840" y="2404872"/>
            <a:ext cx="2202398" cy="338554"/>
          </a:xfrm>
          <a:prstGeom prst="rect">
            <a:avLst/>
          </a:prstGeom>
          <a:noFill/>
        </p:spPr>
        <p:txBody>
          <a:bodyPr wrap="none">
            <a:spAutoFit/>
          </a:bodyPr>
          <a:lstStyle/>
          <a:p>
            <a:r>
              <a:rPr sz="1600" b="1" dirty="0">
                <a:solidFill>
                  <a:srgbClr val="092340"/>
                </a:solidFill>
              </a:rPr>
              <a:t>External review mission</a:t>
            </a:r>
          </a:p>
        </p:txBody>
      </p:sp>
      <p:sp>
        <p:nvSpPr>
          <p:cNvPr id="15" name="TextBox 14"/>
          <p:cNvSpPr txBox="1"/>
          <p:nvPr/>
        </p:nvSpPr>
        <p:spPr>
          <a:xfrm>
            <a:off x="5577840" y="2679192"/>
            <a:ext cx="5352812" cy="307777"/>
          </a:xfrm>
          <a:prstGeom prst="rect">
            <a:avLst/>
          </a:prstGeom>
          <a:noFill/>
        </p:spPr>
        <p:txBody>
          <a:bodyPr wrap="none">
            <a:spAutoFit/>
          </a:bodyPr>
          <a:lstStyle/>
          <a:p>
            <a:r>
              <a:rPr sz="1400" dirty="0">
                <a:solidFill>
                  <a:srgbClr val="1C232B"/>
                </a:solidFill>
              </a:rPr>
              <a:t>WMO review mission assessed FMS, Nadi from 11–14 November 2025.</a:t>
            </a:r>
          </a:p>
        </p:txBody>
      </p:sp>
      <p:sp>
        <p:nvSpPr>
          <p:cNvPr id="16" name="Rounded Rectangle 15"/>
          <p:cNvSpPr/>
          <p:nvPr/>
        </p:nvSpPr>
        <p:spPr>
          <a:xfrm>
            <a:off x="4983480" y="3429000"/>
            <a:ext cx="411480" cy="41148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300" b="1">
                <a:solidFill>
                  <a:srgbClr val="FFFFFF"/>
                </a:solidFill>
              </a:rPr>
              <a:t>3</a:t>
            </a:r>
          </a:p>
        </p:txBody>
      </p:sp>
      <p:sp>
        <p:nvSpPr>
          <p:cNvPr id="17" name="TextBox 16"/>
          <p:cNvSpPr txBox="1"/>
          <p:nvPr/>
        </p:nvSpPr>
        <p:spPr>
          <a:xfrm>
            <a:off x="5577840" y="3410712"/>
            <a:ext cx="1729448" cy="338554"/>
          </a:xfrm>
          <a:prstGeom prst="rect">
            <a:avLst/>
          </a:prstGeom>
          <a:noFill/>
        </p:spPr>
        <p:txBody>
          <a:bodyPr wrap="none">
            <a:spAutoFit/>
          </a:bodyPr>
          <a:lstStyle/>
          <a:p>
            <a:r>
              <a:rPr sz="1600" b="1" dirty="0">
                <a:solidFill>
                  <a:srgbClr val="092340"/>
                </a:solidFill>
              </a:rPr>
              <a:t>Evidence assessed</a:t>
            </a:r>
          </a:p>
        </p:txBody>
      </p:sp>
      <p:sp>
        <p:nvSpPr>
          <p:cNvPr id="18" name="TextBox 17"/>
          <p:cNvSpPr txBox="1"/>
          <p:nvPr/>
        </p:nvSpPr>
        <p:spPr>
          <a:xfrm>
            <a:off x="5577840" y="3685032"/>
            <a:ext cx="6452407" cy="307777"/>
          </a:xfrm>
          <a:prstGeom prst="rect">
            <a:avLst/>
          </a:prstGeom>
          <a:noFill/>
        </p:spPr>
        <p:txBody>
          <a:bodyPr wrap="none">
            <a:spAutoFit/>
          </a:bodyPr>
          <a:lstStyle/>
          <a:p>
            <a:r>
              <a:rPr sz="1400" dirty="0">
                <a:solidFill>
                  <a:srgbClr val="1C232B"/>
                </a:solidFill>
              </a:rPr>
              <a:t>Learning needs, design, delivery, assessment/evaluation and administration reviewed.</a:t>
            </a:r>
          </a:p>
        </p:txBody>
      </p:sp>
      <p:sp>
        <p:nvSpPr>
          <p:cNvPr id="19" name="Rounded Rectangle 18"/>
          <p:cNvSpPr/>
          <p:nvPr/>
        </p:nvSpPr>
        <p:spPr>
          <a:xfrm>
            <a:off x="4983480" y="4434840"/>
            <a:ext cx="411480" cy="41148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300" b="1">
                <a:solidFill>
                  <a:srgbClr val="FFFFFF"/>
                </a:solidFill>
              </a:rPr>
              <a:t>4</a:t>
            </a:r>
          </a:p>
        </p:txBody>
      </p:sp>
      <p:sp>
        <p:nvSpPr>
          <p:cNvPr id="20" name="TextBox 19"/>
          <p:cNvSpPr txBox="1"/>
          <p:nvPr/>
        </p:nvSpPr>
        <p:spPr>
          <a:xfrm>
            <a:off x="5577840" y="4416552"/>
            <a:ext cx="1562864" cy="307777"/>
          </a:xfrm>
          <a:prstGeom prst="rect">
            <a:avLst/>
          </a:prstGeom>
          <a:noFill/>
        </p:spPr>
        <p:txBody>
          <a:bodyPr wrap="none">
            <a:spAutoFit/>
          </a:bodyPr>
          <a:lstStyle/>
          <a:p>
            <a:r>
              <a:rPr sz="1400" b="1" dirty="0">
                <a:solidFill>
                  <a:srgbClr val="092340"/>
                </a:solidFill>
              </a:rPr>
              <a:t>Final report issued</a:t>
            </a:r>
          </a:p>
        </p:txBody>
      </p:sp>
      <p:sp>
        <p:nvSpPr>
          <p:cNvPr id="21" name="TextBox 20"/>
          <p:cNvSpPr txBox="1"/>
          <p:nvPr/>
        </p:nvSpPr>
        <p:spPr>
          <a:xfrm>
            <a:off x="5577840" y="4690872"/>
            <a:ext cx="6334811" cy="307777"/>
          </a:xfrm>
          <a:prstGeom prst="rect">
            <a:avLst/>
          </a:prstGeom>
          <a:noFill/>
        </p:spPr>
        <p:txBody>
          <a:bodyPr wrap="none">
            <a:spAutoFit/>
          </a:bodyPr>
          <a:lstStyle/>
          <a:p>
            <a:r>
              <a:rPr sz="1400" dirty="0">
                <a:solidFill>
                  <a:srgbClr val="1C232B"/>
                </a:solidFill>
              </a:rPr>
              <a:t>WMO transmitted the final report to Fiji for comments before EC-CDP consideration.</a:t>
            </a:r>
          </a:p>
        </p:txBody>
      </p:sp>
      <p:sp>
        <p:nvSpPr>
          <p:cNvPr id="22" name="Rounded Rectangle 21"/>
          <p:cNvSpPr/>
          <p:nvPr/>
        </p:nvSpPr>
        <p:spPr>
          <a:xfrm>
            <a:off x="4983480" y="5623560"/>
            <a:ext cx="6309360" cy="411480"/>
          </a:xfrm>
          <a:prstGeom prst="round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100" b="1">
                <a:solidFill>
                  <a:srgbClr val="FFFFFF"/>
                </a:solidFill>
              </a:rPr>
              <a:t>Status: from candidature review to final institutional consideration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B3BCD8-3360-4C66-A772-0EA860055E24}"/>
              </a:ext>
            </a:extLst>
          </p:cNvPr>
          <p:cNvPicPr>
            <a:picLocks noChangeAspect="1"/>
          </p:cNvPicPr>
          <p:nvPr/>
        </p:nvPicPr>
        <p:blipFill>
          <a:blip r:embed="rId2"/>
          <a:stretch>
            <a:fillRect/>
          </a:stretch>
        </p:blipFill>
        <p:spPr>
          <a:xfrm>
            <a:off x="3145956" y="1308120"/>
            <a:ext cx="4716779" cy="4290294"/>
          </a:xfrm>
          <a:prstGeom prst="rect">
            <a:avLst/>
          </a:prstGeom>
        </p:spPr>
      </p:pic>
      <p:sp>
        <p:nvSpPr>
          <p:cNvPr id="2" name="Rectangle 1"/>
          <p:cNvSpPr/>
          <p:nvPr/>
        </p:nvSpPr>
        <p:spPr>
          <a:xfrm>
            <a:off x="0" y="0"/>
            <a:ext cx="12191695" cy="10972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6473952"/>
            <a:ext cx="10515600" cy="228600"/>
          </a:xfrm>
          <a:prstGeom prst="rect">
            <a:avLst/>
          </a:prstGeom>
          <a:noFill/>
        </p:spPr>
        <p:txBody>
          <a:bodyPr wrap="none">
            <a:spAutoFit/>
          </a:bodyPr>
          <a:lstStyle/>
          <a:p>
            <a:r>
              <a:rPr sz="800">
                <a:solidFill>
                  <a:srgbClr val="5E7382"/>
                </a:solidFill>
              </a:rPr>
              <a:t>Fiji Meteorological Service | RTC–Nadi Development Progress | Weather Ready Pacific Meeting</a:t>
            </a:r>
          </a:p>
        </p:txBody>
      </p:sp>
      <p:sp>
        <p:nvSpPr>
          <p:cNvPr id="4" name="TextBox 3"/>
          <p:cNvSpPr txBox="1"/>
          <p:nvPr/>
        </p:nvSpPr>
        <p:spPr>
          <a:xfrm>
            <a:off x="502920" y="292608"/>
            <a:ext cx="3200400" cy="201168"/>
          </a:xfrm>
          <a:prstGeom prst="rect">
            <a:avLst/>
          </a:prstGeom>
          <a:noFill/>
        </p:spPr>
        <p:txBody>
          <a:bodyPr wrap="none">
            <a:spAutoFit/>
          </a:bodyPr>
          <a:lstStyle/>
          <a:p>
            <a:r>
              <a:rPr sz="800" b="1">
                <a:solidFill>
                  <a:srgbClr val="0097A7"/>
                </a:solidFill>
              </a:rPr>
              <a:t>WMO RECOGNITION</a:t>
            </a:r>
          </a:p>
        </p:txBody>
      </p:sp>
      <p:sp>
        <p:nvSpPr>
          <p:cNvPr id="5" name="TextBox 4"/>
          <p:cNvSpPr txBox="1"/>
          <p:nvPr/>
        </p:nvSpPr>
        <p:spPr>
          <a:xfrm>
            <a:off x="502920" y="475488"/>
            <a:ext cx="8686800" cy="502920"/>
          </a:xfrm>
          <a:prstGeom prst="rect">
            <a:avLst/>
          </a:prstGeom>
          <a:noFill/>
        </p:spPr>
        <p:txBody>
          <a:bodyPr wrap="none">
            <a:spAutoFit/>
          </a:bodyPr>
          <a:lstStyle/>
          <a:p>
            <a:r>
              <a:rPr sz="2600" b="1">
                <a:solidFill>
                  <a:srgbClr val="092340"/>
                </a:solidFill>
              </a:rPr>
              <a:t>WMO Review Outcome: Core Criteria Fully Met</a:t>
            </a:r>
          </a:p>
        </p:txBody>
      </p:sp>
      <p:sp>
        <p:nvSpPr>
          <p:cNvPr id="6" name="TextBox 5"/>
          <p:cNvSpPr txBox="1"/>
          <p:nvPr/>
        </p:nvSpPr>
        <p:spPr>
          <a:xfrm>
            <a:off x="530352" y="868190"/>
            <a:ext cx="8961120" cy="384048"/>
          </a:xfrm>
          <a:prstGeom prst="rect">
            <a:avLst/>
          </a:prstGeom>
          <a:noFill/>
        </p:spPr>
        <p:txBody>
          <a:bodyPr wrap="none">
            <a:spAutoFit/>
          </a:bodyPr>
          <a:lstStyle/>
          <a:p>
            <a:r>
              <a:rPr sz="1100" dirty="0">
                <a:solidFill>
                  <a:srgbClr val="5E7382"/>
                </a:solidFill>
              </a:rPr>
              <a:t>The External Review Team strongly recommended that FMS be designated as a WMO RTC in RA V.</a:t>
            </a:r>
          </a:p>
        </p:txBody>
      </p:sp>
      <p:pic>
        <p:nvPicPr>
          <p:cNvPr id="7" name="Picture 6" descr="image1.png"/>
          <p:cNvPicPr>
            <a:picLocks noChangeAspect="1"/>
          </p:cNvPicPr>
          <p:nvPr/>
        </p:nvPicPr>
        <p:blipFill>
          <a:blip r:embed="rId3"/>
          <a:stretch>
            <a:fillRect/>
          </a:stretch>
        </p:blipFill>
        <p:spPr>
          <a:xfrm>
            <a:off x="9966960" y="301752"/>
            <a:ext cx="1600200" cy="473484"/>
          </a:xfrm>
          <a:prstGeom prst="rect">
            <a:avLst/>
          </a:prstGeom>
        </p:spPr>
      </p:pic>
      <p:pic>
        <p:nvPicPr>
          <p:cNvPr id="9" name="Picture 8" descr="image4.png"/>
          <p:cNvPicPr>
            <a:picLocks noChangeAspect="1"/>
          </p:cNvPicPr>
          <p:nvPr/>
        </p:nvPicPr>
        <p:blipFill>
          <a:blip r:embed="rId4"/>
          <a:stretch>
            <a:fillRect/>
          </a:stretch>
        </p:blipFill>
        <p:spPr>
          <a:xfrm>
            <a:off x="594360" y="1325880"/>
            <a:ext cx="2423160" cy="4338048"/>
          </a:xfrm>
          <a:prstGeom prst="rect">
            <a:avLst/>
          </a:prstGeom>
        </p:spPr>
      </p:pic>
      <p:sp>
        <p:nvSpPr>
          <p:cNvPr id="10" name="Rounded Rectangle 9"/>
          <p:cNvSpPr/>
          <p:nvPr/>
        </p:nvSpPr>
        <p:spPr>
          <a:xfrm>
            <a:off x="3346704" y="1629790"/>
            <a:ext cx="777240" cy="292608"/>
          </a:xfrm>
          <a:prstGeom prst="roundRect">
            <a:avLst/>
          </a:prstGeom>
          <a:solidFill>
            <a:srgbClr val="249655"/>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800" b="1" dirty="0">
                <a:solidFill>
                  <a:srgbClr val="FFFFFF"/>
                </a:solidFill>
              </a:rPr>
              <a:t>FULLY MET</a:t>
            </a:r>
          </a:p>
        </p:txBody>
      </p:sp>
      <p:sp>
        <p:nvSpPr>
          <p:cNvPr id="11" name="TextBox 10"/>
          <p:cNvSpPr txBox="1"/>
          <p:nvPr/>
        </p:nvSpPr>
        <p:spPr>
          <a:xfrm>
            <a:off x="4297680" y="1618973"/>
            <a:ext cx="2343014" cy="338554"/>
          </a:xfrm>
          <a:prstGeom prst="rect">
            <a:avLst/>
          </a:prstGeom>
          <a:noFill/>
        </p:spPr>
        <p:txBody>
          <a:bodyPr wrap="none">
            <a:spAutoFit/>
          </a:bodyPr>
          <a:lstStyle/>
          <a:p>
            <a:r>
              <a:rPr sz="1600" dirty="0">
                <a:solidFill>
                  <a:srgbClr val="092340"/>
                </a:solidFill>
              </a:rPr>
              <a:t>Identifying learning needs</a:t>
            </a:r>
          </a:p>
        </p:txBody>
      </p:sp>
      <p:sp>
        <p:nvSpPr>
          <p:cNvPr id="12" name="Rounded Rectangle 11"/>
          <p:cNvSpPr/>
          <p:nvPr/>
        </p:nvSpPr>
        <p:spPr>
          <a:xfrm>
            <a:off x="3346704" y="2348889"/>
            <a:ext cx="777240" cy="292608"/>
          </a:xfrm>
          <a:prstGeom prst="roundRect">
            <a:avLst/>
          </a:prstGeom>
          <a:solidFill>
            <a:srgbClr val="249655"/>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800" b="1">
                <a:solidFill>
                  <a:srgbClr val="FFFFFF"/>
                </a:solidFill>
              </a:rPr>
              <a:t>FULLY MET</a:t>
            </a:r>
          </a:p>
        </p:txBody>
      </p:sp>
      <p:sp>
        <p:nvSpPr>
          <p:cNvPr id="13" name="TextBox 12"/>
          <p:cNvSpPr txBox="1"/>
          <p:nvPr/>
        </p:nvSpPr>
        <p:spPr>
          <a:xfrm>
            <a:off x="4288536" y="2302943"/>
            <a:ext cx="2674450" cy="338554"/>
          </a:xfrm>
          <a:prstGeom prst="rect">
            <a:avLst/>
          </a:prstGeom>
          <a:noFill/>
        </p:spPr>
        <p:txBody>
          <a:bodyPr wrap="none">
            <a:spAutoFit/>
          </a:bodyPr>
          <a:lstStyle/>
          <a:p>
            <a:r>
              <a:rPr sz="1600" dirty="0">
                <a:solidFill>
                  <a:srgbClr val="092340"/>
                </a:solidFill>
              </a:rPr>
              <a:t>Designing the learning service</a:t>
            </a:r>
          </a:p>
        </p:txBody>
      </p:sp>
      <p:sp>
        <p:nvSpPr>
          <p:cNvPr id="14" name="Rounded Rectangle 13"/>
          <p:cNvSpPr/>
          <p:nvPr/>
        </p:nvSpPr>
        <p:spPr>
          <a:xfrm>
            <a:off x="3337560" y="3095990"/>
            <a:ext cx="777240" cy="292608"/>
          </a:xfrm>
          <a:prstGeom prst="roundRect">
            <a:avLst/>
          </a:prstGeom>
          <a:solidFill>
            <a:srgbClr val="249655"/>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800" b="1" dirty="0">
                <a:solidFill>
                  <a:srgbClr val="FFFFFF"/>
                </a:solidFill>
              </a:rPr>
              <a:t>FULLY MET</a:t>
            </a:r>
          </a:p>
        </p:txBody>
      </p:sp>
      <p:sp>
        <p:nvSpPr>
          <p:cNvPr id="15" name="TextBox 14"/>
          <p:cNvSpPr txBox="1"/>
          <p:nvPr/>
        </p:nvSpPr>
        <p:spPr>
          <a:xfrm>
            <a:off x="4297680" y="3081754"/>
            <a:ext cx="2702919" cy="338554"/>
          </a:xfrm>
          <a:prstGeom prst="rect">
            <a:avLst/>
          </a:prstGeom>
          <a:noFill/>
        </p:spPr>
        <p:txBody>
          <a:bodyPr wrap="none">
            <a:spAutoFit/>
          </a:bodyPr>
          <a:lstStyle/>
          <a:p>
            <a:r>
              <a:rPr sz="1600" dirty="0">
                <a:solidFill>
                  <a:srgbClr val="092340"/>
                </a:solidFill>
              </a:rPr>
              <a:t>Delivering the learning service</a:t>
            </a:r>
          </a:p>
        </p:txBody>
      </p:sp>
      <p:sp>
        <p:nvSpPr>
          <p:cNvPr id="16" name="Rounded Rectangle 15"/>
          <p:cNvSpPr/>
          <p:nvPr/>
        </p:nvSpPr>
        <p:spPr>
          <a:xfrm>
            <a:off x="3346704" y="3821446"/>
            <a:ext cx="777240" cy="292608"/>
          </a:xfrm>
          <a:prstGeom prst="roundRect">
            <a:avLst/>
          </a:prstGeom>
          <a:solidFill>
            <a:srgbClr val="249655"/>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800" b="1">
                <a:solidFill>
                  <a:srgbClr val="FFFFFF"/>
                </a:solidFill>
              </a:rPr>
              <a:t>FULLY MET</a:t>
            </a:r>
          </a:p>
        </p:txBody>
      </p:sp>
      <p:sp>
        <p:nvSpPr>
          <p:cNvPr id="17" name="TextBox 16"/>
          <p:cNvSpPr txBox="1"/>
          <p:nvPr/>
        </p:nvSpPr>
        <p:spPr>
          <a:xfrm>
            <a:off x="4297680" y="3821446"/>
            <a:ext cx="2963119" cy="338554"/>
          </a:xfrm>
          <a:prstGeom prst="rect">
            <a:avLst/>
          </a:prstGeom>
          <a:noFill/>
        </p:spPr>
        <p:txBody>
          <a:bodyPr wrap="none">
            <a:spAutoFit/>
          </a:bodyPr>
          <a:lstStyle/>
          <a:p>
            <a:r>
              <a:rPr sz="1600" dirty="0">
                <a:solidFill>
                  <a:srgbClr val="092340"/>
                </a:solidFill>
              </a:rPr>
              <a:t>Assessing and evaluating learning</a:t>
            </a:r>
          </a:p>
        </p:txBody>
      </p:sp>
      <p:sp>
        <p:nvSpPr>
          <p:cNvPr id="18" name="Rounded Rectangle 17"/>
          <p:cNvSpPr/>
          <p:nvPr/>
        </p:nvSpPr>
        <p:spPr>
          <a:xfrm>
            <a:off x="3337560" y="4664186"/>
            <a:ext cx="777240" cy="292608"/>
          </a:xfrm>
          <a:prstGeom prst="roundRect">
            <a:avLst/>
          </a:prstGeom>
          <a:solidFill>
            <a:srgbClr val="249655"/>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800" b="1" dirty="0">
                <a:solidFill>
                  <a:srgbClr val="FFFFFF"/>
                </a:solidFill>
              </a:rPr>
              <a:t>FULLY MET</a:t>
            </a:r>
          </a:p>
        </p:txBody>
      </p:sp>
      <p:sp>
        <p:nvSpPr>
          <p:cNvPr id="19" name="TextBox 18"/>
          <p:cNvSpPr txBox="1"/>
          <p:nvPr/>
        </p:nvSpPr>
        <p:spPr>
          <a:xfrm>
            <a:off x="4279392" y="4664186"/>
            <a:ext cx="3285195" cy="338554"/>
          </a:xfrm>
          <a:prstGeom prst="rect">
            <a:avLst/>
          </a:prstGeom>
          <a:noFill/>
        </p:spPr>
        <p:txBody>
          <a:bodyPr wrap="none">
            <a:spAutoFit/>
          </a:bodyPr>
          <a:lstStyle/>
          <a:p>
            <a:r>
              <a:rPr sz="1600" dirty="0">
                <a:solidFill>
                  <a:srgbClr val="092340"/>
                </a:solidFill>
              </a:rPr>
              <a:t>Administering and managing learning</a:t>
            </a:r>
          </a:p>
        </p:txBody>
      </p:sp>
      <p:sp>
        <p:nvSpPr>
          <p:cNvPr id="20" name="Rounded Rectangle 19"/>
          <p:cNvSpPr/>
          <p:nvPr/>
        </p:nvSpPr>
        <p:spPr>
          <a:xfrm>
            <a:off x="8366760" y="1325880"/>
            <a:ext cx="3465948" cy="105156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p:nvSpPr>
        <p:spPr>
          <a:xfrm>
            <a:off x="8366760" y="1325880"/>
            <a:ext cx="73152" cy="1051560"/>
          </a:xfrm>
          <a:prstGeom prst="rect">
            <a:avLst/>
          </a:prstGeom>
          <a:solidFill>
            <a:srgbClr val="2496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8531352" y="1463039"/>
            <a:ext cx="1642373" cy="338554"/>
          </a:xfrm>
          <a:prstGeom prst="rect">
            <a:avLst/>
          </a:prstGeom>
          <a:noFill/>
        </p:spPr>
        <p:txBody>
          <a:bodyPr wrap="none">
            <a:spAutoFit/>
          </a:bodyPr>
          <a:lstStyle/>
          <a:p>
            <a:r>
              <a:rPr sz="1600" b="1" dirty="0">
                <a:solidFill>
                  <a:srgbClr val="092340"/>
                </a:solidFill>
              </a:rPr>
              <a:t>WMO conclusion</a:t>
            </a:r>
          </a:p>
        </p:txBody>
      </p:sp>
      <p:sp>
        <p:nvSpPr>
          <p:cNvPr id="23" name="TextBox 22"/>
          <p:cNvSpPr txBox="1"/>
          <p:nvPr/>
        </p:nvSpPr>
        <p:spPr>
          <a:xfrm>
            <a:off x="8531352" y="1828800"/>
            <a:ext cx="2734056" cy="584775"/>
          </a:xfrm>
          <a:prstGeom prst="rect">
            <a:avLst/>
          </a:prstGeom>
          <a:noFill/>
        </p:spPr>
        <p:txBody>
          <a:bodyPr wrap="square">
            <a:spAutoFit/>
          </a:bodyPr>
          <a:lstStyle/>
          <a:p>
            <a:pPr>
              <a:spcAft>
                <a:spcPts val="300"/>
              </a:spcAft>
            </a:pPr>
            <a:r>
              <a:rPr sz="1600" dirty="0">
                <a:solidFill>
                  <a:srgbClr val="1C232B"/>
                </a:solidFill>
              </a:rPr>
              <a:t>All core criteria for designation are fully met.</a:t>
            </a:r>
          </a:p>
        </p:txBody>
      </p:sp>
      <p:sp>
        <p:nvSpPr>
          <p:cNvPr id="24" name="Rounded Rectangle 23"/>
          <p:cNvSpPr/>
          <p:nvPr/>
        </p:nvSpPr>
        <p:spPr>
          <a:xfrm>
            <a:off x="8366760" y="2606040"/>
            <a:ext cx="3465948" cy="114300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ectangle 24"/>
          <p:cNvSpPr/>
          <p:nvPr/>
        </p:nvSpPr>
        <p:spPr>
          <a:xfrm>
            <a:off x="8366760" y="2606040"/>
            <a:ext cx="73152" cy="1143000"/>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TextBox 25"/>
          <p:cNvSpPr txBox="1"/>
          <p:nvPr/>
        </p:nvSpPr>
        <p:spPr>
          <a:xfrm>
            <a:off x="8531352" y="2743200"/>
            <a:ext cx="1693541" cy="338554"/>
          </a:xfrm>
          <a:prstGeom prst="rect">
            <a:avLst/>
          </a:prstGeom>
          <a:noFill/>
        </p:spPr>
        <p:txBody>
          <a:bodyPr wrap="none">
            <a:spAutoFit/>
          </a:bodyPr>
          <a:lstStyle/>
          <a:p>
            <a:r>
              <a:rPr sz="1600" b="1" dirty="0">
                <a:solidFill>
                  <a:srgbClr val="092340"/>
                </a:solidFill>
              </a:rPr>
              <a:t>Recommendation</a:t>
            </a:r>
          </a:p>
        </p:txBody>
      </p:sp>
      <p:sp>
        <p:nvSpPr>
          <p:cNvPr id="27" name="TextBox 26"/>
          <p:cNvSpPr txBox="1"/>
          <p:nvPr/>
        </p:nvSpPr>
        <p:spPr>
          <a:xfrm>
            <a:off x="8540496" y="2996106"/>
            <a:ext cx="3197414" cy="738664"/>
          </a:xfrm>
          <a:prstGeom prst="rect">
            <a:avLst/>
          </a:prstGeom>
          <a:noFill/>
        </p:spPr>
        <p:txBody>
          <a:bodyPr wrap="square">
            <a:spAutoFit/>
          </a:bodyPr>
          <a:lstStyle/>
          <a:p>
            <a:pPr>
              <a:spcAft>
                <a:spcPts val="300"/>
              </a:spcAft>
            </a:pPr>
            <a:r>
              <a:rPr sz="1400" dirty="0">
                <a:solidFill>
                  <a:srgbClr val="1C232B"/>
                </a:solidFill>
              </a:rPr>
              <a:t>EC-CDP to recommend to WMO Executive Council that FMS be designated as a WMO RTC in RA V.</a:t>
            </a:r>
          </a:p>
        </p:txBody>
      </p:sp>
      <p:sp>
        <p:nvSpPr>
          <p:cNvPr id="28" name="Rounded Rectangle 27"/>
          <p:cNvSpPr/>
          <p:nvPr/>
        </p:nvSpPr>
        <p:spPr>
          <a:xfrm>
            <a:off x="8366760" y="4069080"/>
            <a:ext cx="3063240" cy="1594848"/>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9" name="Rectangle 28"/>
          <p:cNvSpPr/>
          <p:nvPr/>
        </p:nvSpPr>
        <p:spPr>
          <a:xfrm>
            <a:off x="8366760" y="4069080"/>
            <a:ext cx="73152" cy="1594848"/>
          </a:xfrm>
          <a:prstGeom prst="rect">
            <a:avLst/>
          </a:prstGeom>
          <a:solidFill>
            <a:srgbClr val="D8A9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TextBox 29"/>
          <p:cNvSpPr txBox="1"/>
          <p:nvPr/>
        </p:nvSpPr>
        <p:spPr>
          <a:xfrm>
            <a:off x="8531352" y="4206240"/>
            <a:ext cx="2001958" cy="338554"/>
          </a:xfrm>
          <a:prstGeom prst="rect">
            <a:avLst/>
          </a:prstGeom>
          <a:noFill/>
        </p:spPr>
        <p:txBody>
          <a:bodyPr wrap="none">
            <a:spAutoFit/>
          </a:bodyPr>
          <a:lstStyle/>
          <a:p>
            <a:r>
              <a:rPr sz="1600" b="1" dirty="0">
                <a:solidFill>
                  <a:srgbClr val="092340"/>
                </a:solidFill>
              </a:rPr>
              <a:t>Improvement actions</a:t>
            </a:r>
          </a:p>
        </p:txBody>
      </p:sp>
      <p:sp>
        <p:nvSpPr>
          <p:cNvPr id="31" name="TextBox 30"/>
          <p:cNvSpPr txBox="1"/>
          <p:nvPr/>
        </p:nvSpPr>
        <p:spPr>
          <a:xfrm>
            <a:off x="8531352" y="4572000"/>
            <a:ext cx="2734056" cy="954107"/>
          </a:xfrm>
          <a:prstGeom prst="rect">
            <a:avLst/>
          </a:prstGeom>
          <a:noFill/>
        </p:spPr>
        <p:txBody>
          <a:bodyPr wrap="square">
            <a:spAutoFit/>
          </a:bodyPr>
          <a:lstStyle/>
          <a:p>
            <a:pPr>
              <a:spcAft>
                <a:spcPts val="300"/>
              </a:spcAft>
            </a:pPr>
            <a:r>
              <a:rPr sz="1400" dirty="0">
                <a:solidFill>
                  <a:srgbClr val="1C232B"/>
                </a:solidFill>
              </a:rPr>
              <a:t>Strengthen strategic planning, QA records, dedicated staffing, cost model, distance learning and partnerships.</a:t>
            </a:r>
          </a:p>
        </p:txBody>
      </p:sp>
      <p:sp>
        <p:nvSpPr>
          <p:cNvPr id="32" name="Rounded Rectangle 19">
            <a:extLst>
              <a:ext uri="{FF2B5EF4-FFF2-40B4-BE49-F238E27FC236}">
                <a16:creationId xmlns:a16="http://schemas.microsoft.com/office/drawing/2014/main" id="{B869CE72-1D69-4D48-8536-781F7CD249F3}"/>
              </a:ext>
            </a:extLst>
          </p:cNvPr>
          <p:cNvSpPr/>
          <p:nvPr/>
        </p:nvSpPr>
        <p:spPr>
          <a:xfrm>
            <a:off x="4421294" y="1086332"/>
            <a:ext cx="1837479" cy="525780"/>
          </a:xfrm>
          <a:prstGeom prst="roundRect">
            <a:avLst/>
          </a:prstGeom>
          <a:solidFill>
            <a:srgbClr val="FFFF00"/>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BIP-MT</a:t>
            </a:r>
            <a:endParaRPr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0972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6473952"/>
            <a:ext cx="10515600" cy="228600"/>
          </a:xfrm>
          <a:prstGeom prst="rect">
            <a:avLst/>
          </a:prstGeom>
          <a:noFill/>
        </p:spPr>
        <p:txBody>
          <a:bodyPr wrap="none">
            <a:spAutoFit/>
          </a:bodyPr>
          <a:lstStyle/>
          <a:p>
            <a:r>
              <a:rPr sz="800">
                <a:solidFill>
                  <a:srgbClr val="5E7382"/>
                </a:solidFill>
              </a:rPr>
              <a:t>Fiji Meteorological Service | RTC–Nadi Development Progress | Weather Ready Pacific Meeting</a:t>
            </a:r>
          </a:p>
        </p:txBody>
      </p:sp>
      <p:sp>
        <p:nvSpPr>
          <p:cNvPr id="4" name="TextBox 3"/>
          <p:cNvSpPr txBox="1"/>
          <p:nvPr/>
        </p:nvSpPr>
        <p:spPr>
          <a:xfrm>
            <a:off x="502920" y="292608"/>
            <a:ext cx="3200400" cy="201168"/>
          </a:xfrm>
          <a:prstGeom prst="rect">
            <a:avLst/>
          </a:prstGeom>
          <a:noFill/>
        </p:spPr>
        <p:txBody>
          <a:bodyPr wrap="none">
            <a:spAutoFit/>
          </a:bodyPr>
          <a:lstStyle/>
          <a:p>
            <a:r>
              <a:rPr sz="800" b="1">
                <a:solidFill>
                  <a:srgbClr val="0097A7"/>
                </a:solidFill>
              </a:rPr>
              <a:t>FHEC RECOGNITION</a:t>
            </a:r>
          </a:p>
        </p:txBody>
      </p:sp>
      <p:sp>
        <p:nvSpPr>
          <p:cNvPr id="5" name="TextBox 4"/>
          <p:cNvSpPr txBox="1"/>
          <p:nvPr/>
        </p:nvSpPr>
        <p:spPr>
          <a:xfrm>
            <a:off x="502920" y="475488"/>
            <a:ext cx="8686800" cy="502920"/>
          </a:xfrm>
          <a:prstGeom prst="rect">
            <a:avLst/>
          </a:prstGeom>
          <a:noFill/>
        </p:spPr>
        <p:txBody>
          <a:bodyPr wrap="none">
            <a:spAutoFit/>
          </a:bodyPr>
          <a:lstStyle/>
          <a:p>
            <a:r>
              <a:rPr sz="2600" b="1">
                <a:solidFill>
                  <a:srgbClr val="092340"/>
                </a:solidFill>
              </a:rPr>
              <a:t>FHEC Recognition Progress</a:t>
            </a:r>
          </a:p>
        </p:txBody>
      </p:sp>
      <p:sp>
        <p:nvSpPr>
          <p:cNvPr id="6" name="TextBox 5"/>
          <p:cNvSpPr txBox="1"/>
          <p:nvPr/>
        </p:nvSpPr>
        <p:spPr>
          <a:xfrm>
            <a:off x="530352" y="978408"/>
            <a:ext cx="8961120" cy="384048"/>
          </a:xfrm>
          <a:prstGeom prst="rect">
            <a:avLst/>
          </a:prstGeom>
          <a:noFill/>
        </p:spPr>
        <p:txBody>
          <a:bodyPr wrap="none">
            <a:spAutoFit/>
          </a:bodyPr>
          <a:lstStyle/>
          <a:p>
            <a:r>
              <a:rPr sz="1100">
                <a:solidFill>
                  <a:srgbClr val="5E7382"/>
                </a:solidFill>
              </a:rPr>
              <a:t>Approximately 90% of the required work has been completed toward recognition by the Fiji Higher Education Commission.</a:t>
            </a:r>
          </a:p>
        </p:txBody>
      </p:sp>
      <p:pic>
        <p:nvPicPr>
          <p:cNvPr id="7" name="Picture 6" descr="image1.png"/>
          <p:cNvPicPr>
            <a:picLocks noChangeAspect="1"/>
          </p:cNvPicPr>
          <p:nvPr/>
        </p:nvPicPr>
        <p:blipFill>
          <a:blip r:embed="rId2"/>
          <a:stretch>
            <a:fillRect/>
          </a:stretch>
        </p:blipFill>
        <p:spPr>
          <a:xfrm>
            <a:off x="9966960" y="301752"/>
            <a:ext cx="1600200" cy="473484"/>
          </a:xfrm>
          <a:prstGeom prst="rect">
            <a:avLst/>
          </a:prstGeom>
        </p:spPr>
      </p:pic>
      <p:pic>
        <p:nvPicPr>
          <p:cNvPr id="9" name="Picture 8" descr="image5.png"/>
          <p:cNvPicPr>
            <a:picLocks noChangeAspect="1"/>
          </p:cNvPicPr>
          <p:nvPr/>
        </p:nvPicPr>
        <p:blipFill>
          <a:blip r:embed="rId3"/>
          <a:stretch>
            <a:fillRect/>
          </a:stretch>
        </p:blipFill>
        <p:spPr>
          <a:xfrm>
            <a:off x="594360" y="1417320"/>
            <a:ext cx="3749039" cy="4206240"/>
          </a:xfrm>
          <a:prstGeom prst="rect">
            <a:avLst/>
          </a:prstGeom>
        </p:spPr>
      </p:pic>
      <p:sp>
        <p:nvSpPr>
          <p:cNvPr id="10" name="Rounded Rectangle 9"/>
          <p:cNvSpPr/>
          <p:nvPr/>
        </p:nvSpPr>
        <p:spPr>
          <a:xfrm>
            <a:off x="4663440" y="1417320"/>
            <a:ext cx="1234440" cy="685800"/>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2600" b="1" dirty="0">
                <a:solidFill>
                  <a:schemeClr val="tx1"/>
                </a:solidFill>
              </a:rPr>
              <a:t>90%</a:t>
            </a:r>
          </a:p>
        </p:txBody>
      </p:sp>
      <p:sp>
        <p:nvSpPr>
          <p:cNvPr id="11" name="TextBox 10"/>
          <p:cNvSpPr txBox="1"/>
          <p:nvPr/>
        </p:nvSpPr>
        <p:spPr>
          <a:xfrm>
            <a:off x="6035040" y="1426464"/>
            <a:ext cx="5029200" cy="640080"/>
          </a:xfrm>
          <a:prstGeom prst="rect">
            <a:avLst/>
          </a:prstGeom>
          <a:noFill/>
        </p:spPr>
        <p:txBody>
          <a:bodyPr wrap="none">
            <a:spAutoFit/>
          </a:bodyPr>
          <a:lstStyle/>
          <a:p>
            <a:r>
              <a:rPr sz="2000" b="1">
                <a:solidFill>
                  <a:srgbClr val="092340"/>
                </a:solidFill>
              </a:rPr>
              <a:t>Recognition work completed</a:t>
            </a:r>
          </a:p>
        </p:txBody>
      </p:sp>
      <p:sp>
        <p:nvSpPr>
          <p:cNvPr id="12" name="TextBox 11"/>
          <p:cNvSpPr txBox="1"/>
          <p:nvPr/>
        </p:nvSpPr>
        <p:spPr>
          <a:xfrm>
            <a:off x="4663440" y="2240280"/>
            <a:ext cx="6583680" cy="1631216"/>
          </a:xfrm>
          <a:prstGeom prst="rect">
            <a:avLst/>
          </a:prstGeom>
          <a:noFill/>
        </p:spPr>
        <p:txBody>
          <a:bodyPr wrap="square">
            <a:spAutoFit/>
          </a:bodyPr>
          <a:lstStyle/>
          <a:p>
            <a:pPr>
              <a:spcAft>
                <a:spcPts val="600"/>
              </a:spcAft>
            </a:pPr>
            <a:r>
              <a:rPr sz="1200" dirty="0">
                <a:solidFill>
                  <a:srgbClr val="1C232B"/>
                </a:solidFill>
              </a:rPr>
              <a:t>• </a:t>
            </a:r>
            <a:r>
              <a:rPr sz="1600" dirty="0">
                <a:solidFill>
                  <a:srgbClr val="1C232B"/>
                </a:solidFill>
              </a:rPr>
              <a:t>Institutional and governance documents prepared</a:t>
            </a:r>
          </a:p>
          <a:p>
            <a:pPr>
              <a:spcAft>
                <a:spcPts val="600"/>
              </a:spcAft>
            </a:pPr>
            <a:r>
              <a:rPr sz="1600" dirty="0">
                <a:solidFill>
                  <a:srgbClr val="1C232B"/>
                </a:solidFill>
              </a:rPr>
              <a:t>• Quality assurance and training process documents drafted</a:t>
            </a:r>
          </a:p>
          <a:p>
            <a:pPr>
              <a:spcAft>
                <a:spcPts val="600"/>
              </a:spcAft>
            </a:pPr>
            <a:r>
              <a:rPr sz="1600" dirty="0">
                <a:solidFill>
                  <a:srgbClr val="1C232B"/>
                </a:solidFill>
              </a:rPr>
              <a:t>• Business planning and financial information compiled</a:t>
            </a:r>
          </a:p>
          <a:p>
            <a:pPr>
              <a:spcAft>
                <a:spcPts val="600"/>
              </a:spcAft>
            </a:pPr>
            <a:r>
              <a:rPr sz="1600" dirty="0">
                <a:solidFill>
                  <a:srgbClr val="1C232B"/>
                </a:solidFill>
              </a:rPr>
              <a:t>• Student-related forms, rules and operating documents advanced</a:t>
            </a:r>
          </a:p>
          <a:p>
            <a:pPr>
              <a:spcAft>
                <a:spcPts val="600"/>
              </a:spcAft>
            </a:pPr>
            <a:r>
              <a:rPr sz="1600" dirty="0">
                <a:solidFill>
                  <a:srgbClr val="1C232B"/>
                </a:solidFill>
              </a:rPr>
              <a:t>• Evidence files being checked for final submission readiness</a:t>
            </a:r>
          </a:p>
        </p:txBody>
      </p:sp>
      <p:sp>
        <p:nvSpPr>
          <p:cNvPr id="13" name="Rounded Rectangle 12"/>
          <p:cNvSpPr/>
          <p:nvPr/>
        </p:nvSpPr>
        <p:spPr>
          <a:xfrm>
            <a:off x="4663440" y="4846320"/>
            <a:ext cx="6629400" cy="82296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4663440" y="4846320"/>
            <a:ext cx="73152" cy="822960"/>
          </a:xfrm>
          <a:prstGeom prst="rect">
            <a:avLst/>
          </a:prstGeom>
          <a:solidFill>
            <a:srgbClr val="D8A9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TextBox 14"/>
          <p:cNvSpPr txBox="1"/>
          <p:nvPr/>
        </p:nvSpPr>
        <p:spPr>
          <a:xfrm>
            <a:off x="4828031" y="4983480"/>
            <a:ext cx="6309360" cy="347472"/>
          </a:xfrm>
          <a:prstGeom prst="rect">
            <a:avLst/>
          </a:prstGeom>
          <a:noFill/>
        </p:spPr>
        <p:txBody>
          <a:bodyPr wrap="none">
            <a:spAutoFit/>
          </a:bodyPr>
          <a:lstStyle/>
          <a:p>
            <a:r>
              <a:rPr sz="1300" b="1">
                <a:solidFill>
                  <a:srgbClr val="092340"/>
                </a:solidFill>
              </a:rPr>
              <a:t>Current position</a:t>
            </a:r>
          </a:p>
        </p:txBody>
      </p:sp>
      <p:sp>
        <p:nvSpPr>
          <p:cNvPr id="16" name="TextBox 15"/>
          <p:cNvSpPr txBox="1"/>
          <p:nvPr/>
        </p:nvSpPr>
        <p:spPr>
          <a:xfrm>
            <a:off x="4828031" y="5349240"/>
            <a:ext cx="6300216" cy="274320"/>
          </a:xfrm>
          <a:prstGeom prst="rect">
            <a:avLst/>
          </a:prstGeom>
          <a:noFill/>
        </p:spPr>
        <p:txBody>
          <a:bodyPr wrap="square">
            <a:spAutoFit/>
          </a:bodyPr>
          <a:lstStyle/>
          <a:p>
            <a:pPr>
              <a:spcAft>
                <a:spcPts val="300"/>
              </a:spcAft>
            </a:pPr>
            <a:r>
              <a:rPr sz="1050">
                <a:solidFill>
                  <a:srgbClr val="1C232B"/>
                </a:solidFill>
              </a:rPr>
              <a:t>Final evidence checks and submission actions remain before recognition can be fully progressed.</a:t>
            </a:r>
          </a:p>
        </p:txBody>
      </p:sp>
      <p:sp>
        <p:nvSpPr>
          <p:cNvPr id="17" name="Rounded Rectangle 16"/>
          <p:cNvSpPr/>
          <p:nvPr/>
        </p:nvSpPr>
        <p:spPr>
          <a:xfrm>
            <a:off x="4663440" y="5806440"/>
            <a:ext cx="6629400" cy="347472"/>
          </a:xfrm>
          <a:prstGeom prst="round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000" b="1" dirty="0">
                <a:solidFill>
                  <a:srgbClr val="FFFFFF"/>
                </a:solidFill>
              </a:rPr>
              <a:t>Recognition strengthens the RTC’s ability to deliver </a:t>
            </a:r>
            <a:r>
              <a:rPr sz="1000" b="1" dirty="0" err="1">
                <a:solidFill>
                  <a:srgbClr val="FFFFFF"/>
                </a:solidFill>
              </a:rPr>
              <a:t>recognised</a:t>
            </a:r>
            <a:r>
              <a:rPr sz="1000" b="1" dirty="0">
                <a:solidFill>
                  <a:srgbClr val="FFFFFF"/>
                </a:solidFill>
              </a:rPr>
              <a:t>, quality-assured training for national and regional participants.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0972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6473952"/>
            <a:ext cx="10515600" cy="228600"/>
          </a:xfrm>
          <a:prstGeom prst="rect">
            <a:avLst/>
          </a:prstGeom>
          <a:noFill/>
        </p:spPr>
        <p:txBody>
          <a:bodyPr wrap="none">
            <a:spAutoFit/>
          </a:bodyPr>
          <a:lstStyle/>
          <a:p>
            <a:r>
              <a:rPr sz="800">
                <a:solidFill>
                  <a:srgbClr val="5E7382"/>
                </a:solidFill>
              </a:rPr>
              <a:t>Fiji Meteorological Service | RTC–Nadi Development Progress | Weather Ready Pacific Meeting</a:t>
            </a:r>
          </a:p>
        </p:txBody>
      </p:sp>
      <p:sp>
        <p:nvSpPr>
          <p:cNvPr id="4" name="TextBox 3"/>
          <p:cNvSpPr txBox="1"/>
          <p:nvPr/>
        </p:nvSpPr>
        <p:spPr>
          <a:xfrm>
            <a:off x="502920" y="292608"/>
            <a:ext cx="3200400" cy="201168"/>
          </a:xfrm>
          <a:prstGeom prst="rect">
            <a:avLst/>
          </a:prstGeom>
          <a:noFill/>
        </p:spPr>
        <p:txBody>
          <a:bodyPr wrap="none">
            <a:spAutoFit/>
          </a:bodyPr>
          <a:lstStyle/>
          <a:p>
            <a:r>
              <a:rPr sz="800" b="1">
                <a:solidFill>
                  <a:srgbClr val="0097A7"/>
                </a:solidFill>
              </a:rPr>
              <a:t>FHEC REGISTRATION</a:t>
            </a:r>
          </a:p>
        </p:txBody>
      </p:sp>
      <p:sp>
        <p:nvSpPr>
          <p:cNvPr id="5" name="TextBox 4"/>
          <p:cNvSpPr txBox="1"/>
          <p:nvPr/>
        </p:nvSpPr>
        <p:spPr>
          <a:xfrm>
            <a:off x="502920" y="475488"/>
            <a:ext cx="8686800" cy="502920"/>
          </a:xfrm>
          <a:prstGeom prst="rect">
            <a:avLst/>
          </a:prstGeom>
          <a:noFill/>
        </p:spPr>
        <p:txBody>
          <a:bodyPr wrap="none">
            <a:spAutoFit/>
          </a:bodyPr>
          <a:lstStyle/>
          <a:p>
            <a:r>
              <a:rPr sz="2600" b="1">
                <a:solidFill>
                  <a:srgbClr val="092340"/>
                </a:solidFill>
              </a:rPr>
              <a:t>FHEC Registration Pathway</a:t>
            </a:r>
          </a:p>
        </p:txBody>
      </p:sp>
      <p:sp>
        <p:nvSpPr>
          <p:cNvPr id="6" name="TextBox 5"/>
          <p:cNvSpPr txBox="1"/>
          <p:nvPr/>
        </p:nvSpPr>
        <p:spPr>
          <a:xfrm>
            <a:off x="530352" y="978408"/>
            <a:ext cx="8961120" cy="384048"/>
          </a:xfrm>
          <a:prstGeom prst="rect">
            <a:avLst/>
          </a:prstGeom>
          <a:noFill/>
        </p:spPr>
        <p:txBody>
          <a:bodyPr wrap="none">
            <a:spAutoFit/>
          </a:bodyPr>
          <a:lstStyle/>
          <a:p>
            <a:r>
              <a:rPr sz="1100">
                <a:solidFill>
                  <a:srgbClr val="5E7382"/>
                </a:solidFill>
              </a:rPr>
              <a:t>Registration can proceed after FMS obtains the Certificate of Recognition from FHEC.</a:t>
            </a:r>
          </a:p>
        </p:txBody>
      </p:sp>
      <p:pic>
        <p:nvPicPr>
          <p:cNvPr id="7" name="Picture 6" descr="image1.png"/>
          <p:cNvPicPr>
            <a:picLocks noChangeAspect="1"/>
          </p:cNvPicPr>
          <p:nvPr/>
        </p:nvPicPr>
        <p:blipFill>
          <a:blip r:embed="rId2"/>
          <a:stretch>
            <a:fillRect/>
          </a:stretch>
        </p:blipFill>
        <p:spPr>
          <a:xfrm>
            <a:off x="9966960" y="301752"/>
            <a:ext cx="1600200" cy="473484"/>
          </a:xfrm>
          <a:prstGeom prst="rect">
            <a:avLst/>
          </a:prstGeom>
        </p:spPr>
      </p:pic>
      <p:sp>
        <p:nvSpPr>
          <p:cNvPr id="9" name="Rounded Rectangle 8"/>
          <p:cNvSpPr/>
          <p:nvPr/>
        </p:nvSpPr>
        <p:spPr>
          <a:xfrm>
            <a:off x="731520" y="1463040"/>
            <a:ext cx="502920" cy="50292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300" b="1">
                <a:solidFill>
                  <a:srgbClr val="FFFFFF"/>
                </a:solidFill>
              </a:rPr>
              <a:t>1</a:t>
            </a:r>
          </a:p>
        </p:txBody>
      </p:sp>
      <p:cxnSp>
        <p:nvCxnSpPr>
          <p:cNvPr id="10" name="Connector 9"/>
          <p:cNvCxnSpPr/>
          <p:nvPr/>
        </p:nvCxnSpPr>
        <p:spPr>
          <a:xfrm>
            <a:off x="1234440" y="1709928"/>
            <a:ext cx="2240280" cy="0"/>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31520" y="2148840"/>
            <a:ext cx="2331720" cy="292608"/>
          </a:xfrm>
          <a:prstGeom prst="rect">
            <a:avLst/>
          </a:prstGeom>
          <a:noFill/>
        </p:spPr>
        <p:txBody>
          <a:bodyPr wrap="none">
            <a:spAutoFit/>
          </a:bodyPr>
          <a:lstStyle/>
          <a:p>
            <a:pPr algn="ctr"/>
            <a:r>
              <a:rPr sz="1300" b="1">
                <a:solidFill>
                  <a:srgbClr val="092340"/>
                </a:solidFill>
              </a:rPr>
              <a:t>Recognition</a:t>
            </a:r>
          </a:p>
        </p:txBody>
      </p:sp>
      <p:sp>
        <p:nvSpPr>
          <p:cNvPr id="12" name="TextBox 11"/>
          <p:cNvSpPr txBox="1"/>
          <p:nvPr/>
        </p:nvSpPr>
        <p:spPr>
          <a:xfrm>
            <a:off x="548640" y="2487168"/>
            <a:ext cx="2697480" cy="685800"/>
          </a:xfrm>
          <a:prstGeom prst="rect">
            <a:avLst/>
          </a:prstGeom>
          <a:noFill/>
        </p:spPr>
        <p:txBody>
          <a:bodyPr wrap="none">
            <a:spAutoFit/>
          </a:bodyPr>
          <a:lstStyle/>
          <a:p>
            <a:pPr algn="ctr"/>
            <a:r>
              <a:rPr sz="950" dirty="0">
                <a:solidFill>
                  <a:srgbClr val="1C232B"/>
                </a:solidFill>
              </a:rPr>
              <a:t>Complete final evidence checks and obtain Certificate of Recognition</a:t>
            </a:r>
          </a:p>
        </p:txBody>
      </p:sp>
      <p:sp>
        <p:nvSpPr>
          <p:cNvPr id="13" name="Rounded Rectangle 12"/>
          <p:cNvSpPr/>
          <p:nvPr/>
        </p:nvSpPr>
        <p:spPr>
          <a:xfrm>
            <a:off x="3566160" y="1463040"/>
            <a:ext cx="502920" cy="50292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300" b="1">
                <a:solidFill>
                  <a:srgbClr val="FFFFFF"/>
                </a:solidFill>
              </a:rPr>
              <a:t>2</a:t>
            </a:r>
          </a:p>
        </p:txBody>
      </p:sp>
      <p:cxnSp>
        <p:nvCxnSpPr>
          <p:cNvPr id="14" name="Connector 13"/>
          <p:cNvCxnSpPr/>
          <p:nvPr/>
        </p:nvCxnSpPr>
        <p:spPr>
          <a:xfrm>
            <a:off x="4069080" y="1709928"/>
            <a:ext cx="2240280" cy="0"/>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566160" y="2148840"/>
            <a:ext cx="2331720" cy="292608"/>
          </a:xfrm>
          <a:prstGeom prst="rect">
            <a:avLst/>
          </a:prstGeom>
          <a:noFill/>
        </p:spPr>
        <p:txBody>
          <a:bodyPr wrap="none">
            <a:spAutoFit/>
          </a:bodyPr>
          <a:lstStyle/>
          <a:p>
            <a:pPr algn="ctr"/>
            <a:r>
              <a:rPr sz="1300" b="1">
                <a:solidFill>
                  <a:srgbClr val="092340"/>
                </a:solidFill>
              </a:rPr>
              <a:t>Registration file</a:t>
            </a:r>
          </a:p>
        </p:txBody>
      </p:sp>
      <p:sp>
        <p:nvSpPr>
          <p:cNvPr id="16" name="TextBox 15"/>
          <p:cNvSpPr txBox="1"/>
          <p:nvPr/>
        </p:nvSpPr>
        <p:spPr>
          <a:xfrm>
            <a:off x="3474720" y="2336023"/>
            <a:ext cx="2697480" cy="685800"/>
          </a:xfrm>
          <a:prstGeom prst="rect">
            <a:avLst/>
          </a:prstGeom>
          <a:noFill/>
        </p:spPr>
        <p:txBody>
          <a:bodyPr wrap="none">
            <a:spAutoFit/>
          </a:bodyPr>
          <a:lstStyle/>
          <a:p>
            <a:pPr algn="ctr"/>
            <a:r>
              <a:rPr sz="950" dirty="0">
                <a:solidFill>
                  <a:srgbClr val="1C232B"/>
                </a:solidFill>
              </a:rPr>
              <a:t>Prepare portal application, checklist, fees and attachments</a:t>
            </a:r>
          </a:p>
        </p:txBody>
      </p:sp>
      <p:sp>
        <p:nvSpPr>
          <p:cNvPr id="17" name="Rounded Rectangle 16"/>
          <p:cNvSpPr/>
          <p:nvPr/>
        </p:nvSpPr>
        <p:spPr>
          <a:xfrm>
            <a:off x="6400800" y="1463040"/>
            <a:ext cx="502920" cy="50292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300" b="1">
                <a:solidFill>
                  <a:srgbClr val="FFFFFF"/>
                </a:solidFill>
              </a:rPr>
              <a:t>3</a:t>
            </a:r>
          </a:p>
        </p:txBody>
      </p:sp>
      <p:cxnSp>
        <p:nvCxnSpPr>
          <p:cNvPr id="18" name="Connector 17"/>
          <p:cNvCxnSpPr/>
          <p:nvPr/>
        </p:nvCxnSpPr>
        <p:spPr>
          <a:xfrm>
            <a:off x="6903720" y="1709928"/>
            <a:ext cx="2240280" cy="0"/>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400800" y="2148840"/>
            <a:ext cx="2331720" cy="292608"/>
          </a:xfrm>
          <a:prstGeom prst="rect">
            <a:avLst/>
          </a:prstGeom>
          <a:solidFill>
            <a:srgbClr val="FFFF00"/>
          </a:solidFill>
        </p:spPr>
        <p:txBody>
          <a:bodyPr wrap="none">
            <a:spAutoFit/>
          </a:bodyPr>
          <a:lstStyle/>
          <a:p>
            <a:pPr algn="ctr"/>
            <a:r>
              <a:rPr sz="1300" b="1" dirty="0">
                <a:solidFill>
                  <a:srgbClr val="092340"/>
                </a:solidFill>
              </a:rPr>
              <a:t>FHEC assessment</a:t>
            </a:r>
          </a:p>
        </p:txBody>
      </p:sp>
      <p:sp>
        <p:nvSpPr>
          <p:cNvPr id="20" name="TextBox 19"/>
          <p:cNvSpPr txBox="1"/>
          <p:nvPr/>
        </p:nvSpPr>
        <p:spPr>
          <a:xfrm>
            <a:off x="6217920" y="2487168"/>
            <a:ext cx="2697480" cy="685800"/>
          </a:xfrm>
          <a:prstGeom prst="rect">
            <a:avLst/>
          </a:prstGeom>
          <a:noFill/>
        </p:spPr>
        <p:txBody>
          <a:bodyPr wrap="none">
            <a:spAutoFit/>
          </a:bodyPr>
          <a:lstStyle/>
          <a:p>
            <a:pPr algn="ctr"/>
            <a:r>
              <a:rPr sz="950">
                <a:solidFill>
                  <a:srgbClr val="1C232B"/>
                </a:solidFill>
              </a:rPr>
              <a:t>Registration Committee assessment and site visit verification</a:t>
            </a:r>
          </a:p>
        </p:txBody>
      </p:sp>
      <p:sp>
        <p:nvSpPr>
          <p:cNvPr id="21" name="Rounded Rectangle 20"/>
          <p:cNvSpPr/>
          <p:nvPr/>
        </p:nvSpPr>
        <p:spPr>
          <a:xfrm>
            <a:off x="9235440" y="1463040"/>
            <a:ext cx="502920" cy="50292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300" b="1">
                <a:solidFill>
                  <a:srgbClr val="FFFFFF"/>
                </a:solidFill>
              </a:rPr>
              <a:t>4</a:t>
            </a:r>
          </a:p>
        </p:txBody>
      </p:sp>
      <p:sp>
        <p:nvSpPr>
          <p:cNvPr id="22" name="TextBox 21"/>
          <p:cNvSpPr txBox="1"/>
          <p:nvPr/>
        </p:nvSpPr>
        <p:spPr>
          <a:xfrm>
            <a:off x="9235440" y="2148840"/>
            <a:ext cx="2331720" cy="292608"/>
          </a:xfrm>
          <a:prstGeom prst="rect">
            <a:avLst/>
          </a:prstGeom>
          <a:noFill/>
        </p:spPr>
        <p:txBody>
          <a:bodyPr wrap="none">
            <a:spAutoFit/>
          </a:bodyPr>
          <a:lstStyle/>
          <a:p>
            <a:pPr algn="ctr"/>
            <a:r>
              <a:rPr sz="1300" b="1">
                <a:solidFill>
                  <a:srgbClr val="092340"/>
                </a:solidFill>
              </a:rPr>
              <a:t>Outcome</a:t>
            </a:r>
          </a:p>
        </p:txBody>
      </p:sp>
      <p:sp>
        <p:nvSpPr>
          <p:cNvPr id="23" name="TextBox 22"/>
          <p:cNvSpPr txBox="1"/>
          <p:nvPr/>
        </p:nvSpPr>
        <p:spPr>
          <a:xfrm>
            <a:off x="9052560" y="2487168"/>
            <a:ext cx="2697480" cy="685800"/>
          </a:xfrm>
          <a:prstGeom prst="rect">
            <a:avLst/>
          </a:prstGeom>
          <a:noFill/>
        </p:spPr>
        <p:txBody>
          <a:bodyPr wrap="none">
            <a:spAutoFit/>
          </a:bodyPr>
          <a:lstStyle/>
          <a:p>
            <a:pPr algn="ctr"/>
            <a:r>
              <a:rPr sz="950">
                <a:solidFill>
                  <a:srgbClr val="1C232B"/>
                </a:solidFill>
              </a:rPr>
              <a:t>Move toward full registration pathway</a:t>
            </a:r>
          </a:p>
        </p:txBody>
      </p:sp>
      <p:sp>
        <p:nvSpPr>
          <p:cNvPr id="24" name="Rounded Rectangle 23"/>
          <p:cNvSpPr/>
          <p:nvPr/>
        </p:nvSpPr>
        <p:spPr>
          <a:xfrm>
            <a:off x="685800" y="3954779"/>
            <a:ext cx="5074920" cy="2034525"/>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ectangle 24"/>
          <p:cNvSpPr/>
          <p:nvPr/>
        </p:nvSpPr>
        <p:spPr>
          <a:xfrm>
            <a:off x="685800" y="3840480"/>
            <a:ext cx="73152" cy="1417320"/>
          </a:xfrm>
          <a:prstGeom prst="rect">
            <a:avLst/>
          </a:prstGeom>
          <a:solidFill>
            <a:srgbClr val="0064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TextBox 25"/>
          <p:cNvSpPr txBox="1"/>
          <p:nvPr/>
        </p:nvSpPr>
        <p:spPr>
          <a:xfrm>
            <a:off x="850392" y="3977640"/>
            <a:ext cx="2544607" cy="338554"/>
          </a:xfrm>
          <a:prstGeom prst="rect">
            <a:avLst/>
          </a:prstGeom>
          <a:noFill/>
        </p:spPr>
        <p:txBody>
          <a:bodyPr wrap="none">
            <a:spAutoFit/>
          </a:bodyPr>
          <a:lstStyle/>
          <a:p>
            <a:r>
              <a:rPr sz="1600" b="1" dirty="0">
                <a:solidFill>
                  <a:srgbClr val="092340"/>
                </a:solidFill>
              </a:rPr>
              <a:t>Key attachments to prepare</a:t>
            </a:r>
          </a:p>
        </p:txBody>
      </p:sp>
      <p:sp>
        <p:nvSpPr>
          <p:cNvPr id="27" name="TextBox 26"/>
          <p:cNvSpPr txBox="1"/>
          <p:nvPr/>
        </p:nvSpPr>
        <p:spPr>
          <a:xfrm>
            <a:off x="850392" y="4343400"/>
            <a:ext cx="4745736" cy="1477328"/>
          </a:xfrm>
          <a:prstGeom prst="rect">
            <a:avLst/>
          </a:prstGeom>
          <a:noFill/>
        </p:spPr>
        <p:txBody>
          <a:bodyPr wrap="square">
            <a:spAutoFit/>
          </a:bodyPr>
          <a:lstStyle/>
          <a:p>
            <a:pPr>
              <a:spcAft>
                <a:spcPts val="300"/>
              </a:spcAft>
            </a:pPr>
            <a:r>
              <a:rPr sz="1019" dirty="0">
                <a:solidFill>
                  <a:srgbClr val="1C232B"/>
                </a:solidFill>
              </a:rPr>
              <a:t>• </a:t>
            </a:r>
            <a:r>
              <a:rPr sz="1600" dirty="0">
                <a:solidFill>
                  <a:srgbClr val="1C232B"/>
                </a:solidFill>
              </a:rPr>
              <a:t>Certificate of Recognition</a:t>
            </a:r>
          </a:p>
          <a:p>
            <a:pPr>
              <a:spcAft>
                <a:spcPts val="300"/>
              </a:spcAft>
            </a:pPr>
            <a:r>
              <a:rPr sz="1600" dirty="0">
                <a:solidFill>
                  <a:srgbClr val="1C232B"/>
                </a:solidFill>
              </a:rPr>
              <a:t>• Business plan / financial forecasts</a:t>
            </a:r>
          </a:p>
          <a:p>
            <a:pPr>
              <a:spcAft>
                <a:spcPts val="300"/>
              </a:spcAft>
            </a:pPr>
            <a:r>
              <a:rPr sz="1600" dirty="0">
                <a:solidFill>
                  <a:srgbClr val="1C232B"/>
                </a:solidFill>
              </a:rPr>
              <a:t>• Surety and guarantees agreement</a:t>
            </a:r>
          </a:p>
          <a:p>
            <a:pPr>
              <a:spcAft>
                <a:spcPts val="300"/>
              </a:spcAft>
            </a:pPr>
            <a:r>
              <a:rPr sz="1600" dirty="0">
                <a:solidFill>
                  <a:srgbClr val="1C232B"/>
                </a:solidFill>
              </a:rPr>
              <a:t>• Legal status / registration documents</a:t>
            </a:r>
          </a:p>
          <a:p>
            <a:pPr>
              <a:spcAft>
                <a:spcPts val="300"/>
              </a:spcAft>
            </a:pPr>
            <a:r>
              <a:rPr sz="1600" dirty="0">
                <a:solidFill>
                  <a:srgbClr val="1C232B"/>
                </a:solidFill>
              </a:rPr>
              <a:t>• OHS compliance certificates and </a:t>
            </a:r>
            <a:r>
              <a:rPr sz="1600" dirty="0" err="1">
                <a:solidFill>
                  <a:srgbClr val="1C232B"/>
                </a:solidFill>
              </a:rPr>
              <a:t>licence</a:t>
            </a:r>
            <a:endParaRPr sz="1600" dirty="0">
              <a:solidFill>
                <a:srgbClr val="1C232B"/>
              </a:solidFill>
            </a:endParaRPr>
          </a:p>
        </p:txBody>
      </p:sp>
      <p:sp>
        <p:nvSpPr>
          <p:cNvPr id="28" name="Rounded Rectangle 27"/>
          <p:cNvSpPr/>
          <p:nvPr/>
        </p:nvSpPr>
        <p:spPr>
          <a:xfrm>
            <a:off x="6126480" y="3840479"/>
            <a:ext cx="5074920" cy="2148825"/>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9" name="Rectangle 28"/>
          <p:cNvSpPr/>
          <p:nvPr/>
        </p:nvSpPr>
        <p:spPr>
          <a:xfrm>
            <a:off x="6126480" y="3840480"/>
            <a:ext cx="73152" cy="1417320"/>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TextBox 29"/>
          <p:cNvSpPr txBox="1"/>
          <p:nvPr/>
        </p:nvSpPr>
        <p:spPr>
          <a:xfrm>
            <a:off x="6291072" y="3977640"/>
            <a:ext cx="2183996" cy="338554"/>
          </a:xfrm>
          <a:prstGeom prst="rect">
            <a:avLst/>
          </a:prstGeom>
          <a:noFill/>
        </p:spPr>
        <p:txBody>
          <a:bodyPr wrap="none">
            <a:spAutoFit/>
          </a:bodyPr>
          <a:lstStyle/>
          <a:p>
            <a:r>
              <a:rPr sz="1600" b="1" dirty="0">
                <a:solidFill>
                  <a:srgbClr val="092340"/>
                </a:solidFill>
              </a:rPr>
              <a:t>Immediate next actions</a:t>
            </a:r>
          </a:p>
        </p:txBody>
      </p:sp>
      <p:sp>
        <p:nvSpPr>
          <p:cNvPr id="31" name="TextBox 30"/>
          <p:cNvSpPr txBox="1"/>
          <p:nvPr/>
        </p:nvSpPr>
        <p:spPr>
          <a:xfrm>
            <a:off x="6291072" y="4343400"/>
            <a:ext cx="4745736" cy="1192634"/>
          </a:xfrm>
          <a:prstGeom prst="rect">
            <a:avLst/>
          </a:prstGeom>
          <a:noFill/>
        </p:spPr>
        <p:txBody>
          <a:bodyPr wrap="square">
            <a:spAutoFit/>
          </a:bodyPr>
          <a:lstStyle/>
          <a:p>
            <a:pPr>
              <a:spcAft>
                <a:spcPts val="300"/>
              </a:spcAft>
            </a:pPr>
            <a:r>
              <a:rPr sz="1019" dirty="0">
                <a:solidFill>
                  <a:srgbClr val="1C232B"/>
                </a:solidFill>
              </a:rPr>
              <a:t>• </a:t>
            </a:r>
            <a:r>
              <a:rPr sz="1600" dirty="0">
                <a:solidFill>
                  <a:srgbClr val="1C232B"/>
                </a:solidFill>
              </a:rPr>
              <a:t>Complete </a:t>
            </a:r>
            <a:r>
              <a:rPr lang="en-US" sz="1600" dirty="0">
                <a:solidFill>
                  <a:srgbClr val="1C232B"/>
                </a:solidFill>
              </a:rPr>
              <a:t>the </a:t>
            </a:r>
            <a:r>
              <a:rPr sz="1600" dirty="0">
                <a:solidFill>
                  <a:srgbClr val="1C232B"/>
                </a:solidFill>
              </a:rPr>
              <a:t>remaining 10% evidence checks</a:t>
            </a:r>
          </a:p>
          <a:p>
            <a:pPr>
              <a:spcAft>
                <a:spcPts val="300"/>
              </a:spcAft>
            </a:pPr>
            <a:r>
              <a:rPr sz="1600" dirty="0">
                <a:solidFill>
                  <a:srgbClr val="1C232B"/>
                </a:solidFill>
              </a:rPr>
              <a:t>• Respond to FHEC queries</a:t>
            </a:r>
          </a:p>
          <a:p>
            <a:pPr>
              <a:spcAft>
                <a:spcPts val="300"/>
              </a:spcAft>
            </a:pPr>
            <a:r>
              <a:rPr sz="1600" dirty="0">
                <a:solidFill>
                  <a:srgbClr val="1C232B"/>
                </a:solidFill>
              </a:rPr>
              <a:t>• Prepare for site visit and records verification</a:t>
            </a:r>
          </a:p>
          <a:p>
            <a:pPr>
              <a:spcAft>
                <a:spcPts val="300"/>
              </a:spcAft>
            </a:pPr>
            <a:r>
              <a:rPr sz="1600" dirty="0">
                <a:solidFill>
                  <a:srgbClr val="1C232B"/>
                </a:solidFill>
              </a:rPr>
              <a:t>• Plan funding for annual FHEC fees after recognition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0972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6473952"/>
            <a:ext cx="10515600" cy="228600"/>
          </a:xfrm>
          <a:prstGeom prst="rect">
            <a:avLst/>
          </a:prstGeom>
          <a:noFill/>
        </p:spPr>
        <p:txBody>
          <a:bodyPr wrap="none">
            <a:spAutoFit/>
          </a:bodyPr>
          <a:lstStyle/>
          <a:p>
            <a:r>
              <a:rPr sz="800">
                <a:solidFill>
                  <a:srgbClr val="5E7382"/>
                </a:solidFill>
              </a:rPr>
              <a:t>Fiji Meteorological Service | RTC–Nadi Development Progress | Weather Ready Pacific Meeting</a:t>
            </a:r>
          </a:p>
        </p:txBody>
      </p:sp>
      <p:sp>
        <p:nvSpPr>
          <p:cNvPr id="4" name="TextBox 3"/>
          <p:cNvSpPr txBox="1"/>
          <p:nvPr/>
        </p:nvSpPr>
        <p:spPr>
          <a:xfrm>
            <a:off x="502920" y="292608"/>
            <a:ext cx="3200400" cy="201168"/>
          </a:xfrm>
          <a:prstGeom prst="rect">
            <a:avLst/>
          </a:prstGeom>
          <a:noFill/>
        </p:spPr>
        <p:txBody>
          <a:bodyPr wrap="none">
            <a:spAutoFit/>
          </a:bodyPr>
          <a:lstStyle/>
          <a:p>
            <a:r>
              <a:rPr sz="800" b="1">
                <a:solidFill>
                  <a:srgbClr val="0097A7"/>
                </a:solidFill>
              </a:rPr>
              <a:t>QUALIFICATION DEVELOPMENT</a:t>
            </a:r>
          </a:p>
        </p:txBody>
      </p:sp>
      <p:sp>
        <p:nvSpPr>
          <p:cNvPr id="5" name="TextBox 4"/>
          <p:cNvSpPr txBox="1"/>
          <p:nvPr/>
        </p:nvSpPr>
        <p:spPr>
          <a:xfrm>
            <a:off x="502920" y="475488"/>
            <a:ext cx="8686800" cy="502920"/>
          </a:xfrm>
          <a:prstGeom prst="rect">
            <a:avLst/>
          </a:prstGeom>
          <a:noFill/>
        </p:spPr>
        <p:txBody>
          <a:bodyPr wrap="none">
            <a:spAutoFit/>
          </a:bodyPr>
          <a:lstStyle/>
          <a:p>
            <a:r>
              <a:rPr sz="2600" b="1">
                <a:solidFill>
                  <a:srgbClr val="092340"/>
                </a:solidFill>
              </a:rPr>
              <a:t>BIP-MT Upgrade to Diploma Level</a:t>
            </a:r>
          </a:p>
        </p:txBody>
      </p:sp>
      <p:sp>
        <p:nvSpPr>
          <p:cNvPr id="6" name="TextBox 5"/>
          <p:cNvSpPr txBox="1"/>
          <p:nvPr/>
        </p:nvSpPr>
        <p:spPr>
          <a:xfrm>
            <a:off x="530352" y="978408"/>
            <a:ext cx="8961120" cy="384048"/>
          </a:xfrm>
          <a:prstGeom prst="rect">
            <a:avLst/>
          </a:prstGeom>
          <a:noFill/>
        </p:spPr>
        <p:txBody>
          <a:bodyPr wrap="none">
            <a:spAutoFit/>
          </a:bodyPr>
          <a:lstStyle/>
          <a:p>
            <a:r>
              <a:rPr sz="1100">
                <a:solidFill>
                  <a:srgbClr val="5E7382"/>
                </a:solidFill>
              </a:rPr>
              <a:t>Progress towards a recognised diploma-level qualification for RTC–Nadi.</a:t>
            </a:r>
          </a:p>
        </p:txBody>
      </p:sp>
      <p:pic>
        <p:nvPicPr>
          <p:cNvPr id="7" name="Picture 6" descr="image1.png"/>
          <p:cNvPicPr>
            <a:picLocks noChangeAspect="1"/>
          </p:cNvPicPr>
          <p:nvPr/>
        </p:nvPicPr>
        <p:blipFill>
          <a:blip r:embed="rId2"/>
          <a:stretch>
            <a:fillRect/>
          </a:stretch>
        </p:blipFill>
        <p:spPr>
          <a:xfrm>
            <a:off x="9966960" y="301752"/>
            <a:ext cx="1600200" cy="473484"/>
          </a:xfrm>
          <a:prstGeom prst="rect">
            <a:avLst/>
          </a:prstGeom>
        </p:spPr>
      </p:pic>
      <p:sp>
        <p:nvSpPr>
          <p:cNvPr id="9" name="Rounded Rectangle 8"/>
          <p:cNvSpPr/>
          <p:nvPr/>
        </p:nvSpPr>
        <p:spPr>
          <a:xfrm>
            <a:off x="685800" y="1389888"/>
            <a:ext cx="1234440" cy="731520"/>
          </a:xfrm>
          <a:prstGeom prst="roundRect">
            <a:avLst/>
          </a:prstGeom>
          <a:solidFill>
            <a:srgbClr val="D8A93A"/>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2400" b="1">
                <a:solidFill>
                  <a:srgbClr val="FFFFFF"/>
                </a:solidFill>
              </a:rPr>
              <a:t>10%</a:t>
            </a:r>
          </a:p>
        </p:txBody>
      </p:sp>
      <p:sp>
        <p:nvSpPr>
          <p:cNvPr id="10" name="TextBox 9"/>
          <p:cNvSpPr txBox="1"/>
          <p:nvPr/>
        </p:nvSpPr>
        <p:spPr>
          <a:xfrm>
            <a:off x="2057400" y="1444752"/>
            <a:ext cx="5029200" cy="640080"/>
          </a:xfrm>
          <a:prstGeom prst="rect">
            <a:avLst/>
          </a:prstGeom>
          <a:noFill/>
        </p:spPr>
        <p:txBody>
          <a:bodyPr wrap="none">
            <a:spAutoFit/>
          </a:bodyPr>
          <a:lstStyle/>
          <a:p>
            <a:r>
              <a:rPr sz="2000" b="1">
                <a:solidFill>
                  <a:srgbClr val="092340"/>
                </a:solidFill>
              </a:rPr>
              <a:t>Work completed</a:t>
            </a:r>
          </a:p>
        </p:txBody>
      </p:sp>
      <p:sp>
        <p:nvSpPr>
          <p:cNvPr id="11" name="Rounded Rectangle 10"/>
          <p:cNvSpPr/>
          <p:nvPr/>
        </p:nvSpPr>
        <p:spPr>
          <a:xfrm>
            <a:off x="685800" y="2331720"/>
            <a:ext cx="3429000" cy="1261872"/>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Rectangle 11"/>
          <p:cNvSpPr/>
          <p:nvPr/>
        </p:nvSpPr>
        <p:spPr>
          <a:xfrm>
            <a:off x="685800" y="2331720"/>
            <a:ext cx="73152" cy="1261872"/>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extBox 12"/>
          <p:cNvSpPr txBox="1"/>
          <p:nvPr/>
        </p:nvSpPr>
        <p:spPr>
          <a:xfrm>
            <a:off x="850392" y="2468879"/>
            <a:ext cx="3108960" cy="347472"/>
          </a:xfrm>
          <a:prstGeom prst="rect">
            <a:avLst/>
          </a:prstGeom>
          <a:noFill/>
        </p:spPr>
        <p:txBody>
          <a:bodyPr wrap="none">
            <a:spAutoFit/>
          </a:bodyPr>
          <a:lstStyle/>
          <a:p>
            <a:r>
              <a:rPr sz="1300" b="1">
                <a:solidFill>
                  <a:srgbClr val="092340"/>
                </a:solidFill>
              </a:rPr>
              <a:t>Concept note and budget ready</a:t>
            </a:r>
          </a:p>
        </p:txBody>
      </p:sp>
      <p:sp>
        <p:nvSpPr>
          <p:cNvPr id="14" name="TextBox 13"/>
          <p:cNvSpPr txBox="1"/>
          <p:nvPr/>
        </p:nvSpPr>
        <p:spPr>
          <a:xfrm>
            <a:off x="850392" y="2834639"/>
            <a:ext cx="3099816" cy="713231"/>
          </a:xfrm>
          <a:prstGeom prst="rect">
            <a:avLst/>
          </a:prstGeom>
          <a:noFill/>
        </p:spPr>
        <p:txBody>
          <a:bodyPr wrap="square">
            <a:spAutoFit/>
          </a:bodyPr>
          <a:lstStyle/>
          <a:p>
            <a:pPr>
              <a:spcAft>
                <a:spcPts val="300"/>
              </a:spcAft>
            </a:pPr>
            <a:r>
              <a:rPr sz="1050">
                <a:solidFill>
                  <a:srgbClr val="1C232B"/>
                </a:solidFill>
              </a:rPr>
              <a:t>Budget and concept note have been prepared to guide the qualification upgrade process.</a:t>
            </a:r>
          </a:p>
        </p:txBody>
      </p:sp>
      <p:sp>
        <p:nvSpPr>
          <p:cNvPr id="15" name="Rounded Rectangle 14"/>
          <p:cNvSpPr/>
          <p:nvPr/>
        </p:nvSpPr>
        <p:spPr>
          <a:xfrm>
            <a:off x="4389120" y="2331720"/>
            <a:ext cx="3429000" cy="1261872"/>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Rectangle 15"/>
          <p:cNvSpPr/>
          <p:nvPr/>
        </p:nvSpPr>
        <p:spPr>
          <a:xfrm>
            <a:off x="4389120" y="2331720"/>
            <a:ext cx="73152" cy="1261872"/>
          </a:xfrm>
          <a:prstGeom prst="rect">
            <a:avLst/>
          </a:prstGeom>
          <a:solidFill>
            <a:srgbClr val="0064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p:nvSpPr>
        <p:spPr>
          <a:xfrm>
            <a:off x="4553712" y="2468879"/>
            <a:ext cx="3108960" cy="347472"/>
          </a:xfrm>
          <a:prstGeom prst="rect">
            <a:avLst/>
          </a:prstGeom>
          <a:noFill/>
        </p:spPr>
        <p:txBody>
          <a:bodyPr wrap="none">
            <a:spAutoFit/>
          </a:bodyPr>
          <a:lstStyle/>
          <a:p>
            <a:r>
              <a:rPr sz="1300" b="1">
                <a:solidFill>
                  <a:srgbClr val="092340"/>
                </a:solidFill>
              </a:rPr>
              <a:t>FMS leads with USP support</a:t>
            </a:r>
          </a:p>
        </p:txBody>
      </p:sp>
      <p:sp>
        <p:nvSpPr>
          <p:cNvPr id="18" name="TextBox 17"/>
          <p:cNvSpPr txBox="1"/>
          <p:nvPr/>
        </p:nvSpPr>
        <p:spPr>
          <a:xfrm>
            <a:off x="4553712" y="2834639"/>
            <a:ext cx="3099816" cy="713231"/>
          </a:xfrm>
          <a:prstGeom prst="rect">
            <a:avLst/>
          </a:prstGeom>
          <a:noFill/>
        </p:spPr>
        <p:txBody>
          <a:bodyPr wrap="square">
            <a:spAutoFit/>
          </a:bodyPr>
          <a:lstStyle/>
          <a:p>
            <a:pPr>
              <a:spcAft>
                <a:spcPts val="300"/>
              </a:spcAft>
            </a:pPr>
            <a:r>
              <a:rPr sz="1050">
                <a:solidFill>
                  <a:srgbClr val="1C232B"/>
                </a:solidFill>
              </a:rPr>
              <a:t>FMS will lead the qualification writing, working with USP for academic support.</a:t>
            </a:r>
          </a:p>
        </p:txBody>
      </p:sp>
      <p:sp>
        <p:nvSpPr>
          <p:cNvPr id="19" name="Rounded Rectangle 18"/>
          <p:cNvSpPr/>
          <p:nvPr/>
        </p:nvSpPr>
        <p:spPr>
          <a:xfrm>
            <a:off x="8092440" y="2331720"/>
            <a:ext cx="3337560" cy="1261872"/>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p:nvSpPr>
        <p:spPr>
          <a:xfrm>
            <a:off x="8092440" y="2331720"/>
            <a:ext cx="73152" cy="1261872"/>
          </a:xfrm>
          <a:prstGeom prst="rect">
            <a:avLst/>
          </a:prstGeom>
          <a:solidFill>
            <a:srgbClr val="D8A9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TextBox 20"/>
          <p:cNvSpPr txBox="1"/>
          <p:nvPr/>
        </p:nvSpPr>
        <p:spPr>
          <a:xfrm>
            <a:off x="8257031" y="2468879"/>
            <a:ext cx="3017520" cy="347472"/>
          </a:xfrm>
          <a:prstGeom prst="rect">
            <a:avLst/>
          </a:prstGeom>
          <a:noFill/>
        </p:spPr>
        <p:txBody>
          <a:bodyPr wrap="none">
            <a:spAutoFit/>
          </a:bodyPr>
          <a:lstStyle/>
          <a:p>
            <a:r>
              <a:rPr sz="1300" b="1">
                <a:solidFill>
                  <a:srgbClr val="092340"/>
                </a:solidFill>
              </a:rPr>
              <a:t>EQAP/FHEC approached</a:t>
            </a:r>
          </a:p>
        </p:txBody>
      </p:sp>
      <p:sp>
        <p:nvSpPr>
          <p:cNvPr id="22" name="TextBox 21"/>
          <p:cNvSpPr txBox="1"/>
          <p:nvPr/>
        </p:nvSpPr>
        <p:spPr>
          <a:xfrm>
            <a:off x="8257031" y="2834639"/>
            <a:ext cx="3008376" cy="713231"/>
          </a:xfrm>
          <a:prstGeom prst="rect">
            <a:avLst/>
          </a:prstGeom>
          <a:noFill/>
        </p:spPr>
        <p:txBody>
          <a:bodyPr wrap="square">
            <a:spAutoFit/>
          </a:bodyPr>
          <a:lstStyle/>
          <a:p>
            <a:pPr>
              <a:spcAft>
                <a:spcPts val="300"/>
              </a:spcAft>
            </a:pPr>
            <a:r>
              <a:rPr sz="1050">
                <a:solidFill>
                  <a:srgbClr val="1C232B"/>
                </a:solidFill>
              </a:rPr>
              <a:t>EQAP and FHEC have been approached to support the accreditation pathway.</a:t>
            </a:r>
          </a:p>
        </p:txBody>
      </p:sp>
      <p:sp>
        <p:nvSpPr>
          <p:cNvPr id="23" name="Rounded Rectangle 22"/>
          <p:cNvSpPr/>
          <p:nvPr/>
        </p:nvSpPr>
        <p:spPr>
          <a:xfrm>
            <a:off x="868680" y="4663440"/>
            <a:ext cx="731520" cy="32004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900" b="1">
                <a:solidFill>
                  <a:srgbClr val="FFFFFF"/>
                </a:solidFill>
              </a:rPr>
              <a:t>Now</a:t>
            </a:r>
          </a:p>
        </p:txBody>
      </p:sp>
      <p:sp>
        <p:nvSpPr>
          <p:cNvPr id="24" name="TextBox 23"/>
          <p:cNvSpPr txBox="1"/>
          <p:nvPr/>
        </p:nvSpPr>
        <p:spPr>
          <a:xfrm>
            <a:off x="640080" y="5102352"/>
            <a:ext cx="1463040" cy="365760"/>
          </a:xfrm>
          <a:prstGeom prst="rect">
            <a:avLst/>
          </a:prstGeom>
          <a:noFill/>
        </p:spPr>
        <p:txBody>
          <a:bodyPr wrap="none">
            <a:spAutoFit/>
          </a:bodyPr>
          <a:lstStyle/>
          <a:p>
            <a:pPr algn="ctr"/>
            <a:r>
              <a:rPr sz="930">
                <a:solidFill>
                  <a:srgbClr val="1C232B"/>
                </a:solidFill>
              </a:rPr>
              <a:t>10% completed</a:t>
            </a:r>
          </a:p>
        </p:txBody>
      </p:sp>
      <p:cxnSp>
        <p:nvCxnSpPr>
          <p:cNvPr id="25" name="Connector 24"/>
          <p:cNvCxnSpPr/>
          <p:nvPr/>
        </p:nvCxnSpPr>
        <p:spPr>
          <a:xfrm>
            <a:off x="1600200" y="4828031"/>
            <a:ext cx="1965960" cy="0"/>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26" name="Rounded Rectangle 25"/>
          <p:cNvSpPr/>
          <p:nvPr/>
        </p:nvSpPr>
        <p:spPr>
          <a:xfrm>
            <a:off x="3657600" y="4663440"/>
            <a:ext cx="731520" cy="32004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900" b="1">
                <a:solidFill>
                  <a:srgbClr val="FFFFFF"/>
                </a:solidFill>
              </a:rPr>
              <a:t>2026</a:t>
            </a:r>
          </a:p>
        </p:txBody>
      </p:sp>
      <p:sp>
        <p:nvSpPr>
          <p:cNvPr id="27" name="TextBox 26"/>
          <p:cNvSpPr txBox="1"/>
          <p:nvPr/>
        </p:nvSpPr>
        <p:spPr>
          <a:xfrm>
            <a:off x="3429000" y="5102352"/>
            <a:ext cx="1463040" cy="365760"/>
          </a:xfrm>
          <a:prstGeom prst="rect">
            <a:avLst/>
          </a:prstGeom>
          <a:noFill/>
        </p:spPr>
        <p:txBody>
          <a:bodyPr wrap="none">
            <a:spAutoFit/>
          </a:bodyPr>
          <a:lstStyle/>
          <a:p>
            <a:pPr algn="ctr"/>
            <a:r>
              <a:rPr sz="930">
                <a:solidFill>
                  <a:srgbClr val="1C232B"/>
                </a:solidFill>
              </a:rPr>
              <a:t>Write diploma qualification with USP</a:t>
            </a:r>
          </a:p>
        </p:txBody>
      </p:sp>
      <p:cxnSp>
        <p:nvCxnSpPr>
          <p:cNvPr id="28" name="Connector 27"/>
          <p:cNvCxnSpPr/>
          <p:nvPr/>
        </p:nvCxnSpPr>
        <p:spPr>
          <a:xfrm>
            <a:off x="4389120" y="4828031"/>
            <a:ext cx="1965960" cy="0"/>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6446520" y="4663440"/>
            <a:ext cx="731520" cy="32004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900" b="1">
                <a:solidFill>
                  <a:srgbClr val="FFFFFF"/>
                </a:solidFill>
              </a:rPr>
              <a:t>2026–27</a:t>
            </a:r>
          </a:p>
        </p:txBody>
      </p:sp>
      <p:sp>
        <p:nvSpPr>
          <p:cNvPr id="30" name="TextBox 29"/>
          <p:cNvSpPr txBox="1"/>
          <p:nvPr/>
        </p:nvSpPr>
        <p:spPr>
          <a:xfrm>
            <a:off x="6217920" y="5102352"/>
            <a:ext cx="1463040" cy="365760"/>
          </a:xfrm>
          <a:prstGeom prst="rect">
            <a:avLst/>
          </a:prstGeom>
          <a:noFill/>
        </p:spPr>
        <p:txBody>
          <a:bodyPr wrap="none">
            <a:spAutoFit/>
          </a:bodyPr>
          <a:lstStyle/>
          <a:p>
            <a:pPr algn="ctr"/>
            <a:r>
              <a:rPr sz="930">
                <a:solidFill>
                  <a:srgbClr val="1C232B"/>
                </a:solidFill>
              </a:rPr>
              <a:t>EQAP/FHEC review and revisions</a:t>
            </a:r>
          </a:p>
        </p:txBody>
      </p:sp>
      <p:cxnSp>
        <p:nvCxnSpPr>
          <p:cNvPr id="31" name="Connector 30"/>
          <p:cNvCxnSpPr/>
          <p:nvPr/>
        </p:nvCxnSpPr>
        <p:spPr>
          <a:xfrm>
            <a:off x="7178040" y="4828031"/>
            <a:ext cx="1965960" cy="0"/>
          </a:xfrm>
          <a:prstGeom prst="line">
            <a:avLst/>
          </a:prstGeom>
          <a:ln w="25400">
            <a:solidFill>
              <a:srgbClr val="E2E9EE"/>
            </a:solidFill>
          </a:ln>
        </p:spPr>
        <p:style>
          <a:lnRef idx="2">
            <a:schemeClr val="accent1"/>
          </a:lnRef>
          <a:fillRef idx="0">
            <a:schemeClr val="accent1"/>
          </a:fillRef>
          <a:effectRef idx="1">
            <a:schemeClr val="accent1"/>
          </a:effectRef>
          <a:fontRef idx="minor">
            <a:schemeClr val="tx1"/>
          </a:fontRef>
        </p:style>
      </p:cxnSp>
      <p:sp>
        <p:nvSpPr>
          <p:cNvPr id="32" name="Rounded Rectangle 31"/>
          <p:cNvSpPr/>
          <p:nvPr/>
        </p:nvSpPr>
        <p:spPr>
          <a:xfrm>
            <a:off x="9235439" y="4663440"/>
            <a:ext cx="731520" cy="320040"/>
          </a:xfrm>
          <a:prstGeom prst="roundRect">
            <a:avLst/>
          </a:prstGeom>
          <a:solidFill>
            <a:srgbClr val="249655"/>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900" b="1">
                <a:solidFill>
                  <a:srgbClr val="FFFFFF"/>
                </a:solidFill>
              </a:rPr>
              <a:t>Apr 2027</a:t>
            </a:r>
          </a:p>
        </p:txBody>
      </p:sp>
      <p:sp>
        <p:nvSpPr>
          <p:cNvPr id="33" name="TextBox 32"/>
          <p:cNvSpPr txBox="1"/>
          <p:nvPr/>
        </p:nvSpPr>
        <p:spPr>
          <a:xfrm>
            <a:off x="9006839" y="5102352"/>
            <a:ext cx="1463040" cy="365760"/>
          </a:xfrm>
          <a:prstGeom prst="rect">
            <a:avLst/>
          </a:prstGeom>
          <a:noFill/>
        </p:spPr>
        <p:txBody>
          <a:bodyPr wrap="none">
            <a:spAutoFit/>
          </a:bodyPr>
          <a:lstStyle/>
          <a:p>
            <a:pPr algn="ctr"/>
            <a:r>
              <a:rPr sz="930">
                <a:solidFill>
                  <a:srgbClr val="1C232B"/>
                </a:solidFill>
              </a:rPr>
              <a:t>Accreditation completed</a:t>
            </a:r>
          </a:p>
        </p:txBody>
      </p:sp>
      <p:sp>
        <p:nvSpPr>
          <p:cNvPr id="34" name="Rounded Rectangle 33"/>
          <p:cNvSpPr/>
          <p:nvPr/>
        </p:nvSpPr>
        <p:spPr>
          <a:xfrm>
            <a:off x="685800" y="5897880"/>
            <a:ext cx="10698480" cy="320040"/>
          </a:xfrm>
          <a:prstGeom prst="round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100" b="1">
                <a:solidFill>
                  <a:srgbClr val="FFFFFF"/>
                </a:solidFill>
              </a:rPr>
              <a:t>Target completion for BIP-MT qualification accreditation: April 2027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0972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6473952"/>
            <a:ext cx="10515600" cy="228600"/>
          </a:xfrm>
          <a:prstGeom prst="rect">
            <a:avLst/>
          </a:prstGeom>
          <a:noFill/>
        </p:spPr>
        <p:txBody>
          <a:bodyPr wrap="none">
            <a:spAutoFit/>
          </a:bodyPr>
          <a:lstStyle/>
          <a:p>
            <a:r>
              <a:rPr sz="800">
                <a:solidFill>
                  <a:srgbClr val="5E7382"/>
                </a:solidFill>
              </a:rPr>
              <a:t>Fiji Meteorological Service | RTC–Nadi Development Progress | Weather Ready Pacific Meeting</a:t>
            </a:r>
          </a:p>
        </p:txBody>
      </p:sp>
      <p:sp>
        <p:nvSpPr>
          <p:cNvPr id="4" name="TextBox 3"/>
          <p:cNvSpPr txBox="1"/>
          <p:nvPr/>
        </p:nvSpPr>
        <p:spPr>
          <a:xfrm>
            <a:off x="502920" y="292608"/>
            <a:ext cx="3200400" cy="201168"/>
          </a:xfrm>
          <a:prstGeom prst="rect">
            <a:avLst/>
          </a:prstGeom>
          <a:noFill/>
        </p:spPr>
        <p:txBody>
          <a:bodyPr wrap="none">
            <a:spAutoFit/>
          </a:bodyPr>
          <a:lstStyle/>
          <a:p>
            <a:r>
              <a:rPr sz="800" b="1">
                <a:solidFill>
                  <a:srgbClr val="0097A7"/>
                </a:solidFill>
              </a:rPr>
              <a:t>INFRASTRUCTURE</a:t>
            </a:r>
          </a:p>
        </p:txBody>
      </p:sp>
      <p:sp>
        <p:nvSpPr>
          <p:cNvPr id="5" name="TextBox 4"/>
          <p:cNvSpPr txBox="1"/>
          <p:nvPr/>
        </p:nvSpPr>
        <p:spPr>
          <a:xfrm>
            <a:off x="502920" y="475488"/>
            <a:ext cx="8686800" cy="502920"/>
          </a:xfrm>
          <a:prstGeom prst="rect">
            <a:avLst/>
          </a:prstGeom>
          <a:noFill/>
        </p:spPr>
        <p:txBody>
          <a:bodyPr wrap="none">
            <a:spAutoFit/>
          </a:bodyPr>
          <a:lstStyle/>
          <a:p>
            <a:r>
              <a:rPr sz="2600" b="1">
                <a:solidFill>
                  <a:srgbClr val="092340"/>
                </a:solidFill>
              </a:rPr>
              <a:t>RTC Building and Regional Centre Development</a:t>
            </a:r>
          </a:p>
        </p:txBody>
      </p:sp>
      <p:sp>
        <p:nvSpPr>
          <p:cNvPr id="6" name="TextBox 5"/>
          <p:cNvSpPr txBox="1"/>
          <p:nvPr/>
        </p:nvSpPr>
        <p:spPr>
          <a:xfrm>
            <a:off x="530352" y="978408"/>
            <a:ext cx="8961120" cy="384048"/>
          </a:xfrm>
          <a:prstGeom prst="rect">
            <a:avLst/>
          </a:prstGeom>
          <a:noFill/>
        </p:spPr>
        <p:txBody>
          <a:bodyPr wrap="none">
            <a:spAutoFit/>
          </a:bodyPr>
          <a:lstStyle/>
          <a:p>
            <a:r>
              <a:rPr sz="1100">
                <a:solidFill>
                  <a:srgbClr val="5E7382"/>
                </a:solidFill>
              </a:rPr>
              <a:t>Project for the Development of Regional Centres for Meteorological Services and Disaster Risk Reduction in the Pacific.</a:t>
            </a:r>
          </a:p>
        </p:txBody>
      </p:sp>
      <p:pic>
        <p:nvPicPr>
          <p:cNvPr id="7" name="Picture 6" descr="image1.png"/>
          <p:cNvPicPr>
            <a:picLocks noChangeAspect="1"/>
          </p:cNvPicPr>
          <p:nvPr/>
        </p:nvPicPr>
        <p:blipFill>
          <a:blip r:embed="rId2"/>
          <a:stretch>
            <a:fillRect/>
          </a:stretch>
        </p:blipFill>
        <p:spPr>
          <a:xfrm>
            <a:off x="9966960" y="301752"/>
            <a:ext cx="1600200" cy="473484"/>
          </a:xfrm>
          <a:prstGeom prst="rect">
            <a:avLst/>
          </a:prstGeom>
        </p:spPr>
      </p:pic>
      <p:pic>
        <p:nvPicPr>
          <p:cNvPr id="9" name="Picture 8" descr="image7.png"/>
          <p:cNvPicPr>
            <a:picLocks noChangeAspect="1"/>
          </p:cNvPicPr>
          <p:nvPr/>
        </p:nvPicPr>
        <p:blipFill>
          <a:blip r:embed="rId3"/>
          <a:stretch>
            <a:fillRect/>
          </a:stretch>
        </p:blipFill>
        <p:spPr>
          <a:xfrm>
            <a:off x="594360" y="1481328"/>
            <a:ext cx="4983480" cy="4005072"/>
          </a:xfrm>
          <a:prstGeom prst="rect">
            <a:avLst/>
          </a:prstGeom>
        </p:spPr>
      </p:pic>
      <p:sp>
        <p:nvSpPr>
          <p:cNvPr id="10" name="Rounded Rectangle 9"/>
          <p:cNvSpPr/>
          <p:nvPr/>
        </p:nvSpPr>
        <p:spPr>
          <a:xfrm>
            <a:off x="5897880" y="1325880"/>
            <a:ext cx="2331720" cy="96012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Rectangle 10"/>
          <p:cNvSpPr/>
          <p:nvPr/>
        </p:nvSpPr>
        <p:spPr>
          <a:xfrm>
            <a:off x="5897880" y="1325880"/>
            <a:ext cx="73152" cy="960120"/>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p:cNvSpPr txBox="1"/>
          <p:nvPr/>
        </p:nvSpPr>
        <p:spPr>
          <a:xfrm>
            <a:off x="6062472" y="1463039"/>
            <a:ext cx="1571264" cy="338554"/>
          </a:xfrm>
          <a:prstGeom prst="rect">
            <a:avLst/>
          </a:prstGeom>
          <a:noFill/>
        </p:spPr>
        <p:txBody>
          <a:bodyPr wrap="none">
            <a:spAutoFit/>
          </a:bodyPr>
          <a:lstStyle/>
          <a:p>
            <a:r>
              <a:rPr sz="1600" b="1" dirty="0">
                <a:solidFill>
                  <a:srgbClr val="092340"/>
                </a:solidFill>
              </a:rPr>
              <a:t>Groundbreaking</a:t>
            </a:r>
          </a:p>
        </p:txBody>
      </p:sp>
      <p:sp>
        <p:nvSpPr>
          <p:cNvPr id="13" name="TextBox 12"/>
          <p:cNvSpPr txBox="1"/>
          <p:nvPr/>
        </p:nvSpPr>
        <p:spPr>
          <a:xfrm>
            <a:off x="6062472" y="1828800"/>
            <a:ext cx="2002536" cy="461665"/>
          </a:xfrm>
          <a:prstGeom prst="rect">
            <a:avLst/>
          </a:prstGeom>
          <a:noFill/>
        </p:spPr>
        <p:txBody>
          <a:bodyPr wrap="square">
            <a:spAutoFit/>
          </a:bodyPr>
          <a:lstStyle/>
          <a:p>
            <a:pPr>
              <a:spcAft>
                <a:spcPts val="300"/>
              </a:spcAft>
            </a:pPr>
            <a:r>
              <a:rPr sz="1200" dirty="0">
                <a:solidFill>
                  <a:srgbClr val="1C232B"/>
                </a:solidFill>
              </a:rPr>
              <a:t>10 April 2026 | FMS HQ, Nadi</a:t>
            </a:r>
          </a:p>
        </p:txBody>
      </p:sp>
      <p:sp>
        <p:nvSpPr>
          <p:cNvPr id="14" name="Rounded Rectangle 13"/>
          <p:cNvSpPr/>
          <p:nvPr/>
        </p:nvSpPr>
        <p:spPr>
          <a:xfrm>
            <a:off x="8549640" y="1325880"/>
            <a:ext cx="2697480" cy="96012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a:xfrm>
            <a:off x="8549640" y="1325880"/>
            <a:ext cx="73152" cy="960120"/>
          </a:xfrm>
          <a:prstGeom prst="rect">
            <a:avLst/>
          </a:prstGeom>
          <a:solidFill>
            <a:srgbClr val="D8A9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TextBox 15"/>
          <p:cNvSpPr txBox="1"/>
          <p:nvPr/>
        </p:nvSpPr>
        <p:spPr>
          <a:xfrm>
            <a:off x="8714232" y="1463039"/>
            <a:ext cx="1927131" cy="338554"/>
          </a:xfrm>
          <a:prstGeom prst="rect">
            <a:avLst/>
          </a:prstGeom>
          <a:noFill/>
        </p:spPr>
        <p:txBody>
          <a:bodyPr wrap="none">
            <a:spAutoFit/>
          </a:bodyPr>
          <a:lstStyle/>
          <a:p>
            <a:r>
              <a:rPr sz="1600" b="1" dirty="0">
                <a:solidFill>
                  <a:srgbClr val="092340"/>
                </a:solidFill>
              </a:rPr>
              <a:t>JICA / Japan support</a:t>
            </a:r>
          </a:p>
        </p:txBody>
      </p:sp>
      <p:sp>
        <p:nvSpPr>
          <p:cNvPr id="17" name="TextBox 16"/>
          <p:cNvSpPr txBox="1"/>
          <p:nvPr/>
        </p:nvSpPr>
        <p:spPr>
          <a:xfrm>
            <a:off x="8714232" y="1828800"/>
            <a:ext cx="2368296" cy="461665"/>
          </a:xfrm>
          <a:prstGeom prst="rect">
            <a:avLst/>
          </a:prstGeom>
          <a:noFill/>
        </p:spPr>
        <p:txBody>
          <a:bodyPr wrap="square">
            <a:spAutoFit/>
          </a:bodyPr>
          <a:lstStyle/>
          <a:p>
            <a:pPr>
              <a:spcAft>
                <a:spcPts val="300"/>
              </a:spcAft>
            </a:pPr>
            <a:r>
              <a:rPr sz="1200" dirty="0">
                <a:solidFill>
                  <a:srgbClr val="1C232B"/>
                </a:solidFill>
              </a:rPr>
              <a:t>Grant support worth up to approx. FJD 27 million</a:t>
            </a:r>
          </a:p>
        </p:txBody>
      </p:sp>
      <p:sp>
        <p:nvSpPr>
          <p:cNvPr id="18" name="TextBox 17"/>
          <p:cNvSpPr txBox="1"/>
          <p:nvPr/>
        </p:nvSpPr>
        <p:spPr>
          <a:xfrm>
            <a:off x="5943600" y="2606040"/>
            <a:ext cx="5349240" cy="2046714"/>
          </a:xfrm>
          <a:prstGeom prst="rect">
            <a:avLst/>
          </a:prstGeom>
          <a:noFill/>
        </p:spPr>
        <p:txBody>
          <a:bodyPr wrap="square">
            <a:spAutoFit/>
          </a:bodyPr>
          <a:lstStyle/>
          <a:p>
            <a:pPr>
              <a:spcAft>
                <a:spcPts val="600"/>
              </a:spcAft>
            </a:pPr>
            <a:r>
              <a:rPr sz="1150" dirty="0">
                <a:solidFill>
                  <a:srgbClr val="1C232B"/>
                </a:solidFill>
              </a:rPr>
              <a:t>• </a:t>
            </a:r>
            <a:r>
              <a:rPr sz="1400" dirty="0">
                <a:solidFill>
                  <a:srgbClr val="1C232B"/>
                </a:solidFill>
              </a:rPr>
              <a:t>RTC, RIC and Disaster Risk Reduction Awareness Facility included in the development.</a:t>
            </a:r>
          </a:p>
          <a:p>
            <a:pPr>
              <a:spcAft>
                <a:spcPts val="600"/>
              </a:spcAft>
            </a:pPr>
            <a:r>
              <a:rPr sz="1400" dirty="0">
                <a:solidFill>
                  <a:srgbClr val="1C232B"/>
                </a:solidFill>
              </a:rPr>
              <a:t>• Building concept, layout and education/training facility plans prepared.</a:t>
            </a:r>
          </a:p>
          <a:p>
            <a:pPr>
              <a:spcAft>
                <a:spcPts val="600"/>
              </a:spcAft>
            </a:pPr>
            <a:r>
              <a:rPr sz="1400" dirty="0">
                <a:solidFill>
                  <a:srgbClr val="1C232B"/>
                </a:solidFill>
              </a:rPr>
              <a:t>• Facility will strengthen FMS capacity and provide a modern training platform for Pacific NMHS officials.</a:t>
            </a:r>
          </a:p>
          <a:p>
            <a:pPr>
              <a:spcAft>
                <a:spcPts val="600"/>
              </a:spcAft>
            </a:pPr>
            <a:r>
              <a:rPr sz="1400" dirty="0">
                <a:solidFill>
                  <a:srgbClr val="1C232B"/>
                </a:solidFill>
              </a:rPr>
              <a:t>• Design aligns with WMO standards, ISO-focused practices and regional early-warning capacity development.</a:t>
            </a:r>
          </a:p>
        </p:txBody>
      </p:sp>
      <p:sp>
        <p:nvSpPr>
          <p:cNvPr id="19" name="Rounded Rectangle 18"/>
          <p:cNvSpPr/>
          <p:nvPr/>
        </p:nvSpPr>
        <p:spPr>
          <a:xfrm>
            <a:off x="5943600" y="5074920"/>
            <a:ext cx="5321808" cy="411480"/>
          </a:xfrm>
          <a:prstGeom prst="roundRect">
            <a:avLst/>
          </a:prstGeom>
          <a:solidFill>
            <a:srgbClr val="092340"/>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050" b="1">
                <a:solidFill>
                  <a:srgbClr val="FFFFFF"/>
                </a:solidFill>
              </a:rPr>
              <a:t>Development pathway: planning → construction → commissioning → regional delivery</a:t>
            </a:r>
          </a:p>
        </p:txBody>
      </p:sp>
      <p:sp>
        <p:nvSpPr>
          <p:cNvPr id="20" name="Rounded Rectangle 19"/>
          <p:cNvSpPr/>
          <p:nvPr/>
        </p:nvSpPr>
        <p:spPr>
          <a:xfrm>
            <a:off x="594360" y="5779008"/>
            <a:ext cx="10698480" cy="384048"/>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lang="en-US" sz="1400" b="1" dirty="0">
                <a:solidFill>
                  <a:srgbClr val="FFFFFF"/>
                </a:solidFill>
              </a:rPr>
              <a:t>T</a:t>
            </a:r>
            <a:r>
              <a:rPr sz="1400" b="1" dirty="0">
                <a:solidFill>
                  <a:srgbClr val="FFFFFF"/>
                </a:solidFill>
              </a:rPr>
              <a:t>he new building will transform FMS from a training provider into a stronger Pacific regional training hub.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09728"/>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6473952"/>
            <a:ext cx="10515600" cy="228600"/>
          </a:xfrm>
          <a:prstGeom prst="rect">
            <a:avLst/>
          </a:prstGeom>
          <a:noFill/>
        </p:spPr>
        <p:txBody>
          <a:bodyPr wrap="none">
            <a:spAutoFit/>
          </a:bodyPr>
          <a:lstStyle/>
          <a:p>
            <a:r>
              <a:rPr sz="800">
                <a:solidFill>
                  <a:srgbClr val="5E7382"/>
                </a:solidFill>
              </a:rPr>
              <a:t>Fiji Meteorological Service | RTC–Nadi Development Progress | Weather Ready Pacific Meeting</a:t>
            </a:r>
          </a:p>
        </p:txBody>
      </p:sp>
      <p:sp>
        <p:nvSpPr>
          <p:cNvPr id="4" name="TextBox 3"/>
          <p:cNvSpPr txBox="1"/>
          <p:nvPr/>
        </p:nvSpPr>
        <p:spPr>
          <a:xfrm>
            <a:off x="502920" y="292608"/>
            <a:ext cx="3200400" cy="201168"/>
          </a:xfrm>
          <a:prstGeom prst="rect">
            <a:avLst/>
          </a:prstGeom>
          <a:noFill/>
        </p:spPr>
        <p:txBody>
          <a:bodyPr wrap="none">
            <a:spAutoFit/>
          </a:bodyPr>
          <a:lstStyle/>
          <a:p>
            <a:r>
              <a:rPr sz="800" b="1">
                <a:solidFill>
                  <a:srgbClr val="0097A7"/>
                </a:solidFill>
              </a:rPr>
              <a:t>INFRASTRUCTURE</a:t>
            </a:r>
          </a:p>
        </p:txBody>
      </p:sp>
      <p:sp>
        <p:nvSpPr>
          <p:cNvPr id="5" name="TextBox 4"/>
          <p:cNvSpPr txBox="1"/>
          <p:nvPr/>
        </p:nvSpPr>
        <p:spPr>
          <a:xfrm>
            <a:off x="502920" y="475488"/>
            <a:ext cx="8686800" cy="502920"/>
          </a:xfrm>
          <a:prstGeom prst="rect">
            <a:avLst/>
          </a:prstGeom>
          <a:noFill/>
        </p:spPr>
        <p:txBody>
          <a:bodyPr wrap="none">
            <a:spAutoFit/>
          </a:bodyPr>
          <a:lstStyle/>
          <a:p>
            <a:r>
              <a:rPr sz="2600" b="1">
                <a:solidFill>
                  <a:srgbClr val="092340"/>
                </a:solidFill>
              </a:rPr>
              <a:t>RTC Exhibition Centre Development</a:t>
            </a:r>
          </a:p>
        </p:txBody>
      </p:sp>
      <p:sp>
        <p:nvSpPr>
          <p:cNvPr id="6" name="TextBox 5"/>
          <p:cNvSpPr txBox="1"/>
          <p:nvPr/>
        </p:nvSpPr>
        <p:spPr>
          <a:xfrm>
            <a:off x="530352" y="978408"/>
            <a:ext cx="8961120" cy="384048"/>
          </a:xfrm>
          <a:prstGeom prst="rect">
            <a:avLst/>
          </a:prstGeom>
          <a:noFill/>
        </p:spPr>
        <p:txBody>
          <a:bodyPr wrap="none">
            <a:spAutoFit/>
          </a:bodyPr>
          <a:lstStyle/>
          <a:p>
            <a:r>
              <a:rPr sz="1100">
                <a:solidFill>
                  <a:srgbClr val="5E7382"/>
                </a:solidFill>
              </a:rPr>
              <a:t>Artwork package completed and handed to the contractor for final exhibition design.</a:t>
            </a:r>
          </a:p>
        </p:txBody>
      </p:sp>
      <p:pic>
        <p:nvPicPr>
          <p:cNvPr id="7" name="Picture 6" descr="image1.png"/>
          <p:cNvPicPr>
            <a:picLocks noChangeAspect="1"/>
          </p:cNvPicPr>
          <p:nvPr/>
        </p:nvPicPr>
        <p:blipFill>
          <a:blip r:embed="rId2"/>
          <a:stretch>
            <a:fillRect/>
          </a:stretch>
        </p:blipFill>
        <p:spPr>
          <a:xfrm>
            <a:off x="9966960" y="301752"/>
            <a:ext cx="1600200" cy="473484"/>
          </a:xfrm>
          <a:prstGeom prst="rect">
            <a:avLst/>
          </a:prstGeom>
        </p:spPr>
      </p:pic>
      <p:pic>
        <p:nvPicPr>
          <p:cNvPr id="9" name="Picture 8" descr="image9.png"/>
          <p:cNvPicPr>
            <a:picLocks noChangeAspect="1"/>
          </p:cNvPicPr>
          <p:nvPr/>
        </p:nvPicPr>
        <p:blipFill>
          <a:blip r:embed="rId3"/>
          <a:stretch>
            <a:fillRect/>
          </a:stretch>
        </p:blipFill>
        <p:spPr>
          <a:xfrm>
            <a:off x="594360" y="1325880"/>
            <a:ext cx="5029200" cy="4407408"/>
          </a:xfrm>
          <a:prstGeom prst="rect">
            <a:avLst/>
          </a:prstGeom>
        </p:spPr>
      </p:pic>
      <p:sp>
        <p:nvSpPr>
          <p:cNvPr id="10" name="Rounded Rectangle 9"/>
          <p:cNvSpPr/>
          <p:nvPr/>
        </p:nvSpPr>
        <p:spPr>
          <a:xfrm>
            <a:off x="5989320" y="1417320"/>
            <a:ext cx="1143000" cy="685800"/>
          </a:xfrm>
          <a:prstGeom prst="round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2500" b="1">
                <a:solidFill>
                  <a:srgbClr val="FFFFFF"/>
                </a:solidFill>
              </a:rPr>
              <a:t>70%</a:t>
            </a:r>
          </a:p>
        </p:txBody>
      </p:sp>
      <p:sp>
        <p:nvSpPr>
          <p:cNvPr id="11" name="TextBox 10"/>
          <p:cNvSpPr txBox="1"/>
          <p:nvPr/>
        </p:nvSpPr>
        <p:spPr>
          <a:xfrm>
            <a:off x="7269480" y="1444752"/>
            <a:ext cx="3840480" cy="548640"/>
          </a:xfrm>
          <a:prstGeom prst="rect">
            <a:avLst/>
          </a:prstGeom>
          <a:noFill/>
        </p:spPr>
        <p:txBody>
          <a:bodyPr wrap="none">
            <a:spAutoFit/>
          </a:bodyPr>
          <a:lstStyle/>
          <a:p>
            <a:r>
              <a:rPr sz="2000" b="1">
                <a:solidFill>
                  <a:srgbClr val="092340"/>
                </a:solidFill>
              </a:rPr>
              <a:t>Work completed</a:t>
            </a:r>
          </a:p>
        </p:txBody>
      </p:sp>
      <p:sp>
        <p:nvSpPr>
          <p:cNvPr id="12" name="Rounded Rectangle 11"/>
          <p:cNvSpPr/>
          <p:nvPr/>
        </p:nvSpPr>
        <p:spPr>
          <a:xfrm>
            <a:off x="5989320" y="2331720"/>
            <a:ext cx="5166360" cy="77724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Rectangle 12"/>
          <p:cNvSpPr/>
          <p:nvPr/>
        </p:nvSpPr>
        <p:spPr>
          <a:xfrm>
            <a:off x="5989320" y="2331720"/>
            <a:ext cx="73152" cy="777240"/>
          </a:xfrm>
          <a:prstGeom prst="rect">
            <a:avLst/>
          </a:prstGeom>
          <a:solidFill>
            <a:srgbClr val="2496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6153912" y="2468879"/>
            <a:ext cx="4846320" cy="347472"/>
          </a:xfrm>
          <a:prstGeom prst="rect">
            <a:avLst/>
          </a:prstGeom>
          <a:noFill/>
        </p:spPr>
        <p:txBody>
          <a:bodyPr wrap="none">
            <a:spAutoFit/>
          </a:bodyPr>
          <a:lstStyle/>
          <a:p>
            <a:r>
              <a:rPr sz="1300" b="1">
                <a:solidFill>
                  <a:srgbClr val="092340"/>
                </a:solidFill>
              </a:rPr>
              <a:t>Artwork completed</a:t>
            </a:r>
          </a:p>
        </p:txBody>
      </p:sp>
      <p:sp>
        <p:nvSpPr>
          <p:cNvPr id="15" name="TextBox 14"/>
          <p:cNvSpPr txBox="1"/>
          <p:nvPr/>
        </p:nvSpPr>
        <p:spPr>
          <a:xfrm>
            <a:off x="6153912" y="2834639"/>
            <a:ext cx="4837176" cy="274320"/>
          </a:xfrm>
          <a:prstGeom prst="rect">
            <a:avLst/>
          </a:prstGeom>
          <a:noFill/>
        </p:spPr>
        <p:txBody>
          <a:bodyPr wrap="square">
            <a:spAutoFit/>
          </a:bodyPr>
          <a:lstStyle/>
          <a:p>
            <a:pPr>
              <a:spcAft>
                <a:spcPts val="300"/>
              </a:spcAft>
            </a:pPr>
            <a:r>
              <a:rPr sz="1200" dirty="0">
                <a:solidFill>
                  <a:srgbClr val="1C232B"/>
                </a:solidFill>
              </a:rPr>
              <a:t>The exhibition artwork package has been completed.</a:t>
            </a:r>
          </a:p>
        </p:txBody>
      </p:sp>
      <p:sp>
        <p:nvSpPr>
          <p:cNvPr id="16" name="Rounded Rectangle 15"/>
          <p:cNvSpPr/>
          <p:nvPr/>
        </p:nvSpPr>
        <p:spPr>
          <a:xfrm>
            <a:off x="5989320" y="3246120"/>
            <a:ext cx="5166360" cy="777240"/>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Rectangle 16"/>
          <p:cNvSpPr/>
          <p:nvPr/>
        </p:nvSpPr>
        <p:spPr>
          <a:xfrm>
            <a:off x="5989320" y="3246120"/>
            <a:ext cx="73152" cy="777240"/>
          </a:xfrm>
          <a:prstGeom prst="rect">
            <a:avLst/>
          </a:prstGeom>
          <a:solidFill>
            <a:srgbClr val="009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TextBox 17"/>
          <p:cNvSpPr txBox="1"/>
          <p:nvPr/>
        </p:nvSpPr>
        <p:spPr>
          <a:xfrm>
            <a:off x="6153912" y="3383279"/>
            <a:ext cx="4846320" cy="347472"/>
          </a:xfrm>
          <a:prstGeom prst="rect">
            <a:avLst/>
          </a:prstGeom>
          <a:noFill/>
        </p:spPr>
        <p:txBody>
          <a:bodyPr wrap="none">
            <a:spAutoFit/>
          </a:bodyPr>
          <a:lstStyle/>
          <a:p>
            <a:r>
              <a:rPr sz="1300" b="1">
                <a:solidFill>
                  <a:srgbClr val="092340"/>
                </a:solidFill>
              </a:rPr>
              <a:t>Provided to contractor</a:t>
            </a:r>
          </a:p>
        </p:txBody>
      </p:sp>
      <p:sp>
        <p:nvSpPr>
          <p:cNvPr id="19" name="TextBox 18"/>
          <p:cNvSpPr txBox="1"/>
          <p:nvPr/>
        </p:nvSpPr>
        <p:spPr>
          <a:xfrm>
            <a:off x="6153912" y="3749039"/>
            <a:ext cx="4837176" cy="274320"/>
          </a:xfrm>
          <a:prstGeom prst="rect">
            <a:avLst/>
          </a:prstGeom>
          <a:noFill/>
        </p:spPr>
        <p:txBody>
          <a:bodyPr wrap="square">
            <a:spAutoFit/>
          </a:bodyPr>
          <a:lstStyle/>
          <a:p>
            <a:pPr>
              <a:spcAft>
                <a:spcPts val="300"/>
              </a:spcAft>
            </a:pPr>
            <a:r>
              <a:rPr sz="1200" dirty="0">
                <a:solidFill>
                  <a:srgbClr val="1C232B"/>
                </a:solidFill>
              </a:rPr>
              <a:t>Artwork has been handed over to the contractor for detailed design.</a:t>
            </a:r>
          </a:p>
        </p:txBody>
      </p:sp>
      <p:sp>
        <p:nvSpPr>
          <p:cNvPr id="20" name="Rounded Rectangle 19"/>
          <p:cNvSpPr/>
          <p:nvPr/>
        </p:nvSpPr>
        <p:spPr>
          <a:xfrm>
            <a:off x="5989320" y="4160519"/>
            <a:ext cx="5166360" cy="985549"/>
          </a:xfrm>
          <a:prstGeom prst="roundRect">
            <a:avLst/>
          </a:prstGeom>
          <a:solidFill>
            <a:srgbClr val="FAFCFD"/>
          </a:solidFill>
          <a:ln w="9525">
            <a:solidFill>
              <a:srgbClr val="E2E9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p:nvSpPr>
        <p:spPr>
          <a:xfrm>
            <a:off x="5989320" y="4160520"/>
            <a:ext cx="73152" cy="777240"/>
          </a:xfrm>
          <a:prstGeom prst="rect">
            <a:avLst/>
          </a:prstGeom>
          <a:solidFill>
            <a:srgbClr val="0064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6153912" y="4297680"/>
            <a:ext cx="4846320" cy="347472"/>
          </a:xfrm>
          <a:prstGeom prst="rect">
            <a:avLst/>
          </a:prstGeom>
          <a:noFill/>
        </p:spPr>
        <p:txBody>
          <a:bodyPr wrap="none">
            <a:spAutoFit/>
          </a:bodyPr>
          <a:lstStyle/>
          <a:p>
            <a:r>
              <a:rPr sz="1300" b="1">
                <a:solidFill>
                  <a:srgbClr val="092340"/>
                </a:solidFill>
              </a:rPr>
              <a:t>Design phase progressing</a:t>
            </a:r>
          </a:p>
        </p:txBody>
      </p:sp>
      <p:sp>
        <p:nvSpPr>
          <p:cNvPr id="23" name="TextBox 22"/>
          <p:cNvSpPr txBox="1"/>
          <p:nvPr/>
        </p:nvSpPr>
        <p:spPr>
          <a:xfrm>
            <a:off x="6153912" y="4663440"/>
            <a:ext cx="4837176" cy="461665"/>
          </a:xfrm>
          <a:prstGeom prst="rect">
            <a:avLst/>
          </a:prstGeom>
          <a:noFill/>
        </p:spPr>
        <p:txBody>
          <a:bodyPr wrap="square">
            <a:spAutoFit/>
          </a:bodyPr>
          <a:lstStyle/>
          <a:p>
            <a:pPr>
              <a:spcAft>
                <a:spcPts val="300"/>
              </a:spcAft>
            </a:pPr>
            <a:r>
              <a:rPr sz="1200" dirty="0">
                <a:solidFill>
                  <a:srgbClr val="1C232B"/>
                </a:solidFill>
              </a:rPr>
              <a:t>Contractor will translate the artwork into the final exhibition design and installation package.</a:t>
            </a:r>
          </a:p>
        </p:txBody>
      </p:sp>
      <p:sp>
        <p:nvSpPr>
          <p:cNvPr id="24" name="Rounded Rectangle 23"/>
          <p:cNvSpPr/>
          <p:nvPr/>
        </p:nvSpPr>
        <p:spPr>
          <a:xfrm>
            <a:off x="5989320" y="5257800"/>
            <a:ext cx="5166360" cy="384048"/>
          </a:xfrm>
          <a:prstGeom prst="roundRect">
            <a:avLst/>
          </a:prstGeom>
          <a:solidFill>
            <a:srgbClr val="D8A93A"/>
          </a:solidFill>
          <a:ln>
            <a:noFill/>
          </a:ln>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a:r>
              <a:rPr sz="1000" b="1">
                <a:solidFill>
                  <a:srgbClr val="FFFFFF"/>
                </a:solidFill>
              </a:rPr>
              <a:t>Remaining 30%: final design refinement, approval, production, installation and handover.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5 SPREP PYOCR">
  <a:themeElements>
    <a:clrScheme name="25 SPREP PYOCR">
      <a:dk1>
        <a:srgbClr val="000000"/>
      </a:dk1>
      <a:lt1>
        <a:srgbClr val="FFFFFF"/>
      </a:lt1>
      <a:dk2>
        <a:srgbClr val="A7A7A7"/>
      </a:dk2>
      <a:lt2>
        <a:srgbClr val="535353"/>
      </a:lt2>
      <a:accent1>
        <a:srgbClr val="6283AD"/>
      </a:accent1>
      <a:accent2>
        <a:srgbClr val="324966"/>
      </a:accent2>
      <a:accent3>
        <a:srgbClr val="3A759E"/>
      </a:accent3>
      <a:accent4>
        <a:srgbClr val="3CA19C"/>
      </a:accent4>
      <a:accent5>
        <a:srgbClr val="053780"/>
      </a:accent5>
      <a:accent6>
        <a:srgbClr val="2D577E"/>
      </a:accent6>
      <a:hlink>
        <a:srgbClr val="0000FF"/>
      </a:hlink>
      <a:folHlink>
        <a:srgbClr val="FF00FF"/>
      </a:folHlink>
    </a:clrScheme>
    <a:fontScheme name="25 SPREP PYOCR">
      <a:majorFont>
        <a:latin typeface="Helvetica"/>
        <a:ea typeface="Helvetica"/>
        <a:cs typeface="Helvetica"/>
      </a:majorFont>
      <a:minorFont>
        <a:latin typeface="Calibri"/>
        <a:ea typeface="Calibri"/>
        <a:cs typeface="Calibri"/>
      </a:minorFont>
    </a:fontScheme>
    <a:fmtScheme name="25 SPREP PYOC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B93D4149CF1F4A82E5E3E1C517E5E7" ma:contentTypeVersion="14" ma:contentTypeDescription="Create a new document." ma:contentTypeScope="" ma:versionID="8ad193fbfcbf4566f63298ea2daa23e7">
  <xsd:schema xmlns:xsd="http://www.w3.org/2001/XMLSchema" xmlns:xs="http://www.w3.org/2001/XMLSchema" xmlns:p="http://schemas.microsoft.com/office/2006/metadata/properties" xmlns:ns2="5c9379e0-c8fe-4c72-bd8d-06eab88b1c4d" xmlns:ns3="4600bc44-2015-4da8-875d-07b815e122b5" targetNamespace="http://schemas.microsoft.com/office/2006/metadata/properties" ma:root="true" ma:fieldsID="dfa26346bf4f8b207cd093a399659714" ns2:_="" ns3:_="">
    <xsd:import namespace="5c9379e0-c8fe-4c72-bd8d-06eab88b1c4d"/>
    <xsd:import namespace="4600bc44-2015-4da8-875d-07b815e122b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Top_x0020_2_x0020_Data_x0020_Framework_x0020_Principl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9379e0-c8fe-4c72-bd8d-06eab88b1c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926c1b7-6265-4b08-9951-3c22af25e65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Top_x0020_2_x0020_Data_x0020_Framework_x0020_Principles" ma:index="21" nillable="true" ma:displayName="Top 2 Data Framework Principles" ma:format="Dropdown" ma:internalName="Top_x0020_2_x0020_Data_x0020_Framework_x0020_Principles">
      <xsd:complexType>
        <xsd:complexContent>
          <xsd:extension base="dms:MultiChoice">
            <xsd:sequence>
              <xsd:element name="Value" maxOccurs="unbounded" minOccurs="0" nillable="true">
                <xsd:simpleType>
                  <xsd:restriction base="dms:Choice">
                    <xsd:enumeration value="1. A Sustainable Financing and Asset Management Roadmap (Appendix B) and Improvement Strategies for each asset class are developed and updated at least every 5 years, to guide capability uplift and asset performance in the region."/>
                    <xsd:enumeration value="2.  Standardised regional technology for inter-operability and establish preferred supplier panel contracts for the Pacific, to streamline sharing of spares and maintenance resources, reduce cost and technical burden for countries through pooled regional solutions."/>
                    <xsd:enumeration value="3. Establish the Pacific MHEWS Asset Management Operational Fund and Investment Facility, to provide sustainable long-term pooled financing to operate and maintain critical regional assets, supplementing national budgets."/>
                    <xsd:enumeration value="4. Critical regional assets for MHEWS are agreed and identified as the Pacific Regional Observing Network (Appendix C) and is reviewed at least biennially. This includes enabling assets such as regional training centre, regional instrument centre, pacific WIS2 node and pacific integrated forecasting platform. GBON SOFF stations are a subset."/>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600bc44-2015-4da8-875d-07b815e122b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d910c851-c325-4e55-9a04-b815e3608e32}" ma:internalName="TaxCatchAll" ma:showField="CatchAllData" ma:web="4600bc44-2015-4da8-875d-07b815e122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op_x0020_2_x0020_Data_x0020_Framework_x0020_Principles xmlns="5c9379e0-c8fe-4c72-bd8d-06eab88b1c4d" xsi:nil="true"/>
    <TaxCatchAll xmlns="4600bc44-2015-4da8-875d-07b815e122b5" xsi:nil="true"/>
    <lcf76f155ced4ddcb4097134ff3c332f xmlns="5c9379e0-c8fe-4c72-bd8d-06eab88b1c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AF87087-3E61-4AD9-93EC-8675148DB155}"/>
</file>

<file path=customXml/itemProps2.xml><?xml version="1.0" encoding="utf-8"?>
<ds:datastoreItem xmlns:ds="http://schemas.openxmlformats.org/officeDocument/2006/customXml" ds:itemID="{BDDA1326-27C7-48C4-8BF1-DFCF24AAE34E}"/>
</file>

<file path=customXml/itemProps3.xml><?xml version="1.0" encoding="utf-8"?>
<ds:datastoreItem xmlns:ds="http://schemas.openxmlformats.org/officeDocument/2006/customXml" ds:itemID="{A28FA8A4-9280-47BA-9086-1FBEE0E14BF9}"/>
</file>

<file path=docProps/app.xml><?xml version="1.0" encoding="utf-8"?>
<Properties xmlns="http://schemas.openxmlformats.org/officeDocument/2006/extended-properties" xmlns:vt="http://schemas.openxmlformats.org/officeDocument/2006/docPropsVTypes">
  <TotalTime>1187</TotalTime>
  <Words>2460</Words>
  <Application>Microsoft Office PowerPoint</Application>
  <PresentationFormat>Widescreen</PresentationFormat>
  <Paragraphs>343</Paragraphs>
  <Slides>21</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新細明體</vt:lpstr>
      <vt:lpstr>Aptos</vt:lpstr>
      <vt:lpstr>Arial</vt:lpstr>
      <vt:lpstr>Calibri</vt:lpstr>
      <vt:lpstr>Garamond</vt:lpstr>
      <vt:lpstr>Georgia</vt:lpstr>
      <vt:lpstr>Times New Roman</vt:lpstr>
      <vt:lpstr>Webdings</vt:lpstr>
      <vt:lpstr>Office Theme</vt:lpstr>
      <vt:lpstr>25 SPREP PYOCR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Construction: Current status</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STO-T</dc:creator>
  <cp:keywords/>
  <dc:description>generated using python-pptx</dc:description>
  <cp:lastModifiedBy>RSMC-Nadi-Fiji</cp:lastModifiedBy>
  <cp:revision>29</cp:revision>
  <dcterms:created xsi:type="dcterms:W3CDTF">2013-01-27T09:14:16Z</dcterms:created>
  <dcterms:modified xsi:type="dcterms:W3CDTF">2026-05-27T04:45:27Z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0x01010061B93D4149CF1F4A82E5E3E1C517E5E7</vt:lpwstr>
  </property>
</Properties>
</file>