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1263" r:id="rId5"/>
    <p:sldId id="1264" r:id="rId6"/>
    <p:sldId id="1265" r:id="rId7"/>
    <p:sldId id="1272" r:id="rId8"/>
    <p:sldId id="1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634B"/>
    <a:srgbClr val="D69B1C"/>
    <a:srgbClr val="D9A918"/>
    <a:srgbClr val="FF6D6D"/>
    <a:srgbClr val="FFD4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621846-F08D-43E2-8BC2-356752897B5F}" v="560" dt="2026-05-30T15:28:28.969"/>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9" d="100"/>
          <a:sy n="89"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7E5F89-D517-4D7E-8612-0D7103EE9AD9}" type="datetimeFigureOut">
              <a:rPr lang="en-NZ" smtClean="0"/>
              <a:t>1/06/2026</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FB2355-B552-44E8-8D3A-D18871183675}" type="slidenum">
              <a:rPr lang="en-NZ" smtClean="0"/>
              <a:t>‹#›</a:t>
            </a:fld>
            <a:endParaRPr lang="en-NZ"/>
          </a:p>
        </p:txBody>
      </p:sp>
    </p:spTree>
    <p:extLst>
      <p:ext uri="{BB962C8B-B14F-4D97-AF65-F5344CB8AC3E}">
        <p14:creationId xmlns:p14="http://schemas.microsoft.com/office/powerpoint/2010/main" val="2939561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Brown boa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28083041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C482-868C-C6B6-60D1-EB96C6070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CB65280-EE1B-6A51-03F1-1D50899F67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7BD265B-C198-8FDF-5939-08A1CA97F8B8}"/>
              </a:ext>
            </a:extLst>
          </p:cNvPr>
          <p:cNvSpPr>
            <a:spLocks noGrp="1"/>
          </p:cNvSpPr>
          <p:nvPr>
            <p:ph type="dt" sz="half" idx="10"/>
          </p:nvPr>
        </p:nvSpPr>
        <p:spPr/>
        <p:txBody>
          <a:bodyPr/>
          <a:lstStyle/>
          <a:p>
            <a:fld id="{E5EB02A2-9D48-4159-80D3-C095461AA217}" type="datetimeFigureOut">
              <a:rPr lang="en-AU" smtClean="0"/>
              <a:t>1/06/2026</a:t>
            </a:fld>
            <a:endParaRPr lang="en-AU"/>
          </a:p>
        </p:txBody>
      </p:sp>
      <p:sp>
        <p:nvSpPr>
          <p:cNvPr id="5" name="Footer Placeholder 4">
            <a:extLst>
              <a:ext uri="{FF2B5EF4-FFF2-40B4-BE49-F238E27FC236}">
                <a16:creationId xmlns:a16="http://schemas.microsoft.com/office/drawing/2014/main" id="{5F4472C3-0529-E001-0A01-8EF7A22A4E3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C386A1-6DBC-E53E-B65C-40CD33BF6D6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52110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A09434-A273-7421-05D1-E8B5754423FB}"/>
              </a:ext>
            </a:extLst>
          </p:cNvPr>
          <p:cNvSpPr>
            <a:spLocks noGrp="1"/>
          </p:cNvSpPr>
          <p:nvPr>
            <p:ph type="dt" sz="half" idx="10"/>
          </p:nvPr>
        </p:nvSpPr>
        <p:spPr/>
        <p:txBody>
          <a:bodyPr/>
          <a:lstStyle/>
          <a:p>
            <a:fld id="{E5EB02A2-9D48-4159-80D3-C095461AA217}" type="datetimeFigureOut">
              <a:rPr lang="en-AU" smtClean="0"/>
              <a:t>1/06/2026</a:t>
            </a:fld>
            <a:endParaRPr lang="en-AU"/>
          </a:p>
        </p:txBody>
      </p:sp>
      <p:sp>
        <p:nvSpPr>
          <p:cNvPr id="3" name="Footer Placeholder 2">
            <a:extLst>
              <a:ext uri="{FF2B5EF4-FFF2-40B4-BE49-F238E27FC236}">
                <a16:creationId xmlns:a16="http://schemas.microsoft.com/office/drawing/2014/main" id="{6D45CD09-E780-FCF4-0FA7-28CF22155FE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5F06E5B-FDF0-5F53-40A6-A2C75F575DCA}"/>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8056376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t="-5000" b="-3000"/>
          </a:stretch>
        </a:blip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09600" y="1306734"/>
            <a:ext cx="109728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609600" y="2632295"/>
            <a:ext cx="10972800" cy="45259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888075" y="6356350"/>
            <a:ext cx="303927" cy="307777"/>
          </a:xfrm>
          <a:prstGeom prst="rect">
            <a:avLst/>
          </a:prstGeom>
          <a:ln w="12700">
            <a:miter lim="400000"/>
          </a:ln>
        </p:spPr>
        <p:txBody>
          <a:bodyPr wrap="none" lIns="45719" rIns="45719">
            <a:spAutoFit/>
          </a:bodyPr>
          <a:lstStyle>
            <a:lvl1pPr algn="r">
              <a:defRPr sz="1400">
                <a:solidFill>
                  <a:srgbClr val="063F93"/>
                </a:solidFill>
              </a:defRPr>
            </a:lvl1pPr>
          </a:lstStyle>
          <a:p>
            <a:fld id="{86CB4B4D-7CA3-9044-876B-883B54F8677D}" type="slidenum">
              <a:t>‹#›</a:t>
            </a:fld>
            <a:endParaRPr/>
          </a:p>
        </p:txBody>
      </p:sp>
    </p:spTree>
    <p:extLst>
      <p:ext uri="{BB962C8B-B14F-4D97-AF65-F5344CB8AC3E}">
        <p14:creationId xmlns:p14="http://schemas.microsoft.com/office/powerpoint/2010/main" val="306685185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solidFill>
            <a:srgbClr val="063F93"/>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63F93"/>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550C0-842D-AB2E-3E4A-B7FCD0DE9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6895A-1F8A-F56D-5075-7CDD99C22340}"/>
              </a:ext>
            </a:extLst>
          </p:cNvPr>
          <p:cNvSpPr>
            <a:spLocks noGrp="1"/>
          </p:cNvSpPr>
          <p:nvPr>
            <p:ph type="ctrTitle"/>
          </p:nvPr>
        </p:nvSpPr>
        <p:spPr>
          <a:xfrm>
            <a:off x="1831181" y="1849635"/>
            <a:ext cx="8529638" cy="2387600"/>
          </a:xfrm>
        </p:spPr>
        <p:txBody>
          <a:bodyPr anchor="b">
            <a:normAutofit fontScale="90000"/>
          </a:bodyPr>
          <a:lstStyle>
            <a:lvl1pPr algn="ctr">
              <a:defRPr sz="6000"/>
            </a:lvl1pPr>
          </a:lstStyle>
          <a:p>
            <a:r>
              <a:rPr lang="en-US" sz="6000" b="0" i="0" u="none" dirty="0">
                <a:latin typeface="Arial"/>
              </a:rPr>
              <a:t>WRP Implementation Plan and Funded Work Plan Update V2.1</a:t>
            </a:r>
            <a:endParaRPr sz="6000" dirty="0">
              <a:latin typeface="Arial"/>
            </a:endParaRPr>
          </a:p>
        </p:txBody>
      </p:sp>
      <p:sp>
        <p:nvSpPr>
          <p:cNvPr id="3" name="Subtitle 2">
            <a:extLst>
              <a:ext uri="{FF2B5EF4-FFF2-40B4-BE49-F238E27FC236}">
                <a16:creationId xmlns:a16="http://schemas.microsoft.com/office/drawing/2014/main" id="{1E07C875-D01F-8D25-33E6-2A0C8E854FEB}"/>
              </a:ext>
            </a:extLst>
          </p:cNvPr>
          <p:cNvSpPr>
            <a:spLocks noGrp="1"/>
          </p:cNvSpPr>
          <p:nvPr>
            <p:ph type="subTitle" idx="1"/>
          </p:nvPr>
        </p:nvSpPr>
        <p:spPr>
          <a:xfrm>
            <a:off x="1524000" y="500836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Weather Ready Pacific Steering Committee 4</a:t>
            </a:r>
          </a:p>
          <a:p>
            <a:r>
              <a:rPr lang="en-GB" dirty="0"/>
              <a:t>2 June 2026</a:t>
            </a:r>
          </a:p>
        </p:txBody>
      </p:sp>
      <p:sp>
        <p:nvSpPr>
          <p:cNvPr id="4" name="Date Placeholder 3">
            <a:extLst>
              <a:ext uri="{FF2B5EF4-FFF2-40B4-BE49-F238E27FC236}">
                <a16:creationId xmlns:a16="http://schemas.microsoft.com/office/drawing/2014/main" id="{DFD581EC-FF56-9823-AFAD-42F133885287}"/>
              </a:ext>
            </a:extLst>
          </p:cNvPr>
          <p:cNvSpPr>
            <a:spLocks noGrp="1"/>
          </p:cNvSpPr>
          <p:nvPr>
            <p:ph type="dt" sz="half" idx="10"/>
          </p:nvPr>
        </p:nvSpPr>
        <p:spPr/>
        <p:txBody>
          <a:bodyPr/>
          <a:lstStyle/>
          <a:p>
            <a:endParaRPr lang="en-AU"/>
          </a:p>
        </p:txBody>
      </p:sp>
      <p:sp>
        <p:nvSpPr>
          <p:cNvPr id="5" name="Footer Placeholder 4">
            <a:extLst>
              <a:ext uri="{FF2B5EF4-FFF2-40B4-BE49-F238E27FC236}">
                <a16:creationId xmlns:a16="http://schemas.microsoft.com/office/drawing/2014/main" id="{B79BEE0C-E5AB-4602-B5EC-8EF714944B3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59D2EE8-2B97-DD16-8FEB-FB955191F3A3}"/>
              </a:ext>
            </a:extLst>
          </p:cNvPr>
          <p:cNvSpPr>
            <a:spLocks noGrp="1"/>
          </p:cNvSpPr>
          <p:nvPr>
            <p:ph type="sldNum" sz="quarter" idx="12"/>
          </p:nvPr>
        </p:nvSpPr>
        <p:spPr/>
        <p:txBody>
          <a:bodyPr/>
          <a:lstStyle/>
          <a:p>
            <a:fld id="{97F55729-DB7C-4EFF-B0A8-CF3C3A9104D2}" type="slidenum">
              <a:rPr lang="en-AU" smtClean="0"/>
              <a:t>1</a:t>
            </a:fld>
            <a:endParaRPr lang="en-AU"/>
          </a:p>
        </p:txBody>
      </p:sp>
    </p:spTree>
    <p:extLst>
      <p:ext uri="{BB962C8B-B14F-4D97-AF65-F5344CB8AC3E}">
        <p14:creationId xmlns:p14="http://schemas.microsoft.com/office/powerpoint/2010/main" val="3550934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F6CAF-0045-599D-2219-1975C650D76D}"/>
            </a:ext>
          </a:extLst>
        </p:cNvPr>
        <p:cNvGrpSpPr/>
        <p:nvPr/>
      </p:nvGrpSpPr>
      <p:grpSpPr>
        <a:xfrm>
          <a:off x="0" y="0"/>
          <a:ext cx="0" cy="0"/>
          <a:chOff x="0" y="0"/>
          <a:chExt cx="0" cy="0"/>
        </a:xfrm>
      </p:grpSpPr>
      <p:sp>
        <p:nvSpPr>
          <p:cNvPr id="38" name="Title Text">
            <a:extLst>
              <a:ext uri="{FF2B5EF4-FFF2-40B4-BE49-F238E27FC236}">
                <a16:creationId xmlns:a16="http://schemas.microsoft.com/office/drawing/2014/main" id="{4F0F9488-343F-7313-E3C5-12448A440258}"/>
              </a:ext>
            </a:extLst>
          </p:cNvPr>
          <p:cNvSpPr txBox="1">
            <a:spLocks noGrp="1"/>
          </p:cNvSpPr>
          <p:nvPr>
            <p:ph type="title"/>
          </p:nvPr>
        </p:nvSpPr>
        <p:spPr>
          <a:xfrm>
            <a:off x="3948055" y="309488"/>
            <a:ext cx="9273093" cy="1143001"/>
          </a:xfrm>
          <a:prstGeom prst="rect">
            <a:avLst/>
          </a:prstGeom>
        </p:spPr>
        <p:txBody>
          <a:bodyPr>
            <a:normAutofit/>
          </a:bodyPr>
          <a:lstStyle/>
          <a:p>
            <a:pPr marL="0" indent="0">
              <a:buNone/>
            </a:pPr>
            <a:r>
              <a:rPr lang="en-GB" dirty="0"/>
              <a:t>Decision sought from SC</a:t>
            </a:r>
            <a:endParaRPr sz="4400" b="0" i="0" u="none" dirty="0">
              <a:latin typeface="Arial"/>
            </a:endParaRPr>
          </a:p>
        </p:txBody>
      </p:sp>
      <p:sp>
        <p:nvSpPr>
          <p:cNvPr id="39" name="Body Level One…">
            <a:extLst>
              <a:ext uri="{FF2B5EF4-FFF2-40B4-BE49-F238E27FC236}">
                <a16:creationId xmlns:a16="http://schemas.microsoft.com/office/drawing/2014/main" id="{A3E1FC7B-276F-FD50-3299-99E4EC21B0E0}"/>
              </a:ext>
            </a:extLst>
          </p:cNvPr>
          <p:cNvSpPr txBox="1">
            <a:spLocks noGrp="1"/>
          </p:cNvSpPr>
          <p:nvPr>
            <p:ph type="body" idx="1"/>
          </p:nvPr>
        </p:nvSpPr>
        <p:spPr>
          <a:xfrm>
            <a:off x="535656" y="1947883"/>
            <a:ext cx="10972800" cy="4186459"/>
          </a:xfrm>
          <a:prstGeom prst="rect">
            <a:avLst/>
          </a:prstGeom>
        </p:spPr>
        <p:txBody>
          <a:bodyPr lIns="45719" tIns="45720" rIns="45719" bIns="45720" anchor="t">
            <a:normAutofit fontScale="70000" lnSpcReduction="20000"/>
          </a:bodyPr>
          <a:lstStyle/>
          <a:p>
            <a:r>
              <a:rPr lang="en-GB" sz="2800" dirty="0"/>
              <a:t>WRP has made updates to the implementation plan and funded work plan to 2029. No activities have been changed and no new activities or projects have been added since the last approved version 2.0 from SC3.  </a:t>
            </a:r>
          </a:p>
          <a:p>
            <a:r>
              <a:rPr lang="en-GB" sz="2800" dirty="0"/>
              <a:t>This is a minor update to reflect: </a:t>
            </a:r>
          </a:p>
          <a:p>
            <a:pPr lvl="1"/>
            <a:r>
              <a:rPr lang="en-GB" sz="2800" dirty="0"/>
              <a:t>Budget adjustments following underspend in 2025 which is reallocated to future years. </a:t>
            </a:r>
          </a:p>
          <a:p>
            <a:pPr lvl="1"/>
            <a:r>
              <a:rPr lang="en-GB" sz="2800" dirty="0"/>
              <a:t>Re-forecasting timing of future activities and associated budget allocations. </a:t>
            </a:r>
          </a:p>
          <a:p>
            <a:pPr lvl="1"/>
            <a:r>
              <a:rPr lang="en-GB" sz="2800" dirty="0"/>
              <a:t>Latest forecasted cost to complete activities and projects (i.e. Samoa Radar)</a:t>
            </a:r>
          </a:p>
          <a:p>
            <a:pPr marL="0" indent="0">
              <a:buNone/>
            </a:pPr>
            <a:endParaRPr lang="en-GB" sz="2800" dirty="0"/>
          </a:p>
          <a:p>
            <a:r>
              <a:rPr lang="en-GB" sz="2800" dirty="0"/>
              <a:t>All proposed changes since last approved Work Plan is documented in the Adaptations &amp; Change Register (Annex 1) for transparency. </a:t>
            </a:r>
          </a:p>
          <a:p>
            <a:pPr marL="0" indent="0">
              <a:buNone/>
            </a:pPr>
            <a:endParaRPr lang="en-GB" sz="2800" dirty="0"/>
          </a:p>
          <a:p>
            <a:r>
              <a:rPr lang="en-GB" sz="2800" dirty="0"/>
              <a:t>SC4 Dec 6.1.1 - The SC approves the updated WRP Implementation Plan and funded Work Plan 2024 to 2029 v2.1  </a:t>
            </a:r>
          </a:p>
        </p:txBody>
      </p:sp>
      <p:sp>
        <p:nvSpPr>
          <p:cNvPr id="40" name="Slide Number">
            <a:extLst>
              <a:ext uri="{FF2B5EF4-FFF2-40B4-BE49-F238E27FC236}">
                <a16:creationId xmlns:a16="http://schemas.microsoft.com/office/drawing/2014/main" id="{985DB8E0-AA54-A07B-F892-EA5A898255EB}"/>
              </a:ext>
            </a:extLst>
          </p:cNvPr>
          <p:cNvSpPr txBox="1">
            <a:spLocks noGrp="1"/>
          </p:cNvSpPr>
          <p:nvPr>
            <p:ph type="sldNum" sz="quarter" idx="2"/>
          </p:nvPr>
        </p:nvSpPr>
        <p:spPr>
          <a:prstGeom prst="rect">
            <a:avLst/>
          </a:prstGeom>
        </p:spPr>
        <p:txBody>
          <a:bodyPr/>
          <a:lstStyle/>
          <a:p>
            <a:fld id="{86CB4B4D-7CA3-9044-876B-883B54F8677D}" type="slidenum">
              <a:rPr/>
              <a:t>2</a:t>
            </a:fld>
            <a:endParaRPr/>
          </a:p>
        </p:txBody>
      </p:sp>
    </p:spTree>
    <p:extLst>
      <p:ext uri="{BB962C8B-B14F-4D97-AF65-F5344CB8AC3E}">
        <p14:creationId xmlns:p14="http://schemas.microsoft.com/office/powerpoint/2010/main" val="4016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bg/>
                                          </p:spTgt>
                                        </p:tgtEl>
                                        <p:attrNameLst>
                                          <p:attrName>style.visibility</p:attrName>
                                        </p:attrNameLst>
                                      </p:cBhvr>
                                      <p:to>
                                        <p:strVal val="visible"/>
                                      </p:to>
                                    </p:set>
                                    <p:animEffect transition="in" filter="fade">
                                      <p:cBhvr>
                                        <p:cTn id="7" dur="500"/>
                                        <p:tgtEl>
                                          <p:spTgt spid="39">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
                                            <p:txEl>
                                              <p:pRg st="0" end="0"/>
                                            </p:txEl>
                                          </p:spTgt>
                                        </p:tgtEl>
                                        <p:attrNameLst>
                                          <p:attrName>style.visibility</p:attrName>
                                        </p:attrNameLst>
                                      </p:cBhvr>
                                      <p:to>
                                        <p:strVal val="visible"/>
                                      </p:to>
                                    </p:set>
                                    <p:animEffect transition="in" filter="fade">
                                      <p:cBhvr>
                                        <p:cTn id="12" dur="500"/>
                                        <p:tgtEl>
                                          <p:spTgt spid="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
                                            <p:txEl>
                                              <p:pRg st="1" end="1"/>
                                            </p:txEl>
                                          </p:spTgt>
                                        </p:tgtEl>
                                        <p:attrNameLst>
                                          <p:attrName>style.visibility</p:attrName>
                                        </p:attrNameLst>
                                      </p:cBhvr>
                                      <p:to>
                                        <p:strVal val="visible"/>
                                      </p:to>
                                    </p:set>
                                    <p:animEffect transition="in" filter="fade">
                                      <p:cBhvr>
                                        <p:cTn id="17" dur="500"/>
                                        <p:tgtEl>
                                          <p:spTgt spid="39">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9">
                                            <p:txEl>
                                              <p:pRg st="2" end="2"/>
                                            </p:txEl>
                                          </p:spTgt>
                                        </p:tgtEl>
                                        <p:attrNameLst>
                                          <p:attrName>style.visibility</p:attrName>
                                        </p:attrNameLst>
                                      </p:cBhvr>
                                      <p:to>
                                        <p:strVal val="visible"/>
                                      </p:to>
                                    </p:set>
                                    <p:animEffect transition="in" filter="fade">
                                      <p:cBhvr>
                                        <p:cTn id="20" dur="500"/>
                                        <p:tgtEl>
                                          <p:spTgt spid="39">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9">
                                            <p:txEl>
                                              <p:pRg st="3" end="3"/>
                                            </p:txEl>
                                          </p:spTgt>
                                        </p:tgtEl>
                                        <p:attrNameLst>
                                          <p:attrName>style.visibility</p:attrName>
                                        </p:attrNameLst>
                                      </p:cBhvr>
                                      <p:to>
                                        <p:strVal val="visible"/>
                                      </p:to>
                                    </p:set>
                                    <p:animEffect transition="in" filter="fade">
                                      <p:cBhvr>
                                        <p:cTn id="23" dur="500"/>
                                        <p:tgtEl>
                                          <p:spTgt spid="39">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9">
                                            <p:txEl>
                                              <p:pRg st="4" end="4"/>
                                            </p:txEl>
                                          </p:spTgt>
                                        </p:tgtEl>
                                        <p:attrNameLst>
                                          <p:attrName>style.visibility</p:attrName>
                                        </p:attrNameLst>
                                      </p:cBhvr>
                                      <p:to>
                                        <p:strVal val="visible"/>
                                      </p:to>
                                    </p:set>
                                    <p:animEffect transition="in" filter="fade">
                                      <p:cBhvr>
                                        <p:cTn id="26" dur="500"/>
                                        <p:tgtEl>
                                          <p:spTgt spid="39">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9">
                                            <p:txEl>
                                              <p:pRg st="6" end="6"/>
                                            </p:txEl>
                                          </p:spTgt>
                                        </p:tgtEl>
                                        <p:attrNameLst>
                                          <p:attrName>style.visibility</p:attrName>
                                        </p:attrNameLst>
                                      </p:cBhvr>
                                      <p:to>
                                        <p:strVal val="visible"/>
                                      </p:to>
                                    </p:set>
                                    <p:animEffect transition="in" filter="fade">
                                      <p:cBhvr>
                                        <p:cTn id="31" dur="500"/>
                                        <p:tgtEl>
                                          <p:spTgt spid="39">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9">
                                            <p:txEl>
                                              <p:pRg st="8" end="8"/>
                                            </p:txEl>
                                          </p:spTgt>
                                        </p:tgtEl>
                                        <p:attrNameLst>
                                          <p:attrName>style.visibility</p:attrName>
                                        </p:attrNameLst>
                                      </p:cBhvr>
                                      <p:to>
                                        <p:strVal val="visible"/>
                                      </p:to>
                                    </p:set>
                                    <p:animEffect transition="in" filter="fade">
                                      <p:cBhvr>
                                        <p:cTn id="36" dur="500"/>
                                        <p:tgtEl>
                                          <p:spTgt spid="3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D6106-7D78-1D55-888E-4240F244AC50}"/>
            </a:ext>
          </a:extLst>
        </p:cNvPr>
        <p:cNvGrpSpPr/>
        <p:nvPr/>
      </p:nvGrpSpPr>
      <p:grpSpPr>
        <a:xfrm>
          <a:off x="0" y="0"/>
          <a:ext cx="0" cy="0"/>
          <a:chOff x="0" y="0"/>
          <a:chExt cx="0" cy="0"/>
        </a:xfrm>
      </p:grpSpPr>
      <p:sp>
        <p:nvSpPr>
          <p:cNvPr id="38" name="Title Text">
            <a:extLst>
              <a:ext uri="{FF2B5EF4-FFF2-40B4-BE49-F238E27FC236}">
                <a16:creationId xmlns:a16="http://schemas.microsoft.com/office/drawing/2014/main" id="{FCA3EA19-4BFD-B79E-1AF7-6E4E41DDE2B0}"/>
              </a:ext>
            </a:extLst>
          </p:cNvPr>
          <p:cNvSpPr txBox="1">
            <a:spLocks noGrp="1"/>
          </p:cNvSpPr>
          <p:nvPr>
            <p:ph type="title"/>
          </p:nvPr>
        </p:nvSpPr>
        <p:spPr>
          <a:xfrm>
            <a:off x="4195482" y="193873"/>
            <a:ext cx="9017752" cy="1143001"/>
          </a:xfrm>
          <a:prstGeom prst="rect">
            <a:avLst/>
          </a:prstGeom>
        </p:spPr>
        <p:txBody>
          <a:bodyPr>
            <a:normAutofit/>
          </a:bodyPr>
          <a:lstStyle/>
          <a:p>
            <a:pPr marL="0" indent="0">
              <a:buNone/>
            </a:pPr>
            <a:r>
              <a:rPr lang="en-GB" dirty="0"/>
              <a:t>Change Register Record</a:t>
            </a:r>
            <a:endParaRPr sz="4400" b="0" i="0" u="none" dirty="0">
              <a:latin typeface="Arial"/>
            </a:endParaRPr>
          </a:p>
        </p:txBody>
      </p:sp>
      <p:sp>
        <p:nvSpPr>
          <p:cNvPr id="40" name="Slide Number">
            <a:extLst>
              <a:ext uri="{FF2B5EF4-FFF2-40B4-BE49-F238E27FC236}">
                <a16:creationId xmlns:a16="http://schemas.microsoft.com/office/drawing/2014/main" id="{B71D0281-3DD0-D62C-5984-C98CC388F3B9}"/>
              </a:ext>
            </a:extLst>
          </p:cNvPr>
          <p:cNvSpPr txBox="1">
            <a:spLocks noGrp="1"/>
          </p:cNvSpPr>
          <p:nvPr>
            <p:ph type="sldNum" sz="quarter" idx="2"/>
          </p:nvPr>
        </p:nvSpPr>
        <p:spPr>
          <a:prstGeom prst="rect">
            <a:avLst/>
          </a:prstGeom>
        </p:spPr>
        <p:txBody>
          <a:bodyPr/>
          <a:lstStyle/>
          <a:p>
            <a:fld id="{86CB4B4D-7CA3-9044-876B-883B54F8677D}" type="slidenum">
              <a:rPr/>
              <a:t>3</a:t>
            </a:fld>
            <a:endParaRPr/>
          </a:p>
        </p:txBody>
      </p:sp>
      <p:graphicFrame>
        <p:nvGraphicFramePr>
          <p:cNvPr id="6" name="Table 5">
            <a:extLst>
              <a:ext uri="{FF2B5EF4-FFF2-40B4-BE49-F238E27FC236}">
                <a16:creationId xmlns:a16="http://schemas.microsoft.com/office/drawing/2014/main" id="{EFD144AF-2599-CBF9-83ED-8A3ABB97DD70}"/>
              </a:ext>
            </a:extLst>
          </p:cNvPr>
          <p:cNvGraphicFramePr>
            <a:graphicFrameLocks noGrp="1"/>
          </p:cNvGraphicFramePr>
          <p:nvPr>
            <p:extLst>
              <p:ext uri="{D42A27DB-BD31-4B8C-83A1-F6EECF244321}">
                <p14:modId xmlns:p14="http://schemas.microsoft.com/office/powerpoint/2010/main" val="2150656534"/>
              </p:ext>
            </p:extLst>
          </p:nvPr>
        </p:nvGraphicFramePr>
        <p:xfrm>
          <a:off x="865991" y="1243974"/>
          <a:ext cx="10703859" cy="5112376"/>
        </p:xfrm>
        <a:graphic>
          <a:graphicData uri="http://schemas.openxmlformats.org/drawingml/2006/table">
            <a:tbl>
              <a:tblPr/>
              <a:tblGrid>
                <a:gridCol w="752829">
                  <a:extLst>
                    <a:ext uri="{9D8B030D-6E8A-4147-A177-3AD203B41FA5}">
                      <a16:colId xmlns:a16="http://schemas.microsoft.com/office/drawing/2014/main" val="3934790412"/>
                    </a:ext>
                  </a:extLst>
                </a:gridCol>
                <a:gridCol w="2071053">
                  <a:extLst>
                    <a:ext uri="{9D8B030D-6E8A-4147-A177-3AD203B41FA5}">
                      <a16:colId xmlns:a16="http://schemas.microsoft.com/office/drawing/2014/main" val="2724724020"/>
                    </a:ext>
                  </a:extLst>
                </a:gridCol>
                <a:gridCol w="953950">
                  <a:extLst>
                    <a:ext uri="{9D8B030D-6E8A-4147-A177-3AD203B41FA5}">
                      <a16:colId xmlns:a16="http://schemas.microsoft.com/office/drawing/2014/main" val="2102789703"/>
                    </a:ext>
                  </a:extLst>
                </a:gridCol>
                <a:gridCol w="971834">
                  <a:extLst>
                    <a:ext uri="{9D8B030D-6E8A-4147-A177-3AD203B41FA5}">
                      <a16:colId xmlns:a16="http://schemas.microsoft.com/office/drawing/2014/main" val="1836297922"/>
                    </a:ext>
                  </a:extLst>
                </a:gridCol>
                <a:gridCol w="5954193">
                  <a:extLst>
                    <a:ext uri="{9D8B030D-6E8A-4147-A177-3AD203B41FA5}">
                      <a16:colId xmlns:a16="http://schemas.microsoft.com/office/drawing/2014/main" val="1209909651"/>
                    </a:ext>
                  </a:extLst>
                </a:gridCol>
              </a:tblGrid>
              <a:tr h="603958">
                <a:tc>
                  <a:txBody>
                    <a:bodyPr/>
                    <a:lstStyle/>
                    <a:p>
                      <a:pPr algn="l" fontAlgn="t">
                        <a:buNone/>
                      </a:pPr>
                      <a:r>
                        <a:rPr lang="en-AU" sz="1050" b="1" i="0" u="none" strike="noStrike" dirty="0">
                          <a:solidFill>
                            <a:srgbClr val="000000"/>
                          </a:solidFill>
                          <a:effectLst/>
                          <a:latin typeface="Aptos Narrow" panose="020B0004020202020204" pitchFamily="34" charset="0"/>
                        </a:rPr>
                        <a:t>Activity No.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dirty="0">
                          <a:solidFill>
                            <a:srgbClr val="000000"/>
                          </a:solidFill>
                          <a:effectLst/>
                          <a:latin typeface="Aptos Narrow" panose="020B0004020202020204" pitchFamily="34" charset="0"/>
                        </a:rPr>
                        <a:t>Activity Name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a:solidFill>
                            <a:srgbClr val="000000"/>
                          </a:solidFill>
                          <a:effectLst/>
                          <a:latin typeface="Aptos Narrow" panose="020B0004020202020204" pitchFamily="34" charset="0"/>
                        </a:rPr>
                        <a:t>Work Plan Funding </a:t>
                      </a:r>
                      <a:br>
                        <a:rPr lang="en-AU" sz="1050" b="1" i="0" u="none" strike="noStrike">
                          <a:solidFill>
                            <a:srgbClr val="000000"/>
                          </a:solidFill>
                          <a:effectLst/>
                          <a:latin typeface="Aptos Narrow" panose="020B0004020202020204" pitchFamily="34" charset="0"/>
                        </a:rPr>
                      </a:br>
                      <a:r>
                        <a:rPr lang="en-AU" sz="1050" b="1" i="0" u="none" strike="noStrike">
                          <a:solidFill>
                            <a:srgbClr val="000000"/>
                          </a:solidFill>
                          <a:effectLst/>
                          <a:latin typeface="Aptos Narrow" panose="020B0004020202020204" pitchFamily="34" charset="0"/>
                        </a:rPr>
                        <a:t>New (USD '000)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dirty="0">
                          <a:solidFill>
                            <a:srgbClr val="000000"/>
                          </a:solidFill>
                          <a:effectLst/>
                          <a:latin typeface="Aptos Narrow" panose="020B0004020202020204" pitchFamily="34" charset="0"/>
                        </a:rPr>
                        <a:t>Work Plan Funding </a:t>
                      </a:r>
                      <a:br>
                        <a:rPr lang="en-AU" sz="1050" b="1" i="0" u="none" strike="noStrike" dirty="0">
                          <a:solidFill>
                            <a:srgbClr val="000000"/>
                          </a:solidFill>
                          <a:effectLst/>
                          <a:latin typeface="Aptos Narrow" panose="020B0004020202020204" pitchFamily="34" charset="0"/>
                        </a:rPr>
                      </a:br>
                      <a:r>
                        <a:rPr lang="en-AU" sz="1050" b="1" i="0" u="none" strike="noStrike" dirty="0">
                          <a:solidFill>
                            <a:srgbClr val="000000"/>
                          </a:solidFill>
                          <a:effectLst/>
                          <a:latin typeface="Aptos Narrow" panose="020B0004020202020204" pitchFamily="34" charset="0"/>
                        </a:rPr>
                        <a:t>Previous (USD '000)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dirty="0">
                          <a:solidFill>
                            <a:srgbClr val="000000"/>
                          </a:solidFill>
                          <a:effectLst/>
                          <a:latin typeface="Aptos Narrow" panose="020B0004020202020204" pitchFamily="34" charset="0"/>
                        </a:rPr>
                        <a:t>Proposed Adaptation/ Changes</a:t>
                      </a:r>
                      <a:br>
                        <a:rPr lang="en-AU" sz="1050" b="1" i="0" u="none" strike="noStrike" dirty="0">
                          <a:solidFill>
                            <a:srgbClr val="000000"/>
                          </a:solidFill>
                          <a:effectLst/>
                          <a:latin typeface="Aptos Narrow" panose="020B0004020202020204" pitchFamily="34" charset="0"/>
                        </a:rPr>
                      </a:br>
                      <a:r>
                        <a:rPr lang="en-AU" sz="1050" b="0" i="0" u="none" strike="noStrike" dirty="0">
                          <a:solidFill>
                            <a:srgbClr val="000000"/>
                          </a:solidFill>
                          <a:effectLst/>
                          <a:latin typeface="Aptos Narrow" panose="020B0004020202020204" pitchFamily="34" charset="0"/>
                        </a:rPr>
                        <a:t>(detail the proposed adaptation/change required, including what, how, who and when to achieve a more successful outcome)</a:t>
                      </a:r>
                      <a:endParaRPr lang="en-AU" sz="1050" b="1" i="0" u="none" strike="noStrike" dirty="0">
                        <a:solidFill>
                          <a:srgbClr val="000000"/>
                        </a:solidFill>
                        <a:effectLst/>
                        <a:latin typeface="Aptos Narrow" panose="020B00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53981063"/>
                  </a:ext>
                </a:extLst>
              </a:tr>
              <a:tr h="597393">
                <a:tc>
                  <a:txBody>
                    <a:bodyPr/>
                    <a:lstStyle/>
                    <a:p>
                      <a:pPr algn="l" fontAlgn="t">
                        <a:buNone/>
                      </a:pPr>
                      <a:r>
                        <a:rPr lang="en-AU" sz="1050" b="0" i="0" u="none" strike="noStrike">
                          <a:solidFill>
                            <a:srgbClr val="0070C0"/>
                          </a:solidFill>
                          <a:effectLst/>
                          <a:latin typeface="Aptos Narrow" panose="020B0004020202020204" pitchFamily="34" charset="0"/>
                        </a:rPr>
                        <a:t>1.1.1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dirty="0">
                          <a:solidFill>
                            <a:srgbClr val="0070C0"/>
                          </a:solidFill>
                          <a:effectLst/>
                          <a:latin typeface="Aptos Narrow" panose="020B0004020202020204" pitchFamily="34" charset="0"/>
                        </a:rPr>
                        <a:t>Establish the PMU, Operational Processes and WRP pooled fund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339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356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dirty="0">
                          <a:solidFill>
                            <a:srgbClr val="0070C0"/>
                          </a:solidFill>
                          <a:effectLst/>
                          <a:latin typeface="Aptos Narrow" panose="020B0004020202020204" pitchFamily="34" charset="0"/>
                        </a:rPr>
                        <a:t>Unused funds from 2025 redistributed. Communication strategy done in-house so $50k funding was reallocated. Including additional $27k funds allocated to Branding and Advertising to support implementation of communication strategy. Corrections in actual budgets from ESNZ cause of the main decrease.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8275573"/>
                  </a:ext>
                </a:extLst>
              </a:tr>
              <a:tr h="301978">
                <a:tc>
                  <a:txBody>
                    <a:bodyPr/>
                    <a:lstStyle/>
                    <a:p>
                      <a:pPr algn="l" fontAlgn="t">
                        <a:buNone/>
                      </a:pPr>
                      <a:r>
                        <a:rPr lang="en-AU" sz="1050" b="0" i="0" u="none" strike="noStrike">
                          <a:solidFill>
                            <a:srgbClr val="0070C0"/>
                          </a:solidFill>
                          <a:effectLst/>
                          <a:latin typeface="Aptos Narrow" panose="020B0004020202020204" pitchFamily="34" charset="0"/>
                        </a:rPr>
                        <a:t>1.1.2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Operational Phase of PMU and coordination activities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2,596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2,622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Unused funds from 2025 redistributed. Addtiional $112k funding allocated to WRP SC and Liaison Platform to cover expected costs. $45k added to staff start up costs.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0887306"/>
                  </a:ext>
                </a:extLst>
              </a:tr>
              <a:tr h="249460">
                <a:tc>
                  <a:txBody>
                    <a:bodyPr/>
                    <a:lstStyle/>
                    <a:p>
                      <a:pPr algn="l" fontAlgn="t">
                        <a:buNone/>
                      </a:pPr>
                      <a:r>
                        <a:rPr lang="en-AU" sz="1050" b="0" i="0" u="none" strike="noStrike">
                          <a:solidFill>
                            <a:srgbClr val="0070C0"/>
                          </a:solidFill>
                          <a:effectLst/>
                          <a:latin typeface="Aptos Narrow" panose="020B0004020202020204" pitchFamily="34" charset="0"/>
                        </a:rPr>
                        <a:t>1.1.3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MERL framework establishment and operationalisation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153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MFAT provided additional $20k in 2026 towards MERL implemenation.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8650670"/>
                  </a:ext>
                </a:extLst>
              </a:tr>
              <a:tr h="334802">
                <a:tc>
                  <a:txBody>
                    <a:bodyPr/>
                    <a:lstStyle/>
                    <a:p>
                      <a:pPr algn="l" fontAlgn="t">
                        <a:buNone/>
                      </a:pPr>
                      <a:r>
                        <a:rPr lang="en-AU" sz="1050" b="0" i="0" u="none" strike="noStrike">
                          <a:solidFill>
                            <a:srgbClr val="0070C0"/>
                          </a:solidFill>
                          <a:effectLst/>
                          <a:latin typeface="Aptos Narrow" panose="020B0004020202020204" pitchFamily="34" charset="0"/>
                        </a:rPr>
                        <a:t>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PMU Staff (Management and Delivery Support roles)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4,404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4,725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Savings made as a result of delayed/deferred recruitment. PMU roles are budgeted higher which acts as a contingency for the program - unused funds from 2025 redistributed.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0793614"/>
                  </a:ext>
                </a:extLst>
              </a:tr>
              <a:tr h="426709">
                <a:tc>
                  <a:txBody>
                    <a:bodyPr/>
                    <a:lstStyle/>
                    <a:p>
                      <a:pPr algn="l" fontAlgn="t">
                        <a:buNone/>
                      </a:pPr>
                      <a:r>
                        <a:rPr lang="en-AU" sz="1050" b="0" i="0" u="none" strike="noStrike">
                          <a:solidFill>
                            <a:srgbClr val="0070C0"/>
                          </a:solidFill>
                          <a:effectLst/>
                          <a:latin typeface="Aptos Narrow" panose="020B0004020202020204" pitchFamily="34" charset="0"/>
                        </a:rPr>
                        <a:t>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Sustainable hydrometeorological financing investment facility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100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dirty="0">
                          <a:solidFill>
                            <a:srgbClr val="0070C0"/>
                          </a:solidFill>
                          <a:effectLst/>
                          <a:latin typeface="Aptos Narrow" panose="020B0004020202020204" pitchFamily="34" charset="0"/>
                        </a:rPr>
                        <a:t>Allocation of $100k funding to start investigation on a financing facility (if world bank is not able to provide TA support).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0508066"/>
                  </a:ext>
                </a:extLst>
              </a:tr>
              <a:tr h="374191">
                <a:tc>
                  <a:txBody>
                    <a:bodyPr/>
                    <a:lstStyle/>
                    <a:p>
                      <a:pPr algn="l" fontAlgn="t">
                        <a:buNone/>
                      </a:pPr>
                      <a:r>
                        <a:rPr lang="en-AU" sz="1050" b="0" i="0" u="none" strike="noStrike">
                          <a:solidFill>
                            <a:srgbClr val="0070C0"/>
                          </a:solidFill>
                          <a:effectLst/>
                          <a:latin typeface="Aptos Narrow" panose="020B0004020202020204" pitchFamily="34" charset="0"/>
                        </a:rPr>
                        <a:t>1.3.1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GEDSI and social safeguards mainstreamed into WRP</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292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221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Additional $71k budget allocated to support mainstreaming GEDSI into WRP implementation from 2026 out to 2029.  This is to help cover disability accomodations in events and workshops venues per feedback from DFAT in IDS.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0793143"/>
                  </a:ext>
                </a:extLst>
              </a:tr>
              <a:tr h="498921">
                <a:tc>
                  <a:txBody>
                    <a:bodyPr/>
                    <a:lstStyle/>
                    <a:p>
                      <a:pPr algn="l" fontAlgn="t">
                        <a:buNone/>
                      </a:pPr>
                      <a:r>
                        <a:rPr lang="en-AU" sz="1050" b="0" i="0" u="none" strike="noStrike">
                          <a:solidFill>
                            <a:srgbClr val="0070C0"/>
                          </a:solidFill>
                          <a:effectLst/>
                          <a:latin typeface="Aptos Narrow" panose="020B0004020202020204" pitchFamily="34" charset="0"/>
                        </a:rPr>
                        <a:t>4.1.1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Develop an Integrated Forecasting Platform and strengthen RSMCs (incl WIS, CAP)</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dirty="0">
                          <a:solidFill>
                            <a:srgbClr val="0070C0"/>
                          </a:solidFill>
                          <a:effectLst/>
                          <a:latin typeface="Aptos Narrow" panose="020B0004020202020204" pitchFamily="34" charset="0"/>
                        </a:rPr>
                        <a:t>1,757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2,557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dirty="0">
                          <a:solidFill>
                            <a:srgbClr val="0070C0"/>
                          </a:solidFill>
                          <a:effectLst/>
                          <a:latin typeface="Aptos Narrow" panose="020B0004020202020204" pitchFamily="34" charset="0"/>
                        </a:rPr>
                        <a:t>$800k funds originally provisioned for 2028 has been reallocated to Samoa radar in order to fully fund the radar activities in 2026 and 2027 (SC approved out-of-session). Required for IFP in future will be determined as the IFP design is completed and ICT gaps confirmed.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6836020"/>
                  </a:ext>
                </a:extLst>
              </a:tr>
              <a:tr h="124730">
                <a:tc>
                  <a:txBody>
                    <a:bodyPr/>
                    <a:lstStyle/>
                    <a:p>
                      <a:pPr algn="l" fontAlgn="t">
                        <a:buNone/>
                      </a:pPr>
                      <a:r>
                        <a:rPr lang="en-AU" sz="1050" b="0" i="0" u="none" strike="noStrike">
                          <a:solidFill>
                            <a:srgbClr val="0070C0"/>
                          </a:solidFill>
                          <a:effectLst/>
                          <a:latin typeface="Aptos Narrow" panose="020B0004020202020204" pitchFamily="34" charset="0"/>
                        </a:rPr>
                        <a:t>4.2.1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Strengthen aviation forecasting</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4027721"/>
                  </a:ext>
                </a:extLst>
              </a:tr>
              <a:tr h="124730">
                <a:tc>
                  <a:txBody>
                    <a:bodyPr/>
                    <a:lstStyle/>
                    <a:p>
                      <a:pPr algn="l" fontAlgn="t">
                        <a:buNone/>
                      </a:pPr>
                      <a:r>
                        <a:rPr lang="en-AU" sz="1050" b="0" i="0" u="none" strike="noStrike">
                          <a:solidFill>
                            <a:srgbClr val="0070C0"/>
                          </a:solidFill>
                          <a:effectLst/>
                          <a:latin typeface="Aptos Narrow" panose="020B0004020202020204" pitchFamily="34" charset="0"/>
                        </a:rPr>
                        <a:t>4.2.2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Strengthen public forecasting</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598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598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17139192"/>
                  </a:ext>
                </a:extLst>
              </a:tr>
              <a:tr h="124730">
                <a:tc>
                  <a:txBody>
                    <a:bodyPr/>
                    <a:lstStyle/>
                    <a:p>
                      <a:pPr algn="l" fontAlgn="t">
                        <a:buNone/>
                      </a:pPr>
                      <a:r>
                        <a:rPr lang="en-AU" sz="1050" b="0" i="0" u="none" strike="noStrike">
                          <a:solidFill>
                            <a:srgbClr val="0070C0"/>
                          </a:solidFill>
                          <a:effectLst/>
                          <a:latin typeface="Aptos Narrow" panose="020B0004020202020204" pitchFamily="34" charset="0"/>
                        </a:rPr>
                        <a:t>4.2.3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Strengthen marine forecasting</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8782600"/>
                  </a:ext>
                </a:extLst>
              </a:tr>
              <a:tr h="249460">
                <a:tc>
                  <a:txBody>
                    <a:bodyPr/>
                    <a:lstStyle/>
                    <a:p>
                      <a:pPr algn="l" fontAlgn="t">
                        <a:buNone/>
                      </a:pPr>
                      <a:r>
                        <a:rPr lang="en-AU" sz="1050" b="0" i="0" u="none" strike="noStrike">
                          <a:solidFill>
                            <a:srgbClr val="0070C0"/>
                          </a:solidFill>
                          <a:effectLst/>
                          <a:latin typeface="Aptos Narrow" panose="020B0004020202020204" pitchFamily="34" charset="0"/>
                        </a:rPr>
                        <a:t>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Strengthen coastal inundation forecasting</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1,205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1,191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Minor budget adjustments to cover cost of Lidar surveys for Marshall Islands.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6165926"/>
                  </a:ext>
                </a:extLst>
              </a:tr>
              <a:tr h="249460">
                <a:tc>
                  <a:txBody>
                    <a:bodyPr/>
                    <a:lstStyle/>
                    <a:p>
                      <a:pPr algn="l" fontAlgn="t">
                        <a:buNone/>
                      </a:pPr>
                      <a:r>
                        <a:rPr lang="en-AU" sz="1050" b="0" i="0" u="none" strike="noStrike">
                          <a:solidFill>
                            <a:srgbClr val="0070C0"/>
                          </a:solidFill>
                          <a:effectLst/>
                          <a:latin typeface="Aptos Narrow" panose="020B0004020202020204" pitchFamily="34" charset="0"/>
                        </a:rPr>
                        <a:t>4.2.5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Strengthen hydrological services and riverine flood forecasting</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429144"/>
                  </a:ext>
                </a:extLst>
              </a:tr>
              <a:tr h="374191">
                <a:tc>
                  <a:txBody>
                    <a:bodyPr/>
                    <a:lstStyle/>
                    <a:p>
                      <a:pPr algn="l" fontAlgn="t">
                        <a:buNone/>
                      </a:pPr>
                      <a:r>
                        <a:rPr lang="en-AU" sz="1050" b="0" i="0" u="none" strike="noStrike">
                          <a:solidFill>
                            <a:srgbClr val="0070C0"/>
                          </a:solidFill>
                          <a:effectLst/>
                          <a:latin typeface="Aptos Narrow" panose="020B0004020202020204" pitchFamily="34" charset="0"/>
                        </a:rPr>
                        <a:t>4.2.6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a:solidFill>
                            <a:srgbClr val="0070C0"/>
                          </a:solidFill>
                          <a:effectLst/>
                          <a:latin typeface="Aptos Narrow" panose="020B0004020202020204" pitchFamily="34" charset="0"/>
                        </a:rPr>
                        <a:t>Provide additional ICT and other technical staff to expand capacity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a:solidFill>
                            <a:srgbClr val="0070C0"/>
                          </a:solidFill>
                          <a:effectLst/>
                          <a:latin typeface="Aptos Narrow" panose="020B0004020202020204" pitchFamily="34" charset="0"/>
                        </a:rPr>
                        <a:t>910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AU" sz="1050" b="0" i="0" u="none" strike="noStrike" dirty="0">
                          <a:solidFill>
                            <a:srgbClr val="0070C0"/>
                          </a:solidFill>
                          <a:effectLst/>
                          <a:latin typeface="Aptos Narrow" panose="020B0004020202020204" pitchFamily="34" charset="0"/>
                        </a:rPr>
                        <a:t>1,067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AU" sz="1050" b="0" i="0" u="none" strike="noStrike" dirty="0">
                          <a:solidFill>
                            <a:srgbClr val="0070C0"/>
                          </a:solidFill>
                          <a:effectLst/>
                          <a:latin typeface="Aptos Narrow" panose="020B0004020202020204" pitchFamily="34" charset="0"/>
                        </a:rPr>
                        <a:t>Budget savings/reduction due to delayed recruitment by countries on ICT staff.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5018995"/>
                  </a:ext>
                </a:extLst>
              </a:tr>
            </a:tbl>
          </a:graphicData>
        </a:graphic>
      </p:graphicFrame>
    </p:spTree>
    <p:extLst>
      <p:ext uri="{BB962C8B-B14F-4D97-AF65-F5344CB8AC3E}">
        <p14:creationId xmlns:p14="http://schemas.microsoft.com/office/powerpoint/2010/main" val="1496868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92F86-C101-4320-0547-905D76F9811D}"/>
            </a:ext>
          </a:extLst>
        </p:cNvPr>
        <p:cNvGrpSpPr/>
        <p:nvPr/>
      </p:nvGrpSpPr>
      <p:grpSpPr>
        <a:xfrm>
          <a:off x="0" y="0"/>
          <a:ext cx="0" cy="0"/>
          <a:chOff x="0" y="0"/>
          <a:chExt cx="0" cy="0"/>
        </a:xfrm>
      </p:grpSpPr>
      <p:sp>
        <p:nvSpPr>
          <p:cNvPr id="38" name="Title Text">
            <a:extLst>
              <a:ext uri="{FF2B5EF4-FFF2-40B4-BE49-F238E27FC236}">
                <a16:creationId xmlns:a16="http://schemas.microsoft.com/office/drawing/2014/main" id="{BC001768-FC70-C662-DEBA-E6B5D71580CD}"/>
              </a:ext>
            </a:extLst>
          </p:cNvPr>
          <p:cNvSpPr txBox="1">
            <a:spLocks noGrp="1"/>
          </p:cNvSpPr>
          <p:nvPr>
            <p:ph type="title"/>
          </p:nvPr>
        </p:nvSpPr>
        <p:spPr>
          <a:xfrm>
            <a:off x="4195482" y="193873"/>
            <a:ext cx="9017752" cy="1143001"/>
          </a:xfrm>
          <a:prstGeom prst="rect">
            <a:avLst/>
          </a:prstGeom>
        </p:spPr>
        <p:txBody>
          <a:bodyPr>
            <a:normAutofit/>
          </a:bodyPr>
          <a:lstStyle/>
          <a:p>
            <a:pPr marL="0" indent="0">
              <a:buNone/>
            </a:pPr>
            <a:r>
              <a:rPr lang="en-GB" dirty="0"/>
              <a:t>Change Register Record</a:t>
            </a:r>
            <a:endParaRPr sz="4400" b="0" i="0" u="none" dirty="0">
              <a:latin typeface="Arial"/>
            </a:endParaRPr>
          </a:p>
        </p:txBody>
      </p:sp>
      <p:sp>
        <p:nvSpPr>
          <p:cNvPr id="40" name="Slide Number">
            <a:extLst>
              <a:ext uri="{FF2B5EF4-FFF2-40B4-BE49-F238E27FC236}">
                <a16:creationId xmlns:a16="http://schemas.microsoft.com/office/drawing/2014/main" id="{3C6E581D-BE97-B024-0087-D7A051C52F02}"/>
              </a:ext>
            </a:extLst>
          </p:cNvPr>
          <p:cNvSpPr txBox="1">
            <a:spLocks noGrp="1"/>
          </p:cNvSpPr>
          <p:nvPr>
            <p:ph type="sldNum" sz="quarter" idx="2"/>
          </p:nvPr>
        </p:nvSpPr>
        <p:spPr>
          <a:prstGeom prst="rect">
            <a:avLst/>
          </a:prstGeom>
        </p:spPr>
        <p:txBody>
          <a:bodyPr/>
          <a:lstStyle/>
          <a:p>
            <a:fld id="{86CB4B4D-7CA3-9044-876B-883B54F8677D}" type="slidenum">
              <a:rPr/>
              <a:t>4</a:t>
            </a:fld>
            <a:endParaRPr/>
          </a:p>
        </p:txBody>
      </p:sp>
      <p:graphicFrame>
        <p:nvGraphicFramePr>
          <p:cNvPr id="2" name="Table 1">
            <a:extLst>
              <a:ext uri="{FF2B5EF4-FFF2-40B4-BE49-F238E27FC236}">
                <a16:creationId xmlns:a16="http://schemas.microsoft.com/office/drawing/2014/main" id="{02F639A7-8CAE-3D17-349C-6251F966DDE8}"/>
              </a:ext>
            </a:extLst>
          </p:cNvPr>
          <p:cNvGraphicFramePr>
            <a:graphicFrameLocks noGrp="1"/>
          </p:cNvGraphicFramePr>
          <p:nvPr>
            <p:extLst>
              <p:ext uri="{D42A27DB-BD31-4B8C-83A1-F6EECF244321}">
                <p14:modId xmlns:p14="http://schemas.microsoft.com/office/powerpoint/2010/main" val="1548370927"/>
              </p:ext>
            </p:extLst>
          </p:nvPr>
        </p:nvGraphicFramePr>
        <p:xfrm>
          <a:off x="785309" y="1052830"/>
          <a:ext cx="10531736" cy="5486400"/>
        </p:xfrm>
        <a:graphic>
          <a:graphicData uri="http://schemas.openxmlformats.org/drawingml/2006/table">
            <a:tbl>
              <a:tblPr/>
              <a:tblGrid>
                <a:gridCol w="740722">
                  <a:extLst>
                    <a:ext uri="{9D8B030D-6E8A-4147-A177-3AD203B41FA5}">
                      <a16:colId xmlns:a16="http://schemas.microsoft.com/office/drawing/2014/main" val="2194625359"/>
                    </a:ext>
                  </a:extLst>
                </a:gridCol>
                <a:gridCol w="2020154">
                  <a:extLst>
                    <a:ext uri="{9D8B030D-6E8A-4147-A177-3AD203B41FA5}">
                      <a16:colId xmlns:a16="http://schemas.microsoft.com/office/drawing/2014/main" val="4070116194"/>
                    </a:ext>
                  </a:extLst>
                </a:gridCol>
                <a:gridCol w="956206">
                  <a:extLst>
                    <a:ext uri="{9D8B030D-6E8A-4147-A177-3AD203B41FA5}">
                      <a16:colId xmlns:a16="http://schemas.microsoft.com/office/drawing/2014/main" val="2271942142"/>
                    </a:ext>
                  </a:extLst>
                </a:gridCol>
                <a:gridCol w="956206">
                  <a:extLst>
                    <a:ext uri="{9D8B030D-6E8A-4147-A177-3AD203B41FA5}">
                      <a16:colId xmlns:a16="http://schemas.microsoft.com/office/drawing/2014/main" val="3088785903"/>
                    </a:ext>
                  </a:extLst>
                </a:gridCol>
                <a:gridCol w="5858448">
                  <a:extLst>
                    <a:ext uri="{9D8B030D-6E8A-4147-A177-3AD203B41FA5}">
                      <a16:colId xmlns:a16="http://schemas.microsoft.com/office/drawing/2014/main" val="2057057333"/>
                    </a:ext>
                  </a:extLst>
                </a:gridCol>
              </a:tblGrid>
              <a:tr h="710988">
                <a:tc>
                  <a:txBody>
                    <a:bodyPr/>
                    <a:lstStyle/>
                    <a:p>
                      <a:pPr algn="l" fontAlgn="t">
                        <a:buNone/>
                      </a:pPr>
                      <a:r>
                        <a:rPr lang="en-AU" sz="1200" b="0" i="0" u="none" strike="noStrike" dirty="0">
                          <a:solidFill>
                            <a:srgbClr val="0070C0"/>
                          </a:solidFill>
                          <a:effectLst/>
                          <a:latin typeface="Aptos Narrow" panose="020B0004020202020204" pitchFamily="34" charset="0"/>
                        </a:rPr>
                        <a:t>3.1.1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Implement observation network plans, asset management, standardised infrastructure, data management and maintenance practices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977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$100k fund reallocated from here to 1.3.1 sustainable financing investment facility (in the event that World Bank is not able to provide TA support). Re-forecasted expenditure for 2026 to 2027 for development of asset plans, network plans and asset information system. $20k budget allocated towards development of Geohazard network asset plan/strategy.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39939921"/>
                  </a:ext>
                </a:extLst>
              </a:tr>
              <a:tr h="568790">
                <a:tc>
                  <a:txBody>
                    <a:bodyPr/>
                    <a:lstStyle/>
                    <a:p>
                      <a:pPr algn="l" fontAlgn="t">
                        <a:buNone/>
                      </a:pPr>
                      <a:r>
                        <a:rPr lang="en-AU" sz="1200" b="0" i="0" u="none" strike="noStrike">
                          <a:solidFill>
                            <a:srgbClr val="0070C0"/>
                          </a:solidFill>
                          <a:effectLst/>
                          <a:latin typeface="Aptos Narrow" panose="020B0004020202020204" pitchFamily="34" charset="0"/>
                        </a:rPr>
                        <a:t>3.1.2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Provide asset management and maintenance staff to expand capacity (e.g. SPREP, SPC, NMHS)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1,078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1,074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Minor budget adjustments for rounding.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51535364"/>
                  </a:ext>
                </a:extLst>
              </a:tr>
              <a:tr h="142197">
                <a:tc>
                  <a:txBody>
                    <a:bodyPr/>
                    <a:lstStyle/>
                    <a:p>
                      <a:pPr algn="l" fontAlgn="t">
                        <a:buNone/>
                      </a:pPr>
                      <a:r>
                        <a:rPr lang="en-AU" sz="1200" b="0" i="0" u="none" strike="noStrike">
                          <a:solidFill>
                            <a:srgbClr val="0070C0"/>
                          </a:solidFill>
                          <a:effectLst/>
                          <a:latin typeface="Aptos Narrow" panose="020B0004020202020204" pitchFamily="34" charset="0"/>
                        </a:rPr>
                        <a:t>3.1.5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Establish weather watch radars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8,312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6,962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Increased budget by $1350k to cover cost of the Samoa radar in 2027 capital cost.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63334138"/>
                  </a:ext>
                </a:extLst>
              </a:tr>
              <a:tr h="284395">
                <a:tc>
                  <a:txBody>
                    <a:bodyPr/>
                    <a:lstStyle/>
                    <a:p>
                      <a:pPr algn="l" fontAlgn="t">
                        <a:buNone/>
                      </a:pPr>
                      <a:r>
                        <a:rPr lang="en-AU" sz="1200" b="0" i="0" u="none" strike="noStrike">
                          <a:solidFill>
                            <a:srgbClr val="0070C0"/>
                          </a:solidFill>
                          <a:effectLst/>
                          <a:latin typeface="Aptos Narrow" panose="020B0004020202020204" pitchFamily="34" charset="0"/>
                        </a:rPr>
                        <a:t>2.1.1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Establish and operate a Regional Training Centre (RTC)</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224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238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Minor budget adjustments to reflect actual cost of regional workshop and business model review for RTC and RIC.</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69269473"/>
                  </a:ext>
                </a:extLst>
              </a:tr>
              <a:tr h="710988">
                <a:tc>
                  <a:txBody>
                    <a:bodyPr/>
                    <a:lstStyle/>
                    <a:p>
                      <a:pPr algn="l" fontAlgn="t">
                        <a:buNone/>
                      </a:pPr>
                      <a:r>
                        <a:rPr lang="en-AU" sz="1200" b="0" i="0" u="none" strike="noStrike">
                          <a:solidFill>
                            <a:srgbClr val="0070C0"/>
                          </a:solidFill>
                          <a:effectLst/>
                          <a:latin typeface="Aptos Narrow" panose="020B0004020202020204" pitchFamily="34" charset="0"/>
                        </a:rPr>
                        <a:t>2.2.2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Training on specialised forecasting services, and assessment of competencies (e.g. marine, aviation, hydrology/ hydrography)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110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160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Cost of Hydrologist training (BIP-H) in Pagasa lower than forecasted. Budget reduction by $50k.</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81823223"/>
                  </a:ext>
                </a:extLst>
              </a:tr>
              <a:tr h="568790">
                <a:tc>
                  <a:txBody>
                    <a:bodyPr/>
                    <a:lstStyle/>
                    <a:p>
                      <a:pPr algn="l" fontAlgn="t">
                        <a:buNone/>
                      </a:pPr>
                      <a:r>
                        <a:rPr lang="en-AU" sz="1200" b="0" i="0" u="none" strike="noStrike">
                          <a:solidFill>
                            <a:srgbClr val="0070C0"/>
                          </a:solidFill>
                          <a:effectLst/>
                          <a:latin typeface="Aptos Narrow" panose="020B0004020202020204" pitchFamily="34" charset="0"/>
                        </a:rPr>
                        <a:t>2.2.3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Training of observers, technicians and ICT specialists, and assessment of competencies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272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dirty="0">
                          <a:solidFill>
                            <a:srgbClr val="0070C0"/>
                          </a:solidFill>
                          <a:effectLst/>
                          <a:latin typeface="Aptos Narrow" panose="020B0004020202020204" pitchFamily="34" charset="0"/>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Unused funds from 2025 redistributed. Cost of BIP MT training $24k lower than forecasted.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7858364"/>
                  </a:ext>
                </a:extLst>
              </a:tr>
              <a:tr h="284395">
                <a:tc>
                  <a:txBody>
                    <a:bodyPr/>
                    <a:lstStyle/>
                    <a:p>
                      <a:pPr algn="l" fontAlgn="t">
                        <a:buNone/>
                      </a:pPr>
                      <a:r>
                        <a:rPr lang="en-AU" sz="1200" b="0" i="0" u="none" strike="noStrike">
                          <a:solidFill>
                            <a:srgbClr val="0070C0"/>
                          </a:solidFill>
                          <a:effectLst/>
                          <a:latin typeface="Aptos Narrow" panose="020B0004020202020204" pitchFamily="34" charset="0"/>
                        </a:rPr>
                        <a:t>2.2.5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Specialised regional workshops and training courses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164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207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Unused funds from 2025 redistributed. Cost of CAP training $43k lower than forecasted.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51987327"/>
                  </a:ext>
                </a:extLst>
              </a:tr>
              <a:tr h="426592">
                <a:tc>
                  <a:txBody>
                    <a:bodyPr/>
                    <a:lstStyle/>
                    <a:p>
                      <a:pPr algn="l" fontAlgn="t">
                        <a:buNone/>
                      </a:pPr>
                      <a:r>
                        <a:rPr lang="en-AU" sz="1200" b="0" i="0" u="none" strike="noStrike">
                          <a:solidFill>
                            <a:srgbClr val="0070C0"/>
                          </a:solidFill>
                          <a:effectLst/>
                          <a:latin typeface="Aptos Narrow" panose="020B0004020202020204" pitchFamily="34" charset="0"/>
                        </a:rPr>
                        <a:t>2.2.6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Provide additional staff for training and capacity development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714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742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Budget savings/reduction due to delayed recruitment of PMU Training and Capacity Development Advisor.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278191739"/>
                  </a:ext>
                </a:extLst>
              </a:tr>
              <a:tr h="142197">
                <a:tc>
                  <a:txBody>
                    <a:bodyPr/>
                    <a:lstStyle/>
                    <a:p>
                      <a:pPr algn="r" fontAlgn="t">
                        <a:buNone/>
                      </a:pPr>
                      <a:r>
                        <a:rPr lang="en-AU" sz="1200" b="0" i="0" u="none" strike="noStrike">
                          <a:solidFill>
                            <a:srgbClr val="0070C0"/>
                          </a:solidFill>
                          <a:effectLst/>
                          <a:latin typeface="Aptos Narrow" panose="020B0004020202020204" pitchFamily="34" charset="0"/>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Contingency and Other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dirty="0">
                          <a:solidFill>
                            <a:srgbClr val="0070C0"/>
                          </a:solidFill>
                          <a:effectLst/>
                          <a:latin typeface="Aptos Narrow" panose="020B0004020202020204" pitchFamily="34" charset="0"/>
                        </a:rPr>
                        <a:t>612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dirty="0">
                          <a:solidFill>
                            <a:srgbClr val="0070C0"/>
                          </a:solidFill>
                          <a:effectLst/>
                          <a:latin typeface="Aptos Narrow" panose="020B0004020202020204" pitchFamily="34" charset="0"/>
                        </a:rPr>
                        <a:t>700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 </a:t>
                      </a:r>
                      <a:r>
                        <a:rPr lang="en-GB" sz="1200" b="0" i="0" u="none" strike="noStrike" dirty="0">
                          <a:solidFill>
                            <a:srgbClr val="0070C0"/>
                          </a:solidFill>
                          <a:effectLst/>
                          <a:latin typeface="Aptos Narrow" panose="020B0004020202020204" pitchFamily="34" charset="0"/>
                        </a:rPr>
                        <a:t>Underspend by countries Readiness Fund/Flexi-fund in 2025 has been reallocated. Resulting in overall reduction in funding by $138k. </a:t>
                      </a:r>
                      <a:endParaRPr lang="en-AU" sz="1200" b="0" i="0" u="none" strike="noStrike" dirty="0">
                        <a:solidFill>
                          <a:srgbClr val="0070C0"/>
                        </a:solidFill>
                        <a:effectLst/>
                        <a:latin typeface="Aptos Narrow" panose="020B00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40426692"/>
                  </a:ext>
                </a:extLst>
              </a:tr>
              <a:tr h="284395">
                <a:tc>
                  <a:txBody>
                    <a:bodyPr/>
                    <a:lstStyle/>
                    <a:p>
                      <a:pPr algn="r" fontAlgn="t">
                        <a:buNone/>
                      </a:pPr>
                      <a:r>
                        <a:rPr lang="en-AU" sz="1200" b="0" i="0" u="none" strike="noStrike">
                          <a:solidFill>
                            <a:srgbClr val="0070C0"/>
                          </a:solidFill>
                          <a:effectLst/>
                          <a:latin typeface="Aptos Narrow" panose="020B0004020202020204" pitchFamily="34" charset="0"/>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a:solidFill>
                            <a:srgbClr val="0070C0"/>
                          </a:solidFill>
                          <a:effectLst/>
                          <a:latin typeface="Aptos Narrow" panose="020B0004020202020204" pitchFamily="34" charset="0"/>
                        </a:rPr>
                        <a:t>GRAND TOTAL (excl. SPREP program fees)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28,460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t">
                        <a:buNone/>
                      </a:pPr>
                      <a:r>
                        <a:rPr lang="en-AU" sz="1200" b="0" i="0" u="none" strike="noStrike">
                          <a:solidFill>
                            <a:srgbClr val="0070C0"/>
                          </a:solidFill>
                          <a:effectLst/>
                          <a:latin typeface="Aptos Narrow" panose="020B0004020202020204" pitchFamily="34" charset="0"/>
                        </a:rPr>
                        <a:t>28,612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buNone/>
                      </a:pPr>
                      <a:r>
                        <a:rPr lang="en-AU" sz="1200" b="0" i="0" u="none" strike="noStrike" dirty="0">
                          <a:solidFill>
                            <a:srgbClr val="0070C0"/>
                          </a:solidFill>
                          <a:effectLst/>
                          <a:latin typeface="Aptos Narrow" panose="020B0004020202020204" pitchFamily="34" charset="0"/>
                        </a:rPr>
                        <a:t>Minor increase in total committed funding from MFAT to cover consultant cost for MERL implementation in 2026. Corrections in actual budgets from ESNZ cause of main decrease.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3755383"/>
                  </a:ext>
                </a:extLst>
              </a:tr>
            </a:tbl>
          </a:graphicData>
        </a:graphic>
      </p:graphicFrame>
      <p:graphicFrame>
        <p:nvGraphicFramePr>
          <p:cNvPr id="3" name="Table 2">
            <a:extLst>
              <a:ext uri="{FF2B5EF4-FFF2-40B4-BE49-F238E27FC236}">
                <a16:creationId xmlns:a16="http://schemas.microsoft.com/office/drawing/2014/main" id="{7F6E9733-4411-3137-FB83-C3EEB98F9A01}"/>
              </a:ext>
            </a:extLst>
          </p:cNvPr>
          <p:cNvGraphicFramePr>
            <a:graphicFrameLocks noGrp="1"/>
          </p:cNvGraphicFramePr>
          <p:nvPr>
            <p:extLst>
              <p:ext uri="{D42A27DB-BD31-4B8C-83A1-F6EECF244321}">
                <p14:modId xmlns:p14="http://schemas.microsoft.com/office/powerpoint/2010/main" val="1389828583"/>
              </p:ext>
            </p:extLst>
          </p:nvPr>
        </p:nvGraphicFramePr>
        <p:xfrm>
          <a:off x="765586" y="407680"/>
          <a:ext cx="10551458" cy="640080"/>
        </p:xfrm>
        <a:graphic>
          <a:graphicData uri="http://schemas.openxmlformats.org/drawingml/2006/table">
            <a:tbl>
              <a:tblPr/>
              <a:tblGrid>
                <a:gridCol w="742110">
                  <a:extLst>
                    <a:ext uri="{9D8B030D-6E8A-4147-A177-3AD203B41FA5}">
                      <a16:colId xmlns:a16="http://schemas.microsoft.com/office/drawing/2014/main" val="1808286061"/>
                    </a:ext>
                  </a:extLst>
                </a:gridCol>
                <a:gridCol w="2031570">
                  <a:extLst>
                    <a:ext uri="{9D8B030D-6E8A-4147-A177-3AD203B41FA5}">
                      <a16:colId xmlns:a16="http://schemas.microsoft.com/office/drawing/2014/main" val="3802247430"/>
                    </a:ext>
                  </a:extLst>
                </a:gridCol>
                <a:gridCol w="968188">
                  <a:extLst>
                    <a:ext uri="{9D8B030D-6E8A-4147-A177-3AD203B41FA5}">
                      <a16:colId xmlns:a16="http://schemas.microsoft.com/office/drawing/2014/main" val="3915141185"/>
                    </a:ext>
                  </a:extLst>
                </a:gridCol>
                <a:gridCol w="946673">
                  <a:extLst>
                    <a:ext uri="{9D8B030D-6E8A-4147-A177-3AD203B41FA5}">
                      <a16:colId xmlns:a16="http://schemas.microsoft.com/office/drawing/2014/main" val="3673231980"/>
                    </a:ext>
                  </a:extLst>
                </a:gridCol>
                <a:gridCol w="5862917">
                  <a:extLst>
                    <a:ext uri="{9D8B030D-6E8A-4147-A177-3AD203B41FA5}">
                      <a16:colId xmlns:a16="http://schemas.microsoft.com/office/drawing/2014/main" val="34522016"/>
                    </a:ext>
                  </a:extLst>
                </a:gridCol>
              </a:tblGrid>
              <a:tr h="603958">
                <a:tc>
                  <a:txBody>
                    <a:bodyPr/>
                    <a:lstStyle/>
                    <a:p>
                      <a:pPr algn="l" fontAlgn="t">
                        <a:buNone/>
                      </a:pPr>
                      <a:r>
                        <a:rPr lang="en-AU" sz="1050" b="1" i="0" u="none" strike="noStrike" dirty="0">
                          <a:solidFill>
                            <a:srgbClr val="000000"/>
                          </a:solidFill>
                          <a:effectLst/>
                          <a:latin typeface="Aptos Narrow" panose="020B0004020202020204" pitchFamily="34" charset="0"/>
                        </a:rPr>
                        <a:t>Activity No.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dirty="0">
                          <a:solidFill>
                            <a:srgbClr val="000000"/>
                          </a:solidFill>
                          <a:effectLst/>
                          <a:latin typeface="Aptos Narrow" panose="020B0004020202020204" pitchFamily="34" charset="0"/>
                        </a:rPr>
                        <a:t>Activity Name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a:solidFill>
                            <a:srgbClr val="000000"/>
                          </a:solidFill>
                          <a:effectLst/>
                          <a:latin typeface="Aptos Narrow" panose="020B0004020202020204" pitchFamily="34" charset="0"/>
                        </a:rPr>
                        <a:t>Work Plan Funding </a:t>
                      </a:r>
                      <a:br>
                        <a:rPr lang="en-AU" sz="1050" b="1" i="0" u="none" strike="noStrike">
                          <a:solidFill>
                            <a:srgbClr val="000000"/>
                          </a:solidFill>
                          <a:effectLst/>
                          <a:latin typeface="Aptos Narrow" panose="020B0004020202020204" pitchFamily="34" charset="0"/>
                        </a:rPr>
                      </a:br>
                      <a:r>
                        <a:rPr lang="en-AU" sz="1050" b="1" i="0" u="none" strike="noStrike">
                          <a:solidFill>
                            <a:srgbClr val="000000"/>
                          </a:solidFill>
                          <a:effectLst/>
                          <a:latin typeface="Aptos Narrow" panose="020B0004020202020204" pitchFamily="34" charset="0"/>
                        </a:rPr>
                        <a:t>New (USD '000)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dirty="0">
                          <a:solidFill>
                            <a:srgbClr val="000000"/>
                          </a:solidFill>
                          <a:effectLst/>
                          <a:latin typeface="Aptos Narrow" panose="020B0004020202020204" pitchFamily="34" charset="0"/>
                        </a:rPr>
                        <a:t>Work Plan Funding </a:t>
                      </a:r>
                      <a:br>
                        <a:rPr lang="en-AU" sz="1050" b="1" i="0" u="none" strike="noStrike" dirty="0">
                          <a:solidFill>
                            <a:srgbClr val="000000"/>
                          </a:solidFill>
                          <a:effectLst/>
                          <a:latin typeface="Aptos Narrow" panose="020B0004020202020204" pitchFamily="34" charset="0"/>
                        </a:rPr>
                      </a:br>
                      <a:r>
                        <a:rPr lang="en-AU" sz="1050" b="1" i="0" u="none" strike="noStrike" dirty="0">
                          <a:solidFill>
                            <a:srgbClr val="000000"/>
                          </a:solidFill>
                          <a:effectLst/>
                          <a:latin typeface="Aptos Narrow" panose="020B0004020202020204" pitchFamily="34" charset="0"/>
                        </a:rPr>
                        <a:t>Previous (USD '000)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buNone/>
                      </a:pPr>
                      <a:r>
                        <a:rPr lang="en-AU" sz="1050" b="1" i="0" u="none" strike="noStrike" dirty="0">
                          <a:solidFill>
                            <a:srgbClr val="000000"/>
                          </a:solidFill>
                          <a:effectLst/>
                          <a:latin typeface="Aptos Narrow" panose="020B0004020202020204" pitchFamily="34" charset="0"/>
                        </a:rPr>
                        <a:t>Proposed Adaptation/ Changes</a:t>
                      </a:r>
                      <a:br>
                        <a:rPr lang="en-AU" sz="1050" b="1" i="0" u="none" strike="noStrike" dirty="0">
                          <a:solidFill>
                            <a:srgbClr val="000000"/>
                          </a:solidFill>
                          <a:effectLst/>
                          <a:latin typeface="Aptos Narrow" panose="020B0004020202020204" pitchFamily="34" charset="0"/>
                        </a:rPr>
                      </a:br>
                      <a:r>
                        <a:rPr lang="en-AU" sz="1050" b="0" i="0" u="none" strike="noStrike" dirty="0">
                          <a:solidFill>
                            <a:srgbClr val="000000"/>
                          </a:solidFill>
                          <a:effectLst/>
                          <a:latin typeface="Aptos Narrow" panose="020B0004020202020204" pitchFamily="34" charset="0"/>
                        </a:rPr>
                        <a:t>(detail the proposed adaptation/change required, including what, how, who and when to achieve a more successful outcome)</a:t>
                      </a:r>
                      <a:endParaRPr lang="en-AU" sz="1050" b="1" i="0" u="none" strike="noStrike" dirty="0">
                        <a:solidFill>
                          <a:srgbClr val="000000"/>
                        </a:solidFill>
                        <a:effectLst/>
                        <a:latin typeface="Aptos Narrow" panose="020B00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98748175"/>
                  </a:ext>
                </a:extLst>
              </a:tr>
            </a:tbl>
          </a:graphicData>
        </a:graphic>
      </p:graphicFrame>
    </p:spTree>
    <p:extLst>
      <p:ext uri="{BB962C8B-B14F-4D97-AF65-F5344CB8AC3E}">
        <p14:creationId xmlns:p14="http://schemas.microsoft.com/office/powerpoint/2010/main" val="77479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33D13-8CC6-4EE9-D421-9CEAD1C49266}"/>
            </a:ext>
          </a:extLst>
        </p:cNvPr>
        <p:cNvGrpSpPr/>
        <p:nvPr/>
      </p:nvGrpSpPr>
      <p:grpSpPr>
        <a:xfrm>
          <a:off x="0" y="0"/>
          <a:ext cx="0" cy="0"/>
          <a:chOff x="0" y="0"/>
          <a:chExt cx="0" cy="0"/>
        </a:xfrm>
      </p:grpSpPr>
      <p:sp>
        <p:nvSpPr>
          <p:cNvPr id="38" name="Title Text">
            <a:extLst>
              <a:ext uri="{FF2B5EF4-FFF2-40B4-BE49-F238E27FC236}">
                <a16:creationId xmlns:a16="http://schemas.microsoft.com/office/drawing/2014/main" id="{B4B0BF91-86D2-E5D8-3A71-F1A66BEFDC5F}"/>
              </a:ext>
            </a:extLst>
          </p:cNvPr>
          <p:cNvSpPr txBox="1">
            <a:spLocks noGrp="1"/>
          </p:cNvSpPr>
          <p:nvPr>
            <p:ph type="title"/>
          </p:nvPr>
        </p:nvSpPr>
        <p:spPr>
          <a:xfrm>
            <a:off x="3948055" y="309488"/>
            <a:ext cx="9273093" cy="1143001"/>
          </a:xfrm>
          <a:prstGeom prst="rect">
            <a:avLst/>
          </a:prstGeom>
        </p:spPr>
        <p:txBody>
          <a:bodyPr>
            <a:normAutofit/>
          </a:bodyPr>
          <a:lstStyle/>
          <a:p>
            <a:pPr marL="0" indent="0">
              <a:buNone/>
            </a:pPr>
            <a:r>
              <a:rPr lang="en-GB" dirty="0"/>
              <a:t>Decision sought from SC</a:t>
            </a:r>
            <a:endParaRPr sz="4400" b="0" i="0" u="none" dirty="0">
              <a:latin typeface="Arial"/>
            </a:endParaRPr>
          </a:p>
        </p:txBody>
      </p:sp>
      <p:sp>
        <p:nvSpPr>
          <p:cNvPr id="39" name="Body Level One…">
            <a:extLst>
              <a:ext uri="{FF2B5EF4-FFF2-40B4-BE49-F238E27FC236}">
                <a16:creationId xmlns:a16="http://schemas.microsoft.com/office/drawing/2014/main" id="{D52AE800-D4D5-FD94-2CD0-AA8D01B7BC5C}"/>
              </a:ext>
            </a:extLst>
          </p:cNvPr>
          <p:cNvSpPr txBox="1">
            <a:spLocks noGrp="1"/>
          </p:cNvSpPr>
          <p:nvPr>
            <p:ph type="body" idx="1"/>
          </p:nvPr>
        </p:nvSpPr>
        <p:spPr>
          <a:xfrm>
            <a:off x="535656" y="1947883"/>
            <a:ext cx="10972800" cy="4186459"/>
          </a:xfrm>
          <a:prstGeom prst="rect">
            <a:avLst/>
          </a:prstGeom>
        </p:spPr>
        <p:txBody>
          <a:bodyPr lIns="45719" tIns="45720" rIns="45719" bIns="45720" anchor="t">
            <a:normAutofit/>
          </a:bodyPr>
          <a:lstStyle/>
          <a:p>
            <a:r>
              <a:rPr lang="en-GB" sz="2800" dirty="0"/>
              <a:t>SC4 Dec 6.1.1 - The SC approves the updated WRP Implementation Plan and funded Work Plan 2024 to 2029 v2.1  </a:t>
            </a:r>
          </a:p>
        </p:txBody>
      </p:sp>
      <p:sp>
        <p:nvSpPr>
          <p:cNvPr id="40" name="Slide Number">
            <a:extLst>
              <a:ext uri="{FF2B5EF4-FFF2-40B4-BE49-F238E27FC236}">
                <a16:creationId xmlns:a16="http://schemas.microsoft.com/office/drawing/2014/main" id="{8B24ECC4-A82C-8408-6A9C-DDA0D2A842DF}"/>
              </a:ext>
            </a:extLst>
          </p:cNvPr>
          <p:cNvSpPr txBox="1">
            <a:spLocks noGrp="1"/>
          </p:cNvSpPr>
          <p:nvPr>
            <p:ph type="sldNum" sz="quarter" idx="2"/>
          </p:nvPr>
        </p:nvSpPr>
        <p:spPr>
          <a:prstGeom prst="rect">
            <a:avLst/>
          </a:prstGeom>
        </p:spPr>
        <p:txBody>
          <a:bodyPr/>
          <a:lstStyle/>
          <a:p>
            <a:fld id="{86CB4B4D-7CA3-9044-876B-883B54F8677D}" type="slidenum">
              <a:rPr/>
              <a:t>5</a:t>
            </a:fld>
            <a:endParaRPr/>
          </a:p>
        </p:txBody>
      </p:sp>
    </p:spTree>
    <p:extLst>
      <p:ext uri="{BB962C8B-B14F-4D97-AF65-F5344CB8AC3E}">
        <p14:creationId xmlns:p14="http://schemas.microsoft.com/office/powerpoint/2010/main" val="277041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bg/>
                                          </p:spTgt>
                                        </p:tgtEl>
                                        <p:attrNameLst>
                                          <p:attrName>style.visibility</p:attrName>
                                        </p:attrNameLst>
                                      </p:cBhvr>
                                      <p:to>
                                        <p:strVal val="visible"/>
                                      </p:to>
                                    </p:set>
                                    <p:animEffect transition="in" filter="fade">
                                      <p:cBhvr>
                                        <p:cTn id="7" dur="500"/>
                                        <p:tgtEl>
                                          <p:spTgt spid="39">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
                                            <p:txEl>
                                              <p:pRg st="0" end="0"/>
                                            </p:txEl>
                                          </p:spTgt>
                                        </p:tgtEl>
                                        <p:attrNameLst>
                                          <p:attrName>style.visibility</p:attrName>
                                        </p:attrNameLst>
                                      </p:cBhvr>
                                      <p:to>
                                        <p:strVal val="visible"/>
                                      </p:to>
                                    </p:set>
                                    <p:animEffect transition="in" filter="fade">
                                      <p:cBhvr>
                                        <p:cTn id="12" dur="500"/>
                                        <p:tgtEl>
                                          <p:spTgt spid="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uild="p" animBg="1"/>
    </p:bldLst>
  </p:timing>
</p:sld>
</file>

<file path=ppt/theme/theme1.xml><?xml version="1.0" encoding="utf-8"?>
<a:theme xmlns:a="http://schemas.openxmlformats.org/drawingml/2006/main" name="25 SPREP PYOCR">
  <a:themeElements>
    <a:clrScheme name="25 SPREP PYOCR">
      <a:dk1>
        <a:srgbClr val="000000"/>
      </a:dk1>
      <a:lt1>
        <a:srgbClr val="FFFFFF"/>
      </a:lt1>
      <a:dk2>
        <a:srgbClr val="A7A7A7"/>
      </a:dk2>
      <a:lt2>
        <a:srgbClr val="535353"/>
      </a:lt2>
      <a:accent1>
        <a:srgbClr val="6283AD"/>
      </a:accent1>
      <a:accent2>
        <a:srgbClr val="324966"/>
      </a:accent2>
      <a:accent3>
        <a:srgbClr val="3A759E"/>
      </a:accent3>
      <a:accent4>
        <a:srgbClr val="3CA19C"/>
      </a:accent4>
      <a:accent5>
        <a:srgbClr val="053780"/>
      </a:accent5>
      <a:accent6>
        <a:srgbClr val="2D577E"/>
      </a:accent6>
      <a:hlink>
        <a:srgbClr val="0000FF"/>
      </a:hlink>
      <a:folHlink>
        <a:srgbClr val="FF00FF"/>
      </a:folHlink>
    </a:clrScheme>
    <a:fontScheme name="25 SPREP PYOCR">
      <a:majorFont>
        <a:latin typeface="Helvetica"/>
        <a:ea typeface="Helvetica"/>
        <a:cs typeface="Helvetica"/>
      </a:majorFont>
      <a:minorFont>
        <a:latin typeface="Calibri"/>
        <a:ea typeface="Calibri"/>
        <a:cs typeface="Calibri"/>
      </a:minorFont>
    </a:fontScheme>
    <a:fmtScheme name="25 SPREP PYOC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B93D4149CF1F4A82E5E3E1C517E5E7" ma:contentTypeVersion="14" ma:contentTypeDescription="Create a new document." ma:contentTypeScope="" ma:versionID="8ad193fbfcbf4566f63298ea2daa23e7">
  <xsd:schema xmlns:xsd="http://www.w3.org/2001/XMLSchema" xmlns:xs="http://www.w3.org/2001/XMLSchema" xmlns:p="http://schemas.microsoft.com/office/2006/metadata/properties" xmlns:ns2="5c9379e0-c8fe-4c72-bd8d-06eab88b1c4d" xmlns:ns3="4600bc44-2015-4da8-875d-07b815e122b5" targetNamespace="http://schemas.microsoft.com/office/2006/metadata/properties" ma:root="true" ma:fieldsID="dfa26346bf4f8b207cd093a399659714" ns2:_="" ns3:_="">
    <xsd:import namespace="5c9379e0-c8fe-4c72-bd8d-06eab88b1c4d"/>
    <xsd:import namespace="4600bc44-2015-4da8-875d-07b815e122b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Top_x0020_2_x0020_Data_x0020_Framework_x0020_Princip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9379e0-c8fe-4c72-bd8d-06eab88b1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926c1b7-6265-4b08-9951-3c22af25e65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op_x0020_2_x0020_Data_x0020_Framework_x0020_Principles" ma:index="21" nillable="true" ma:displayName="Top 2 Data Framework Principles" ma:format="Dropdown" ma:internalName="Top_x0020_2_x0020_Data_x0020_Framework_x0020_Principles">
      <xsd:complexType>
        <xsd:complexContent>
          <xsd:extension base="dms:MultiChoice">
            <xsd:sequence>
              <xsd:element name="Value" maxOccurs="unbounded" minOccurs="0" nillable="true">
                <xsd:simpleType>
                  <xsd:restriction base="dms:Choice">
                    <xsd:enumeration value="1. A Sustainable Financing and Asset Management Roadmap (Appendix B) and Improvement Strategies for each asset class are developed and updated at least every 5 years, to guide capability uplift and asset performance in the region."/>
                    <xsd:enumeration value="2.  Standardised regional technology for inter-operability and establish preferred supplier panel contracts for the Pacific, to streamline sharing of spares and maintenance resources, reduce cost and technical burden for countries through pooled regional solutions."/>
                    <xsd:enumeration value="3. Establish the Pacific MHEWS Asset Management Operational Fund and Investment Facility, to provide sustainable long-term pooled financing to operate and maintain critical regional assets, supplementing national budgets."/>
                    <xsd:enumeration value="4. Critical regional assets for MHEWS are agreed and identified as the Pacific Regional Observing Network (Appendix C) and is reviewed at least biennially. This includes enabling assets such as regional training centre, regional instrument centre, pacific WIS2 node and pacific integrated forecasting platform. GBON SOFF stations are a subset."/>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600bc44-2015-4da8-875d-07b815e122b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910c851-c325-4e55-9a04-b815e3608e32}" ma:internalName="TaxCatchAll" ma:showField="CatchAllData" ma:web="4600bc44-2015-4da8-875d-07b815e122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op_x0020_2_x0020_Data_x0020_Framework_x0020_Principles xmlns="5c9379e0-c8fe-4c72-bd8d-06eab88b1c4d" xsi:nil="true"/>
    <TaxCatchAll xmlns="4600bc44-2015-4da8-875d-07b815e122b5" xsi:nil="true"/>
    <lcf76f155ced4ddcb4097134ff3c332f xmlns="5c9379e0-c8fe-4c72-bd8d-06eab88b1c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1617F3D-28B4-4F0B-91C8-985C983652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9379e0-c8fe-4c72-bd8d-06eab88b1c4d"/>
    <ds:schemaRef ds:uri="4600bc44-2015-4da8-875d-07b815e122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F4E79C-DE32-4FDE-ABB4-A9924C1411CB}">
  <ds:schemaRefs>
    <ds:schemaRef ds:uri="http://schemas.microsoft.com/sharepoint/v3/contenttype/forms"/>
  </ds:schemaRefs>
</ds:datastoreItem>
</file>

<file path=customXml/itemProps3.xml><?xml version="1.0" encoding="utf-8"?>
<ds:datastoreItem xmlns:ds="http://schemas.openxmlformats.org/officeDocument/2006/customXml" ds:itemID="{AF74E28B-1332-4EBC-9DC6-7131DED4D048}">
  <ds:schemaRefs>
    <ds:schemaRef ds:uri="http://www.w3.org/XML/1998/namespace"/>
    <ds:schemaRef ds:uri="c7949ab0-427c-4f65-8b22-b203689cfb95"/>
    <ds:schemaRef ds:uri="http://purl.org/dc/dcmitype/"/>
    <ds:schemaRef ds:uri="http://schemas.openxmlformats.org/package/2006/metadata/core-properties"/>
    <ds:schemaRef ds:uri="http://schemas.microsoft.com/office/2006/documentManagement/types"/>
    <ds:schemaRef ds:uri="http://purl.org/dc/elements/1.1/"/>
    <ds:schemaRef ds:uri="http://purl.org/dc/terms/"/>
    <ds:schemaRef ds:uri="http://schemas.microsoft.com/office/infopath/2007/PartnerControls"/>
    <ds:schemaRef ds:uri="f63616ca-3d45-46a2-95a8-e8d0858fcee6"/>
    <ds:schemaRef ds:uri="http://schemas.microsoft.com/office/2006/metadata/properties"/>
    <ds:schemaRef ds:uri="5c9379e0-c8fe-4c72-bd8d-06eab88b1c4d"/>
    <ds:schemaRef ds:uri="4600bc44-2015-4da8-875d-07b815e122b5"/>
  </ds:schemaRefs>
</ds:datastoreItem>
</file>

<file path=docProps/app.xml><?xml version="1.0" encoding="utf-8"?>
<Properties xmlns="http://schemas.openxmlformats.org/officeDocument/2006/extended-properties" xmlns:vt="http://schemas.openxmlformats.org/officeDocument/2006/docPropsVTypes">
  <TotalTime>1848</TotalTime>
  <Words>1040</Words>
  <Application>Microsoft Office PowerPoint</Application>
  <PresentationFormat>Widescreen</PresentationFormat>
  <Paragraphs>147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25 SPREP PYOCR</vt:lpstr>
      <vt:lpstr>WRP Implementation Plan and Funded Work Plan Update V2.1</vt:lpstr>
      <vt:lpstr>Decision sought from SC</vt:lpstr>
      <vt:lpstr>Change Register Record</vt:lpstr>
      <vt:lpstr>Change Register Record</vt:lpstr>
      <vt:lpstr>Decision sought from SC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'Ofa Fa'anunu</dc:creator>
  <cp:lastModifiedBy>Jessica Yeung</cp:lastModifiedBy>
  <cp:revision>6</cp:revision>
  <dcterms:created xsi:type="dcterms:W3CDTF">2024-11-05T07:42:31Z</dcterms:created>
  <dcterms:modified xsi:type="dcterms:W3CDTF">2026-06-01T10:48:33Z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0x01010061B93D4149CF1F4A82E5E3E1C517E5E7</vt:lpwstr>
  </property>
  <property fmtid="{D5CDD505-2E9C-101B-9397-08002B2CF9AE}" pid="3" name="MSIP_Label_55edad5e-85c4-4d99-839f-4db88ccef5c5_Enabled">
    <vt:lpwstr>true</vt:lpwstr>
  </property>
  <property fmtid="{D5CDD505-2E9C-101B-9397-08002B2CF9AE}" pid="4" name="MSIP_Label_55edad5e-85c4-4d99-839f-4db88ccef5c5_SetDate">
    <vt:lpwstr>2025-09-17T03:46:23Z</vt:lpwstr>
  </property>
  <property fmtid="{D5CDD505-2E9C-101B-9397-08002B2CF9AE}" pid="5" name="MSIP_Label_55edad5e-85c4-4d99-839f-4db88ccef5c5_Method">
    <vt:lpwstr>Standard</vt:lpwstr>
  </property>
  <property fmtid="{D5CDD505-2E9C-101B-9397-08002B2CF9AE}" pid="6" name="MSIP_Label_55edad5e-85c4-4d99-839f-4db88ccef5c5_Name">
    <vt:lpwstr>PSPF Official</vt:lpwstr>
  </property>
  <property fmtid="{D5CDD505-2E9C-101B-9397-08002B2CF9AE}" pid="7" name="MSIP_Label_55edad5e-85c4-4d99-839f-4db88ccef5c5_SiteId">
    <vt:lpwstr>d1ad7db5-97dd-4f2b-816e-50d663b7bb94</vt:lpwstr>
  </property>
  <property fmtid="{D5CDD505-2E9C-101B-9397-08002B2CF9AE}" pid="8" name="MSIP_Label_55edad5e-85c4-4d99-839f-4db88ccef5c5_ActionId">
    <vt:lpwstr>97c77732-f342-4a62-9db2-9aba147368d7</vt:lpwstr>
  </property>
  <property fmtid="{D5CDD505-2E9C-101B-9397-08002B2CF9AE}" pid="9" name="MSIP_Label_55edad5e-85c4-4d99-839f-4db88ccef5c5_ContentBits">
    <vt:lpwstr>3</vt:lpwstr>
  </property>
  <property fmtid="{D5CDD505-2E9C-101B-9397-08002B2CF9AE}" pid="10" name="MSIP_Label_55edad5e-85c4-4d99-839f-4db88ccef5c5_Tag">
    <vt:lpwstr>10, 3, 0, 1</vt:lpwstr>
  </property>
  <property fmtid="{D5CDD505-2E9C-101B-9397-08002B2CF9AE}" pid="11" name="ClassificationContentMarkingFooterLocations">
    <vt:lpwstr>Office Theme:10\25 SPREP PYOCR:8\1_Office Theme:10</vt:lpwstr>
  </property>
  <property fmtid="{D5CDD505-2E9C-101B-9397-08002B2CF9AE}" pid="12" name="ClassificationContentMarkingFooterText">
    <vt:lpwstr>OFFICIAL</vt:lpwstr>
  </property>
  <property fmtid="{D5CDD505-2E9C-101B-9397-08002B2CF9AE}" pid="13" name="ClassificationContentMarkingHeaderLocations">
    <vt:lpwstr>Office Theme:9\25 SPREP PYOCR:7\1_Office Theme:9</vt:lpwstr>
  </property>
  <property fmtid="{D5CDD505-2E9C-101B-9397-08002B2CF9AE}" pid="14" name="ClassificationContentMarkingHeaderText">
    <vt:lpwstr>OFFICIAL</vt:lpwstr>
  </property>
  <property fmtid="{D5CDD505-2E9C-101B-9397-08002B2CF9AE}" pid="15" name="MediaServiceImageTags">
    <vt:lpwstr/>
  </property>
</Properties>
</file>