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4"/>
    <p:sldMasterId id="2147483756" r:id="rId5"/>
  </p:sldMasterIdLst>
  <p:notesMasterIdLst>
    <p:notesMasterId r:id="rId17"/>
  </p:notesMasterIdLst>
  <p:sldIdLst>
    <p:sldId id="259" r:id="rId6"/>
    <p:sldId id="268" r:id="rId7"/>
    <p:sldId id="269" r:id="rId8"/>
    <p:sldId id="270" r:id="rId9"/>
    <p:sldId id="260" r:id="rId10"/>
    <p:sldId id="271" r:id="rId11"/>
    <p:sldId id="261" r:id="rId12"/>
    <p:sldId id="262" r:id="rId13"/>
    <p:sldId id="272" r:id="rId14"/>
    <p:sldId id="265" r:id="rId15"/>
    <p:sldId id="263" r:id="rId16"/>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0" d="100"/>
          <a:sy n="70" d="100"/>
        </p:scale>
        <p:origin x="64" y="10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275" cy="498446"/>
          </a:xfrm>
          <a:prstGeom prst="rect">
            <a:avLst/>
          </a:prstGeom>
        </p:spPr>
        <p:txBody>
          <a:bodyPr vert="horz" lIns="91440" tIns="45720" rIns="91440" bIns="45720" rtlCol="0"/>
          <a:lstStyle>
            <a:lvl1pPr algn="l">
              <a:defRPr sz="1200"/>
            </a:lvl1pPr>
          </a:lstStyle>
          <a:p>
            <a:endParaRPr lang="en-TO"/>
          </a:p>
        </p:txBody>
      </p:sp>
      <p:sp>
        <p:nvSpPr>
          <p:cNvPr id="3" name="Date Placeholder 2"/>
          <p:cNvSpPr>
            <a:spLocks noGrp="1"/>
          </p:cNvSpPr>
          <p:nvPr>
            <p:ph type="dt" idx="1"/>
          </p:nvPr>
        </p:nvSpPr>
        <p:spPr>
          <a:xfrm>
            <a:off x="3849862" y="0"/>
            <a:ext cx="2946275" cy="498446"/>
          </a:xfrm>
          <a:prstGeom prst="rect">
            <a:avLst/>
          </a:prstGeom>
        </p:spPr>
        <p:txBody>
          <a:bodyPr vert="horz" lIns="91440" tIns="45720" rIns="91440" bIns="45720" rtlCol="0"/>
          <a:lstStyle>
            <a:lvl1pPr algn="r">
              <a:defRPr sz="1200"/>
            </a:lvl1pPr>
          </a:lstStyle>
          <a:p>
            <a:fld id="{32CE05B9-723B-4B11-844D-4B536B7EED01}" type="datetimeFigureOut">
              <a:rPr lang="en-TO" smtClean="0"/>
              <a:t>05/31/2026</a:t>
            </a:fld>
            <a:endParaRPr lang="en-TO"/>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TO"/>
          </a:p>
        </p:txBody>
      </p:sp>
      <p:sp>
        <p:nvSpPr>
          <p:cNvPr id="5" name="Notes Placeholder 4"/>
          <p:cNvSpPr>
            <a:spLocks noGrp="1"/>
          </p:cNvSpPr>
          <p:nvPr>
            <p:ph type="body" sz="quarter" idx="3"/>
          </p:nvPr>
        </p:nvSpPr>
        <p:spPr>
          <a:xfrm>
            <a:off x="680383" y="4777620"/>
            <a:ext cx="5436909" cy="390957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O"/>
          </a:p>
        </p:txBody>
      </p:sp>
      <p:sp>
        <p:nvSpPr>
          <p:cNvPr id="6" name="Footer Placeholder 5"/>
          <p:cNvSpPr>
            <a:spLocks noGrp="1"/>
          </p:cNvSpPr>
          <p:nvPr>
            <p:ph type="ftr" sz="quarter" idx="4"/>
          </p:nvPr>
        </p:nvSpPr>
        <p:spPr>
          <a:xfrm>
            <a:off x="0" y="9429780"/>
            <a:ext cx="2946275" cy="498446"/>
          </a:xfrm>
          <a:prstGeom prst="rect">
            <a:avLst/>
          </a:prstGeom>
        </p:spPr>
        <p:txBody>
          <a:bodyPr vert="horz" lIns="91440" tIns="45720" rIns="91440" bIns="45720" rtlCol="0" anchor="b"/>
          <a:lstStyle>
            <a:lvl1pPr algn="l">
              <a:defRPr sz="1200"/>
            </a:lvl1pPr>
          </a:lstStyle>
          <a:p>
            <a:endParaRPr lang="en-TO"/>
          </a:p>
        </p:txBody>
      </p:sp>
      <p:sp>
        <p:nvSpPr>
          <p:cNvPr id="7" name="Slide Number Placeholder 6"/>
          <p:cNvSpPr>
            <a:spLocks noGrp="1"/>
          </p:cNvSpPr>
          <p:nvPr>
            <p:ph type="sldNum" sz="quarter" idx="5"/>
          </p:nvPr>
        </p:nvSpPr>
        <p:spPr>
          <a:xfrm>
            <a:off x="3849862" y="9429780"/>
            <a:ext cx="2946275" cy="498446"/>
          </a:xfrm>
          <a:prstGeom prst="rect">
            <a:avLst/>
          </a:prstGeom>
        </p:spPr>
        <p:txBody>
          <a:bodyPr vert="horz" lIns="91440" tIns="45720" rIns="91440" bIns="45720" rtlCol="0" anchor="b"/>
          <a:lstStyle>
            <a:lvl1pPr algn="r">
              <a:defRPr sz="1200"/>
            </a:lvl1pPr>
          </a:lstStyle>
          <a:p>
            <a:fld id="{269B40D6-F3E8-48D5-BDCF-AC968A72C83B}" type="slidenum">
              <a:rPr lang="en-TO" smtClean="0"/>
              <a:t>‹#›</a:t>
            </a:fld>
            <a:endParaRPr lang="en-TO"/>
          </a:p>
        </p:txBody>
      </p:sp>
    </p:spTree>
    <p:extLst>
      <p:ext uri="{BB962C8B-B14F-4D97-AF65-F5344CB8AC3E}">
        <p14:creationId xmlns:p14="http://schemas.microsoft.com/office/powerpoint/2010/main" val="2969920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C74708D-9BFE-42C9-A486-E063438919FC}" type="datetimeFigureOut">
              <a:rPr lang="en-AU" smtClean="0"/>
              <a:t>31/05/2026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F2FD5FB-EB34-481E-8D8D-64AF3BEB5A1F}" type="slidenum">
              <a:rPr lang="en-AU" smtClean="0"/>
              <a:t>‹#›</a:t>
            </a:fld>
            <a:endParaRPr lang="en-AU"/>
          </a:p>
        </p:txBody>
      </p:sp>
    </p:spTree>
    <p:extLst>
      <p:ext uri="{BB962C8B-B14F-4D97-AF65-F5344CB8AC3E}">
        <p14:creationId xmlns:p14="http://schemas.microsoft.com/office/powerpoint/2010/main" val="1047382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74708D-9BFE-42C9-A486-E063438919FC}" type="datetimeFigureOut">
              <a:rPr lang="en-AU" smtClean="0"/>
              <a:t>31/05/2026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F2FD5FB-EB34-481E-8D8D-64AF3BEB5A1F}" type="slidenum">
              <a:rPr lang="en-AU" smtClean="0"/>
              <a:t>‹#›</a:t>
            </a:fld>
            <a:endParaRPr lang="en-AU"/>
          </a:p>
        </p:txBody>
      </p:sp>
    </p:spTree>
    <p:extLst>
      <p:ext uri="{BB962C8B-B14F-4D97-AF65-F5344CB8AC3E}">
        <p14:creationId xmlns:p14="http://schemas.microsoft.com/office/powerpoint/2010/main" val="1242401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74708D-9BFE-42C9-A486-E063438919FC}" type="datetimeFigureOut">
              <a:rPr lang="en-AU" smtClean="0"/>
              <a:t>31/05/2026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F2FD5FB-EB34-481E-8D8D-64AF3BEB5A1F}" type="slidenum">
              <a:rPr lang="en-AU" smtClean="0"/>
              <a:t>‹#›</a:t>
            </a:fld>
            <a:endParaRPr lang="en-AU"/>
          </a:p>
        </p:txBody>
      </p:sp>
    </p:spTree>
    <p:extLst>
      <p:ext uri="{BB962C8B-B14F-4D97-AF65-F5344CB8AC3E}">
        <p14:creationId xmlns:p14="http://schemas.microsoft.com/office/powerpoint/2010/main" val="12826141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5/31/2026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7156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1083055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5/31/2026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323841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5/31/2026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3793375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5/31/2026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5054836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5/31/2026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862454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5/31/2026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1894068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765851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74708D-9BFE-42C9-A486-E063438919FC}" type="datetimeFigureOut">
              <a:rPr lang="en-AU" smtClean="0"/>
              <a:t>31/05/2026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F2FD5FB-EB34-481E-8D8D-64AF3BEB5A1F}" type="slidenum">
              <a:rPr lang="en-AU" smtClean="0"/>
              <a:t>‹#›</a:t>
            </a:fld>
            <a:endParaRPr lang="en-AU"/>
          </a:p>
        </p:txBody>
      </p:sp>
    </p:spTree>
    <p:extLst>
      <p:ext uri="{BB962C8B-B14F-4D97-AF65-F5344CB8AC3E}">
        <p14:creationId xmlns:p14="http://schemas.microsoft.com/office/powerpoint/2010/main" val="42168691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60113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648593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549720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74708D-9BFE-42C9-A486-E063438919FC}" type="datetimeFigureOut">
              <a:rPr lang="en-AU" smtClean="0"/>
              <a:t>31/05/2026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F2FD5FB-EB34-481E-8D8D-64AF3BEB5A1F}" type="slidenum">
              <a:rPr lang="en-AU" smtClean="0"/>
              <a:t>‹#›</a:t>
            </a:fld>
            <a:endParaRPr lang="en-AU"/>
          </a:p>
        </p:txBody>
      </p:sp>
    </p:spTree>
    <p:extLst>
      <p:ext uri="{BB962C8B-B14F-4D97-AF65-F5344CB8AC3E}">
        <p14:creationId xmlns:p14="http://schemas.microsoft.com/office/powerpoint/2010/main" val="1933379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C74708D-9BFE-42C9-A486-E063438919FC}" type="datetimeFigureOut">
              <a:rPr lang="en-AU" smtClean="0"/>
              <a:t>31/05/2026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F2FD5FB-EB34-481E-8D8D-64AF3BEB5A1F}" type="slidenum">
              <a:rPr lang="en-AU" smtClean="0"/>
              <a:t>‹#›</a:t>
            </a:fld>
            <a:endParaRPr lang="en-AU"/>
          </a:p>
        </p:txBody>
      </p:sp>
    </p:spTree>
    <p:extLst>
      <p:ext uri="{BB962C8B-B14F-4D97-AF65-F5344CB8AC3E}">
        <p14:creationId xmlns:p14="http://schemas.microsoft.com/office/powerpoint/2010/main" val="3990723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C74708D-9BFE-42C9-A486-E063438919FC}" type="datetimeFigureOut">
              <a:rPr lang="en-AU" smtClean="0"/>
              <a:t>31/05/2026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2F2FD5FB-EB34-481E-8D8D-64AF3BEB5A1F}" type="slidenum">
              <a:rPr lang="en-AU" smtClean="0"/>
              <a:t>‹#›</a:t>
            </a:fld>
            <a:endParaRPr lang="en-AU"/>
          </a:p>
        </p:txBody>
      </p:sp>
    </p:spTree>
    <p:extLst>
      <p:ext uri="{BB962C8B-B14F-4D97-AF65-F5344CB8AC3E}">
        <p14:creationId xmlns:p14="http://schemas.microsoft.com/office/powerpoint/2010/main" val="644963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C74708D-9BFE-42C9-A486-E063438919FC}" type="datetimeFigureOut">
              <a:rPr lang="en-AU" smtClean="0"/>
              <a:t>31/05/2026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2F2FD5FB-EB34-481E-8D8D-64AF3BEB5A1F}" type="slidenum">
              <a:rPr lang="en-AU" smtClean="0"/>
              <a:t>‹#›</a:t>
            </a:fld>
            <a:endParaRPr lang="en-AU"/>
          </a:p>
        </p:txBody>
      </p:sp>
    </p:spTree>
    <p:extLst>
      <p:ext uri="{BB962C8B-B14F-4D97-AF65-F5344CB8AC3E}">
        <p14:creationId xmlns:p14="http://schemas.microsoft.com/office/powerpoint/2010/main" val="2597277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74708D-9BFE-42C9-A486-E063438919FC}" type="datetimeFigureOut">
              <a:rPr lang="en-AU" smtClean="0"/>
              <a:t>31/05/2026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2F2FD5FB-EB34-481E-8D8D-64AF3BEB5A1F}" type="slidenum">
              <a:rPr lang="en-AU" smtClean="0"/>
              <a:t>‹#›</a:t>
            </a:fld>
            <a:endParaRPr lang="en-AU"/>
          </a:p>
        </p:txBody>
      </p:sp>
    </p:spTree>
    <p:extLst>
      <p:ext uri="{BB962C8B-B14F-4D97-AF65-F5344CB8AC3E}">
        <p14:creationId xmlns:p14="http://schemas.microsoft.com/office/powerpoint/2010/main" val="32005249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C74708D-9BFE-42C9-A486-E063438919FC}" type="datetimeFigureOut">
              <a:rPr lang="en-AU" smtClean="0"/>
              <a:t>31/05/2026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F2FD5FB-EB34-481E-8D8D-64AF3BEB5A1F}" type="slidenum">
              <a:rPr lang="en-AU" smtClean="0"/>
              <a:t>‹#›</a:t>
            </a:fld>
            <a:endParaRPr lang="en-AU"/>
          </a:p>
        </p:txBody>
      </p:sp>
    </p:spTree>
    <p:extLst>
      <p:ext uri="{BB962C8B-B14F-4D97-AF65-F5344CB8AC3E}">
        <p14:creationId xmlns:p14="http://schemas.microsoft.com/office/powerpoint/2010/main" val="2688855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C74708D-9BFE-42C9-A486-E063438919FC}" type="datetimeFigureOut">
              <a:rPr lang="en-AU" smtClean="0"/>
              <a:t>31/05/2026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F2FD5FB-EB34-481E-8D8D-64AF3BEB5A1F}" type="slidenum">
              <a:rPr lang="en-AU" smtClean="0"/>
              <a:t>‹#›</a:t>
            </a:fld>
            <a:endParaRPr lang="en-AU"/>
          </a:p>
        </p:txBody>
      </p:sp>
    </p:spTree>
    <p:extLst>
      <p:ext uri="{BB962C8B-B14F-4D97-AF65-F5344CB8AC3E}">
        <p14:creationId xmlns:p14="http://schemas.microsoft.com/office/powerpoint/2010/main" val="2914920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74708D-9BFE-42C9-A486-E063438919FC}" type="datetimeFigureOut">
              <a:rPr lang="en-AU" smtClean="0"/>
              <a:t>31/05/2026</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2FD5FB-EB34-481E-8D8D-64AF3BEB5A1F}" type="slidenum">
              <a:rPr lang="en-AU" smtClean="0"/>
              <a:t>‹#›</a:t>
            </a:fld>
            <a:endParaRPr lang="en-AU"/>
          </a:p>
        </p:txBody>
      </p:sp>
    </p:spTree>
    <p:extLst>
      <p:ext uri="{BB962C8B-B14F-4D97-AF65-F5344CB8AC3E}">
        <p14:creationId xmlns:p14="http://schemas.microsoft.com/office/powerpoint/2010/main" val="1003286948"/>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5/31/2026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72042375"/>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6C1C859-9E1C-E29E-E7B0-AA6794323A67}"/>
            </a:ext>
          </a:extLst>
        </p:cNvPr>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D41A3D3D-345E-CD20-34A8-CCB1552B7B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46489C3-BB51-F644-D3B2-48B2FFEC7E47}"/>
              </a:ext>
            </a:extLst>
          </p:cNvPr>
          <p:cNvSpPr>
            <a:spLocks noGrp="1"/>
          </p:cNvSpPr>
          <p:nvPr>
            <p:ph type="ctrTitle"/>
          </p:nvPr>
        </p:nvSpPr>
        <p:spPr>
          <a:xfrm>
            <a:off x="638882" y="3429000"/>
            <a:ext cx="10909640" cy="1248486"/>
          </a:xfrm>
        </p:spPr>
        <p:txBody>
          <a:bodyPr anchor="b">
            <a:normAutofit/>
          </a:bodyPr>
          <a:lstStyle/>
          <a:p>
            <a:r>
              <a:rPr lang="en-US" sz="3600" b="1" dirty="0">
                <a:latin typeface="Aptos" panose="020B0004020202020204" pitchFamily="34" charset="0"/>
              </a:rPr>
              <a:t>WRP Pooled Fund – </a:t>
            </a:r>
            <a:r>
              <a:rPr lang="en-US" sz="3600" b="1" dirty="0" err="1">
                <a:latin typeface="Aptos" panose="020B0004020202020204" pitchFamily="34" charset="0"/>
              </a:rPr>
              <a:t>Operationalisation</a:t>
            </a:r>
            <a:endParaRPr lang="en-AU" sz="3600" b="1" dirty="0">
              <a:latin typeface="Aptos" panose="020B0004020202020204" pitchFamily="34" charset="0"/>
            </a:endParaRPr>
          </a:p>
        </p:txBody>
      </p:sp>
      <p:sp>
        <p:nvSpPr>
          <p:cNvPr id="3" name="Subtitle 2">
            <a:extLst>
              <a:ext uri="{FF2B5EF4-FFF2-40B4-BE49-F238E27FC236}">
                <a16:creationId xmlns:a16="http://schemas.microsoft.com/office/drawing/2014/main" id="{E47B2051-DBAB-AAF0-EACC-ECE4C5A61FC1}"/>
              </a:ext>
            </a:extLst>
          </p:cNvPr>
          <p:cNvSpPr>
            <a:spLocks noGrp="1"/>
          </p:cNvSpPr>
          <p:nvPr>
            <p:ph type="subTitle" idx="1"/>
          </p:nvPr>
        </p:nvSpPr>
        <p:spPr>
          <a:xfrm>
            <a:off x="638881" y="5660607"/>
            <a:ext cx="10909643" cy="698299"/>
          </a:xfrm>
        </p:spPr>
        <p:txBody>
          <a:bodyPr anchor="t">
            <a:normAutofit/>
          </a:bodyPr>
          <a:lstStyle/>
          <a:p>
            <a:pPr algn="l"/>
            <a:endParaRPr lang="en-US" sz="1800" dirty="0">
              <a:ln>
                <a:solidFill>
                  <a:srgbClr val="404040">
                    <a:alpha val="10000"/>
                  </a:srgbClr>
                </a:solidFill>
              </a:ln>
            </a:endParaRPr>
          </a:p>
          <a:p>
            <a:endParaRPr lang="en-US" sz="1500" dirty="0">
              <a:ln>
                <a:solidFill>
                  <a:srgbClr val="404040">
                    <a:alpha val="10000"/>
                  </a:srgbClr>
                </a:solidFill>
              </a:ln>
            </a:endParaRPr>
          </a:p>
          <a:p>
            <a:endParaRPr lang="en-AU" sz="1500" dirty="0">
              <a:ln>
                <a:solidFill>
                  <a:srgbClr val="404040">
                    <a:alpha val="10000"/>
                  </a:srgbClr>
                </a:solidFill>
              </a:ln>
            </a:endParaRPr>
          </a:p>
        </p:txBody>
      </p:sp>
      <p:pic>
        <p:nvPicPr>
          <p:cNvPr id="4" name="Picture 3">
            <a:extLst>
              <a:ext uri="{FF2B5EF4-FFF2-40B4-BE49-F238E27FC236}">
                <a16:creationId xmlns:a16="http://schemas.microsoft.com/office/drawing/2014/main" id="{A0520973-D2A1-3335-B184-2BFDBC5DAEC2}"/>
              </a:ext>
            </a:extLst>
          </p:cNvPr>
          <p:cNvPicPr>
            <a:picLocks noChangeAspect="1"/>
          </p:cNvPicPr>
          <p:nvPr/>
        </p:nvPicPr>
        <p:blipFill>
          <a:blip r:embed="rId2"/>
          <a:stretch>
            <a:fillRect/>
          </a:stretch>
        </p:blipFill>
        <p:spPr>
          <a:xfrm>
            <a:off x="2886679" y="591670"/>
            <a:ext cx="6414045" cy="2742004"/>
          </a:xfrm>
          <a:prstGeom prst="rect">
            <a:avLst/>
          </a:prstGeom>
        </p:spPr>
      </p:pic>
      <p:sp>
        <p:nvSpPr>
          <p:cNvPr id="24" name="sketch line">
            <a:extLst>
              <a:ext uri="{FF2B5EF4-FFF2-40B4-BE49-F238E27FC236}">
                <a16:creationId xmlns:a16="http://schemas.microsoft.com/office/drawing/2014/main" id="{BD5FA160-91B8-E2D4-7789-62C949697F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7702" y="5509052"/>
            <a:ext cx="4572000" cy="18288"/>
          </a:xfrm>
          <a:custGeom>
            <a:avLst/>
            <a:gdLst>
              <a:gd name="csX0" fmla="*/ 0 w 4572000"/>
              <a:gd name="csY0" fmla="*/ 0 h 18288"/>
              <a:gd name="csX1" fmla="*/ 515983 w 4572000"/>
              <a:gd name="csY1" fmla="*/ 0 h 18288"/>
              <a:gd name="csX2" fmla="*/ 1031966 w 4572000"/>
              <a:gd name="csY2" fmla="*/ 0 h 18288"/>
              <a:gd name="csX3" fmla="*/ 1639389 w 4572000"/>
              <a:gd name="csY3" fmla="*/ 0 h 18288"/>
              <a:gd name="csX4" fmla="*/ 2383971 w 4572000"/>
              <a:gd name="csY4" fmla="*/ 0 h 18288"/>
              <a:gd name="csX5" fmla="*/ 2945674 w 4572000"/>
              <a:gd name="csY5" fmla="*/ 0 h 18288"/>
              <a:gd name="csX6" fmla="*/ 3507377 w 4572000"/>
              <a:gd name="csY6" fmla="*/ 0 h 18288"/>
              <a:gd name="csX7" fmla="*/ 4572000 w 4572000"/>
              <a:gd name="csY7" fmla="*/ 0 h 18288"/>
              <a:gd name="csX8" fmla="*/ 4572000 w 4572000"/>
              <a:gd name="csY8" fmla="*/ 18288 h 18288"/>
              <a:gd name="csX9" fmla="*/ 3873137 w 4572000"/>
              <a:gd name="csY9" fmla="*/ 18288 h 18288"/>
              <a:gd name="csX10" fmla="*/ 3311434 w 4572000"/>
              <a:gd name="csY10" fmla="*/ 18288 h 18288"/>
              <a:gd name="csX11" fmla="*/ 2749731 w 4572000"/>
              <a:gd name="csY11" fmla="*/ 18288 h 18288"/>
              <a:gd name="csX12" fmla="*/ 2050869 w 4572000"/>
              <a:gd name="csY12" fmla="*/ 18288 h 18288"/>
              <a:gd name="csX13" fmla="*/ 1306286 w 4572000"/>
              <a:gd name="csY13" fmla="*/ 18288 h 18288"/>
              <a:gd name="csX14" fmla="*/ 790303 w 4572000"/>
              <a:gd name="csY14" fmla="*/ 18288 h 18288"/>
              <a:gd name="csX15" fmla="*/ 0 w 4572000"/>
              <a:gd name="csY15" fmla="*/ 18288 h 18288"/>
              <a:gd name="csX16" fmla="*/ 0 w 457200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572000" h="18288" fill="none" extrusionOk="0">
                <a:moveTo>
                  <a:pt x="0" y="0"/>
                </a:moveTo>
                <a:cubicBezTo>
                  <a:pt x="105156" y="-20963"/>
                  <a:pt x="340432" y="822"/>
                  <a:pt x="515983" y="0"/>
                </a:cubicBezTo>
                <a:cubicBezTo>
                  <a:pt x="691534" y="-822"/>
                  <a:pt x="850679" y="16479"/>
                  <a:pt x="1031966" y="0"/>
                </a:cubicBezTo>
                <a:cubicBezTo>
                  <a:pt x="1213253" y="-16479"/>
                  <a:pt x="1443646" y="-18730"/>
                  <a:pt x="1639389" y="0"/>
                </a:cubicBezTo>
                <a:cubicBezTo>
                  <a:pt x="1835132" y="18730"/>
                  <a:pt x="2159975" y="18531"/>
                  <a:pt x="2383971" y="0"/>
                </a:cubicBezTo>
                <a:cubicBezTo>
                  <a:pt x="2607967" y="-18531"/>
                  <a:pt x="2719096" y="-12030"/>
                  <a:pt x="2945674" y="0"/>
                </a:cubicBezTo>
                <a:cubicBezTo>
                  <a:pt x="3172252" y="12030"/>
                  <a:pt x="3269167" y="27666"/>
                  <a:pt x="3507377" y="0"/>
                </a:cubicBezTo>
                <a:cubicBezTo>
                  <a:pt x="3745587" y="-27666"/>
                  <a:pt x="4116741" y="18705"/>
                  <a:pt x="4572000" y="0"/>
                </a:cubicBezTo>
                <a:cubicBezTo>
                  <a:pt x="4572895" y="8974"/>
                  <a:pt x="4571454" y="9359"/>
                  <a:pt x="4572000" y="18288"/>
                </a:cubicBezTo>
                <a:cubicBezTo>
                  <a:pt x="4374698" y="3942"/>
                  <a:pt x="4098874" y="-11042"/>
                  <a:pt x="3873137" y="18288"/>
                </a:cubicBezTo>
                <a:cubicBezTo>
                  <a:pt x="3647400" y="47618"/>
                  <a:pt x="3517055" y="5421"/>
                  <a:pt x="3311434" y="18288"/>
                </a:cubicBezTo>
                <a:cubicBezTo>
                  <a:pt x="3105813" y="31155"/>
                  <a:pt x="3025168" y="17856"/>
                  <a:pt x="2749731" y="18288"/>
                </a:cubicBezTo>
                <a:cubicBezTo>
                  <a:pt x="2474294" y="18720"/>
                  <a:pt x="2291766" y="-14168"/>
                  <a:pt x="2050869" y="18288"/>
                </a:cubicBezTo>
                <a:cubicBezTo>
                  <a:pt x="1809972" y="50744"/>
                  <a:pt x="1540276" y="46798"/>
                  <a:pt x="1306286" y="18288"/>
                </a:cubicBezTo>
                <a:cubicBezTo>
                  <a:pt x="1072296" y="-10222"/>
                  <a:pt x="972445" y="19645"/>
                  <a:pt x="790303" y="18288"/>
                </a:cubicBezTo>
                <a:cubicBezTo>
                  <a:pt x="608161" y="16931"/>
                  <a:pt x="200981" y="8241"/>
                  <a:pt x="0" y="18288"/>
                </a:cubicBezTo>
                <a:cubicBezTo>
                  <a:pt x="-229" y="14222"/>
                  <a:pt x="509" y="5816"/>
                  <a:pt x="0" y="0"/>
                </a:cubicBezTo>
                <a:close/>
              </a:path>
              <a:path w="4572000" h="18288" stroke="0" extrusionOk="0">
                <a:moveTo>
                  <a:pt x="0" y="0"/>
                </a:moveTo>
                <a:cubicBezTo>
                  <a:pt x="143285" y="-9565"/>
                  <a:pt x="327959" y="-11498"/>
                  <a:pt x="561703" y="0"/>
                </a:cubicBezTo>
                <a:cubicBezTo>
                  <a:pt x="795447" y="11498"/>
                  <a:pt x="838260" y="18255"/>
                  <a:pt x="1077686" y="0"/>
                </a:cubicBezTo>
                <a:cubicBezTo>
                  <a:pt x="1317112" y="-18255"/>
                  <a:pt x="1437472" y="23514"/>
                  <a:pt x="1639389" y="0"/>
                </a:cubicBezTo>
                <a:cubicBezTo>
                  <a:pt x="1841306" y="-23514"/>
                  <a:pt x="2037142" y="-12551"/>
                  <a:pt x="2292531" y="0"/>
                </a:cubicBezTo>
                <a:cubicBezTo>
                  <a:pt x="2547920" y="12551"/>
                  <a:pt x="2810436" y="-20352"/>
                  <a:pt x="2991394" y="0"/>
                </a:cubicBezTo>
                <a:cubicBezTo>
                  <a:pt x="3172352" y="20352"/>
                  <a:pt x="3530025" y="-13347"/>
                  <a:pt x="3735977" y="0"/>
                </a:cubicBezTo>
                <a:cubicBezTo>
                  <a:pt x="3941929" y="13347"/>
                  <a:pt x="4161497" y="34086"/>
                  <a:pt x="4572000" y="0"/>
                </a:cubicBezTo>
                <a:cubicBezTo>
                  <a:pt x="4571545" y="6162"/>
                  <a:pt x="4571903" y="11775"/>
                  <a:pt x="4572000" y="18288"/>
                </a:cubicBezTo>
                <a:cubicBezTo>
                  <a:pt x="4228040" y="36490"/>
                  <a:pt x="4199736" y="42557"/>
                  <a:pt x="3873137" y="18288"/>
                </a:cubicBezTo>
                <a:cubicBezTo>
                  <a:pt x="3546538" y="-5981"/>
                  <a:pt x="3472124" y="16809"/>
                  <a:pt x="3128554" y="18288"/>
                </a:cubicBezTo>
                <a:cubicBezTo>
                  <a:pt x="2784984" y="19767"/>
                  <a:pt x="2735896" y="-17781"/>
                  <a:pt x="2383971" y="18288"/>
                </a:cubicBezTo>
                <a:cubicBezTo>
                  <a:pt x="2032046" y="54357"/>
                  <a:pt x="2019324" y="2920"/>
                  <a:pt x="1867989" y="18288"/>
                </a:cubicBezTo>
                <a:cubicBezTo>
                  <a:pt x="1716654" y="33656"/>
                  <a:pt x="1418675" y="32575"/>
                  <a:pt x="1169126" y="18288"/>
                </a:cubicBezTo>
                <a:cubicBezTo>
                  <a:pt x="919577" y="4001"/>
                  <a:pt x="798537" y="16165"/>
                  <a:pt x="561703" y="18288"/>
                </a:cubicBezTo>
                <a:cubicBezTo>
                  <a:pt x="324869" y="20411"/>
                  <a:pt x="221395" y="-912"/>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206663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11480" y="164592"/>
            <a:ext cx="4389120" cy="320040"/>
          </a:xfrm>
          <a:prstGeom prst="rect">
            <a:avLst/>
          </a:prstGeom>
          <a:noFill/>
          <a:ln>
            <a:noFill/>
          </a:ln>
        </p:spPr>
        <p:txBody>
          <a:bodyPr wrap="square" lIns="76200" tIns="50800" rIns="76200" bIns="5080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sz="1000" b="0" i="0" u="none" strike="noStrike" kern="1200" cap="none" spc="0" normalizeH="0" baseline="0" noProof="0" dirty="0">
                <a:ln>
                  <a:noFill/>
                </a:ln>
                <a:solidFill>
                  <a:srgbClr val="5A5A5A"/>
                </a:solidFill>
                <a:effectLst/>
                <a:uLnTx/>
                <a:uFillTx/>
                <a:latin typeface="Aptos"/>
                <a:ea typeface="+mn-ea"/>
                <a:cs typeface="+mn-cs"/>
              </a:rPr>
              <a:t>WRP Coordination &amp; Planning Meeting | Day 2 | 1 June 2026</a:t>
            </a:r>
          </a:p>
        </p:txBody>
      </p:sp>
      <p:sp>
        <p:nvSpPr>
          <p:cNvPr id="3" name="TextBox 2"/>
          <p:cNvSpPr txBox="1"/>
          <p:nvPr/>
        </p:nvSpPr>
        <p:spPr>
          <a:xfrm>
            <a:off x="411480" y="545007"/>
            <a:ext cx="9875520" cy="533479"/>
          </a:xfrm>
          <a:prstGeom prst="rect">
            <a:avLst/>
          </a:prstGeom>
          <a:noFill/>
          <a:ln>
            <a:noFill/>
          </a:ln>
        </p:spPr>
        <p:txBody>
          <a:bodyPr wrap="square" lIns="76200" tIns="50800" rIns="76200" bIns="5080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sz="2800" b="1" i="0" u="none" strike="noStrike" kern="1200" cap="none" spc="0" normalizeH="0" baseline="0" noProof="0" dirty="0">
                <a:ln>
                  <a:noFill/>
                </a:ln>
                <a:solidFill>
                  <a:srgbClr val="123A5F"/>
                </a:solidFill>
                <a:effectLst/>
                <a:uLnTx/>
                <a:uFillTx/>
                <a:latin typeface="Aptos"/>
                <a:ea typeface="+mn-ea"/>
                <a:cs typeface="+mn-cs"/>
              </a:rPr>
              <a:t>Frequently </a:t>
            </a:r>
            <a:r>
              <a:rPr lang="en-GB" sz="2800" b="1" dirty="0">
                <a:solidFill>
                  <a:srgbClr val="123A5F"/>
                </a:solidFill>
                <a:latin typeface="Aptos"/>
              </a:rPr>
              <a:t>A</a:t>
            </a:r>
            <a:r>
              <a:rPr kumimoji="0" sz="2800" b="1" i="0" u="none" strike="noStrike" kern="1200" cap="none" spc="0" normalizeH="0" baseline="0" noProof="0" dirty="0">
                <a:ln>
                  <a:noFill/>
                </a:ln>
                <a:solidFill>
                  <a:srgbClr val="123A5F"/>
                </a:solidFill>
                <a:effectLst/>
                <a:uLnTx/>
                <a:uFillTx/>
                <a:latin typeface="Aptos"/>
                <a:ea typeface="+mn-ea"/>
                <a:cs typeface="+mn-cs"/>
              </a:rPr>
              <a:t>sked </a:t>
            </a:r>
            <a:r>
              <a:rPr kumimoji="0" lang="en-GB" sz="2800" b="1" i="0" u="none" strike="noStrike" kern="1200" cap="none" spc="0" normalizeH="0" baseline="0" noProof="0" dirty="0">
                <a:ln>
                  <a:noFill/>
                </a:ln>
                <a:solidFill>
                  <a:srgbClr val="123A5F"/>
                </a:solidFill>
                <a:effectLst/>
                <a:uLnTx/>
                <a:uFillTx/>
                <a:latin typeface="Aptos"/>
                <a:ea typeface="+mn-ea"/>
                <a:cs typeface="+mn-cs"/>
              </a:rPr>
              <a:t>Q</a:t>
            </a:r>
            <a:r>
              <a:rPr kumimoji="0" sz="2800" b="1" i="0" u="none" strike="noStrike" kern="1200" cap="none" spc="0" normalizeH="0" baseline="0" noProof="0" dirty="0" err="1">
                <a:ln>
                  <a:noFill/>
                </a:ln>
                <a:solidFill>
                  <a:srgbClr val="123A5F"/>
                </a:solidFill>
                <a:effectLst/>
                <a:uLnTx/>
                <a:uFillTx/>
                <a:latin typeface="Aptos"/>
                <a:ea typeface="+mn-ea"/>
                <a:cs typeface="+mn-cs"/>
              </a:rPr>
              <a:t>uestions</a:t>
            </a:r>
            <a:endParaRPr kumimoji="0" sz="2800" b="1" i="0" u="none" strike="noStrike" kern="1200" cap="none" spc="0" normalizeH="0" baseline="0" noProof="0" dirty="0">
              <a:ln>
                <a:noFill/>
              </a:ln>
              <a:solidFill>
                <a:srgbClr val="123A5F"/>
              </a:solidFill>
              <a:effectLst/>
              <a:uLnTx/>
              <a:uFillTx/>
              <a:latin typeface="Aptos"/>
              <a:ea typeface="+mn-ea"/>
              <a:cs typeface="+mn-cs"/>
            </a:endParaRPr>
          </a:p>
        </p:txBody>
      </p:sp>
      <p:sp>
        <p:nvSpPr>
          <p:cNvPr id="5" name="TextBox 4"/>
          <p:cNvSpPr txBox="1"/>
          <p:nvPr/>
        </p:nvSpPr>
        <p:spPr>
          <a:xfrm>
            <a:off x="337522" y="1124712"/>
            <a:ext cx="4913553" cy="595035"/>
          </a:xfrm>
          <a:prstGeom prst="rect">
            <a:avLst/>
          </a:prstGeom>
          <a:solidFill>
            <a:schemeClr val="accent3">
              <a:lumMod val="60000"/>
              <a:lumOff val="40000"/>
            </a:schemeClr>
          </a:solidFill>
          <a:ln>
            <a:noFill/>
          </a:ln>
        </p:spPr>
        <p:txBody>
          <a:bodyPr wrap="square" lIns="76200" tIns="50800" rIns="76200" bIns="5080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sz="1600" b="1" i="0" u="none" strike="noStrike" kern="1200" cap="none" spc="0" normalizeH="0" baseline="0" noProof="0">
                <a:ln>
                  <a:noFill/>
                </a:ln>
                <a:solidFill>
                  <a:srgbClr val="FFFFFF"/>
                </a:solidFill>
                <a:effectLst/>
                <a:uLnTx/>
                <a:uFillTx/>
                <a:latin typeface="Aptos"/>
                <a:ea typeface="+mn-ea"/>
                <a:cs typeface="+mn-cs"/>
              </a:rPr>
              <a:t>Can donors still see what their funding is supporting?</a:t>
            </a:r>
          </a:p>
        </p:txBody>
      </p:sp>
      <p:sp>
        <p:nvSpPr>
          <p:cNvPr id="6" name="TextBox 5"/>
          <p:cNvSpPr txBox="1"/>
          <p:nvPr/>
        </p:nvSpPr>
        <p:spPr>
          <a:xfrm>
            <a:off x="337522" y="1669435"/>
            <a:ext cx="4913553" cy="964367"/>
          </a:xfrm>
          <a:prstGeom prst="rect">
            <a:avLst/>
          </a:prstGeom>
          <a:solidFill>
            <a:schemeClr val="accent3">
              <a:lumMod val="20000"/>
              <a:lumOff val="80000"/>
            </a:schemeClr>
          </a:solidFill>
          <a:ln w="12700">
            <a:solidFill>
              <a:srgbClr val="C8D2DC"/>
            </a:solidFill>
          </a:ln>
        </p:spPr>
        <p:txBody>
          <a:bodyPr wrap="square" lIns="76200" tIns="50800" rIns="76200" bIns="5080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sz="1400" b="0" i="0" u="none" strike="noStrike" kern="1200" cap="none" spc="0" normalizeH="0" baseline="0" noProof="0" dirty="0">
                <a:ln>
                  <a:noFill/>
                </a:ln>
                <a:solidFill>
                  <a:srgbClr val="282828"/>
                </a:solidFill>
                <a:effectLst/>
                <a:uLnTx/>
                <a:uFillTx/>
                <a:latin typeface="Aptos"/>
                <a:ea typeface="+mn-ea"/>
                <a:cs typeface="+mn-cs"/>
              </a:rPr>
              <a:t>Yes. Donors will have visibility through the Implementation Plan, Funded Workplan, </a:t>
            </a:r>
            <a:r>
              <a:rPr kumimoji="0" sz="1400" b="0" i="0" u="none" strike="noStrike" kern="1200" cap="none" spc="0" normalizeH="0" baseline="0" noProof="0" dirty="0" err="1">
                <a:ln>
                  <a:noFill/>
                </a:ln>
                <a:solidFill>
                  <a:srgbClr val="282828"/>
                </a:solidFill>
                <a:effectLst/>
                <a:uLnTx/>
                <a:uFillTx/>
                <a:latin typeface="Aptos"/>
                <a:ea typeface="+mn-ea"/>
                <a:cs typeface="+mn-cs"/>
              </a:rPr>
              <a:t>Programme</a:t>
            </a:r>
            <a:r>
              <a:rPr kumimoji="0" sz="1400" b="0" i="0" u="none" strike="noStrike" kern="1200" cap="none" spc="0" normalizeH="0" baseline="0" noProof="0" dirty="0">
                <a:ln>
                  <a:noFill/>
                </a:ln>
                <a:solidFill>
                  <a:srgbClr val="282828"/>
                </a:solidFill>
                <a:effectLst/>
                <a:uLnTx/>
                <a:uFillTx/>
                <a:latin typeface="Aptos"/>
                <a:ea typeface="+mn-ea"/>
                <a:cs typeface="+mn-cs"/>
              </a:rPr>
              <a:t> Tracker and unified reporting framework, even where funding is pooled.</a:t>
            </a:r>
            <a:endParaRPr kumimoji="0" lang="en-GB" sz="1400" b="0" i="0" u="none" strike="noStrike" kern="1200" cap="none" spc="0" normalizeH="0" baseline="0" noProof="0" dirty="0">
              <a:ln>
                <a:noFill/>
              </a:ln>
              <a:solidFill>
                <a:srgbClr val="282828"/>
              </a:solidFill>
              <a:effectLst/>
              <a:uLnTx/>
              <a:uFillTx/>
              <a:latin typeface="Aptos"/>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sz="1400" b="0" i="0" u="none" strike="noStrike" kern="1200" cap="none" spc="0" normalizeH="0" baseline="0" noProof="0" dirty="0">
              <a:ln>
                <a:noFill/>
              </a:ln>
              <a:solidFill>
                <a:srgbClr val="282828"/>
              </a:solidFill>
              <a:effectLst/>
              <a:uLnTx/>
              <a:uFillTx/>
              <a:latin typeface="Aptos"/>
              <a:ea typeface="+mn-ea"/>
              <a:cs typeface="+mn-cs"/>
            </a:endParaRPr>
          </a:p>
        </p:txBody>
      </p:sp>
      <p:sp>
        <p:nvSpPr>
          <p:cNvPr id="7" name="TextBox 6"/>
          <p:cNvSpPr txBox="1"/>
          <p:nvPr/>
        </p:nvSpPr>
        <p:spPr>
          <a:xfrm>
            <a:off x="290456" y="2789874"/>
            <a:ext cx="4983480" cy="595035"/>
          </a:xfrm>
          <a:prstGeom prst="rect">
            <a:avLst/>
          </a:prstGeom>
          <a:solidFill>
            <a:schemeClr val="accent3">
              <a:lumMod val="60000"/>
              <a:lumOff val="40000"/>
            </a:schemeClr>
          </a:solidFill>
          <a:ln>
            <a:noFill/>
          </a:ln>
        </p:spPr>
        <p:txBody>
          <a:bodyPr wrap="square" lIns="76200" tIns="50800" rIns="76200" bIns="5080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sz="1600" b="1" i="0" u="none" strike="noStrike" kern="1200" cap="none" spc="0" normalizeH="0" baseline="0" noProof="0" dirty="0">
                <a:ln>
                  <a:noFill/>
                </a:ln>
                <a:solidFill>
                  <a:srgbClr val="FFFFFF"/>
                </a:solidFill>
                <a:effectLst/>
                <a:uLnTx/>
                <a:uFillTx/>
                <a:latin typeface="Aptos"/>
                <a:ea typeface="+mn-ea"/>
                <a:cs typeface="+mn-cs"/>
              </a:rPr>
              <a:t>Can donor-specific requirements be</a:t>
            </a:r>
            <a:r>
              <a:rPr kumimoji="0" lang="en-GB" sz="1600" b="1" i="0" u="none" strike="noStrike" kern="1200" cap="none" spc="0" normalizeH="0" baseline="0" noProof="0" dirty="0">
                <a:ln>
                  <a:noFill/>
                </a:ln>
                <a:solidFill>
                  <a:srgbClr val="FFFFFF"/>
                </a:solidFill>
                <a:effectLst/>
                <a:uLnTx/>
                <a:uFillTx/>
                <a:latin typeface="Aptos"/>
                <a:ea typeface="+mn-ea"/>
                <a:cs typeface="+mn-cs"/>
              </a:rPr>
              <a:t> </a:t>
            </a:r>
            <a:r>
              <a:rPr kumimoji="0" sz="1600" b="1" i="0" u="none" strike="noStrike" kern="1200" cap="none" spc="0" normalizeH="0" baseline="0" noProof="0" dirty="0">
                <a:ln>
                  <a:noFill/>
                </a:ln>
                <a:solidFill>
                  <a:srgbClr val="FFFFFF"/>
                </a:solidFill>
                <a:effectLst/>
                <a:uLnTx/>
                <a:uFillTx/>
                <a:latin typeface="Aptos"/>
                <a:ea typeface="+mn-ea"/>
                <a:cs typeface="+mn-cs"/>
              </a:rPr>
              <a:t>accommodated?</a:t>
            </a:r>
          </a:p>
        </p:txBody>
      </p:sp>
      <p:sp>
        <p:nvSpPr>
          <p:cNvPr id="8" name="TextBox 7"/>
          <p:cNvSpPr txBox="1"/>
          <p:nvPr/>
        </p:nvSpPr>
        <p:spPr>
          <a:xfrm>
            <a:off x="290456" y="3360230"/>
            <a:ext cx="4960619" cy="1179810"/>
          </a:xfrm>
          <a:prstGeom prst="rect">
            <a:avLst/>
          </a:prstGeom>
          <a:solidFill>
            <a:schemeClr val="accent3">
              <a:lumMod val="20000"/>
              <a:lumOff val="80000"/>
            </a:schemeClr>
          </a:solidFill>
          <a:ln w="12700">
            <a:solidFill>
              <a:schemeClr val="accent3">
                <a:lumMod val="40000"/>
                <a:lumOff val="60000"/>
              </a:schemeClr>
            </a:solidFill>
          </a:ln>
        </p:spPr>
        <p:txBody>
          <a:bodyPr wrap="square" lIns="76200" tIns="50800" rIns="76200" bIns="5080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sz="1400" b="0" i="0" u="none" strike="noStrike" kern="1200" cap="none" spc="0" normalizeH="0" baseline="0" noProof="0" dirty="0">
                <a:ln>
                  <a:noFill/>
                </a:ln>
                <a:solidFill>
                  <a:srgbClr val="282828"/>
                </a:solidFill>
                <a:effectLst/>
                <a:uLnTx/>
                <a:uFillTx/>
                <a:latin typeface="Aptos"/>
                <a:ea typeface="+mn-ea"/>
                <a:cs typeface="+mn-cs"/>
              </a:rPr>
              <a:t>Yes, where they are </a:t>
            </a:r>
            <a:r>
              <a:rPr lang="en-GB" sz="1400" dirty="0">
                <a:solidFill>
                  <a:srgbClr val="282828"/>
                </a:solidFill>
                <a:latin typeface="Aptos"/>
              </a:rPr>
              <a:t>approved  within the WRP framework</a:t>
            </a:r>
            <a:r>
              <a:rPr kumimoji="0" sz="1400" b="0" i="0" u="none" strike="noStrike" kern="1200" cap="none" spc="0" normalizeH="0" baseline="0" noProof="0" dirty="0">
                <a:ln>
                  <a:noFill/>
                </a:ln>
                <a:solidFill>
                  <a:srgbClr val="282828"/>
                </a:solidFill>
                <a:effectLst/>
                <a:uLnTx/>
                <a:uFillTx/>
                <a:latin typeface="Aptos"/>
                <a:ea typeface="+mn-ea"/>
                <a:cs typeface="+mn-cs"/>
              </a:rPr>
              <a:t> and can be managed within the Charter, Chapter 5 and SPREP controls. The default is pooled funding; exceptions </a:t>
            </a:r>
            <a:r>
              <a:rPr kumimoji="0" lang="en-GB" sz="1400" b="0" i="0" u="none" strike="noStrike" kern="1200" cap="none" spc="0" normalizeH="0" baseline="0" noProof="0" dirty="0">
                <a:ln>
                  <a:noFill/>
                </a:ln>
                <a:solidFill>
                  <a:srgbClr val="282828"/>
                </a:solidFill>
                <a:effectLst/>
                <a:uLnTx/>
                <a:uFillTx/>
                <a:latin typeface="Aptos"/>
                <a:ea typeface="+mn-ea"/>
                <a:cs typeface="+mn-cs"/>
              </a:rPr>
              <a:t>(ringfenced funding) </a:t>
            </a:r>
            <a:r>
              <a:rPr kumimoji="0" sz="1400" b="0" i="0" u="none" strike="noStrike" kern="1200" cap="none" spc="0" normalizeH="0" baseline="0" noProof="0" dirty="0">
                <a:ln>
                  <a:noFill/>
                </a:ln>
                <a:solidFill>
                  <a:srgbClr val="282828"/>
                </a:solidFill>
                <a:effectLst/>
                <a:uLnTx/>
                <a:uFillTx/>
                <a:latin typeface="Aptos"/>
                <a:ea typeface="+mn-ea"/>
                <a:cs typeface="+mn-cs"/>
              </a:rPr>
              <a:t>are handled transparently through the approved governance pathway.</a:t>
            </a:r>
          </a:p>
        </p:txBody>
      </p:sp>
      <p:sp>
        <p:nvSpPr>
          <p:cNvPr id="9" name="TextBox 8"/>
          <p:cNvSpPr txBox="1"/>
          <p:nvPr/>
        </p:nvSpPr>
        <p:spPr>
          <a:xfrm>
            <a:off x="290456" y="4647444"/>
            <a:ext cx="4960619" cy="595035"/>
          </a:xfrm>
          <a:prstGeom prst="rect">
            <a:avLst/>
          </a:prstGeom>
          <a:solidFill>
            <a:schemeClr val="accent3">
              <a:lumMod val="60000"/>
              <a:lumOff val="40000"/>
            </a:schemeClr>
          </a:solidFill>
          <a:ln>
            <a:noFill/>
          </a:ln>
        </p:spPr>
        <p:txBody>
          <a:bodyPr wrap="square" lIns="76200" tIns="50800" rIns="76200" bIns="5080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sz="1600" b="1" i="0" u="none" strike="noStrike" kern="1200" cap="none" spc="0" normalizeH="0" baseline="0" noProof="0" dirty="0">
                <a:ln>
                  <a:noFill/>
                </a:ln>
                <a:solidFill>
                  <a:srgbClr val="FFFFFF"/>
                </a:solidFill>
                <a:effectLst/>
                <a:uLnTx/>
                <a:uFillTx/>
                <a:latin typeface="Aptos"/>
                <a:ea typeface="+mn-ea"/>
                <a:cs typeface="+mn-cs"/>
              </a:rPr>
              <a:t>Does pooled funding mean donors lose all targeting or recognition?</a:t>
            </a:r>
          </a:p>
        </p:txBody>
      </p:sp>
      <p:sp>
        <p:nvSpPr>
          <p:cNvPr id="10" name="TextBox 9"/>
          <p:cNvSpPr txBox="1"/>
          <p:nvPr/>
        </p:nvSpPr>
        <p:spPr>
          <a:xfrm>
            <a:off x="290456" y="5185291"/>
            <a:ext cx="4960619" cy="964367"/>
          </a:xfrm>
          <a:prstGeom prst="rect">
            <a:avLst/>
          </a:prstGeom>
          <a:solidFill>
            <a:schemeClr val="accent3">
              <a:lumMod val="20000"/>
              <a:lumOff val="80000"/>
            </a:schemeClr>
          </a:solidFill>
          <a:ln w="12700">
            <a:solidFill>
              <a:srgbClr val="C8D2DC"/>
            </a:solidFill>
          </a:ln>
        </p:spPr>
        <p:txBody>
          <a:bodyPr wrap="square" lIns="76200" tIns="50800" rIns="76200" bIns="5080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sz="1400" b="0" i="0" u="none" strike="noStrike" kern="1200" cap="none" spc="0" normalizeH="0" baseline="0" noProof="0" dirty="0">
                <a:ln>
                  <a:noFill/>
                </a:ln>
                <a:solidFill>
                  <a:srgbClr val="282828"/>
                </a:solidFill>
                <a:effectLst/>
                <a:uLnTx/>
                <a:uFillTx/>
                <a:latin typeface="Aptos"/>
                <a:ea typeface="+mn-ea"/>
                <a:cs typeface="+mn-cs"/>
              </a:rPr>
              <a:t>No. The model allows controlled flexibility, visibility and agreed recognition without fragmenting governance, reporting or fiduciary controls.</a:t>
            </a:r>
            <a:r>
              <a:rPr kumimoji="0" lang="en-GB" sz="1400" b="0" i="0" u="none" strike="noStrike" kern="1200" cap="none" spc="0" normalizeH="0" baseline="0" noProof="0" dirty="0">
                <a:ln>
                  <a:noFill/>
                </a:ln>
                <a:solidFill>
                  <a:srgbClr val="282828"/>
                </a:solidFill>
                <a:effectLst/>
                <a:uLnTx/>
                <a:uFillTx/>
                <a:latin typeface="Aptos"/>
                <a:ea typeface="+mn-ea"/>
                <a:cs typeface="+mn-cs"/>
              </a:rPr>
              <a:t> The overall objective is to have a robust framework that supports both Pacific and donor requirements.</a:t>
            </a:r>
            <a:endParaRPr kumimoji="0" sz="1400" b="0" i="0" u="none" strike="noStrike" kern="1200" cap="none" spc="0" normalizeH="0" baseline="0" noProof="0" dirty="0">
              <a:ln>
                <a:noFill/>
              </a:ln>
              <a:solidFill>
                <a:srgbClr val="282828"/>
              </a:solidFill>
              <a:effectLst/>
              <a:uLnTx/>
              <a:uFillTx/>
              <a:latin typeface="Aptos"/>
              <a:ea typeface="+mn-ea"/>
              <a:cs typeface="+mn-cs"/>
            </a:endParaRPr>
          </a:p>
        </p:txBody>
      </p:sp>
      <p:sp>
        <p:nvSpPr>
          <p:cNvPr id="11" name="TextBox 10"/>
          <p:cNvSpPr txBox="1"/>
          <p:nvPr/>
        </p:nvSpPr>
        <p:spPr>
          <a:xfrm>
            <a:off x="6065744" y="1140394"/>
            <a:ext cx="4983480" cy="595035"/>
          </a:xfrm>
          <a:prstGeom prst="rect">
            <a:avLst/>
          </a:prstGeom>
          <a:solidFill>
            <a:schemeClr val="accent3">
              <a:lumMod val="60000"/>
              <a:lumOff val="40000"/>
            </a:schemeClr>
          </a:solidFill>
          <a:ln>
            <a:noFill/>
          </a:ln>
        </p:spPr>
        <p:txBody>
          <a:bodyPr wrap="square" lIns="76200" tIns="50800" rIns="76200" bIns="5080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sz="1600" b="1" i="0" u="none" strike="noStrike" kern="1200" cap="none" spc="0" normalizeH="0" baseline="0" noProof="0" dirty="0">
                <a:ln>
                  <a:noFill/>
                </a:ln>
                <a:solidFill>
                  <a:srgbClr val="FFFFFF"/>
                </a:solidFill>
                <a:effectLst/>
                <a:uLnTx/>
                <a:uFillTx/>
                <a:latin typeface="Aptos"/>
                <a:ea typeface="+mn-ea"/>
                <a:cs typeface="+mn-cs"/>
              </a:rPr>
              <a:t>How is t</a:t>
            </a:r>
            <a:r>
              <a:rPr kumimoji="0" lang="en-GB" sz="1600" b="1" i="0" u="none" strike="noStrike" kern="1200" cap="none" spc="0" normalizeH="0" baseline="0" noProof="0" dirty="0">
                <a:ln>
                  <a:noFill/>
                </a:ln>
                <a:solidFill>
                  <a:srgbClr val="FFFFFF"/>
                </a:solidFill>
                <a:effectLst/>
                <a:uLnTx/>
                <a:uFillTx/>
                <a:latin typeface="Aptos"/>
                <a:ea typeface="+mn-ea"/>
                <a:cs typeface="+mn-cs"/>
              </a:rPr>
              <a:t>he current Pooled Fund</a:t>
            </a:r>
            <a:r>
              <a:rPr kumimoji="0" sz="1600" b="1" i="0" u="none" strike="noStrike" kern="1200" cap="none" spc="0" normalizeH="0" baseline="0" noProof="0" dirty="0">
                <a:ln>
                  <a:noFill/>
                </a:ln>
                <a:solidFill>
                  <a:srgbClr val="FFFFFF"/>
                </a:solidFill>
                <a:effectLst/>
                <a:uLnTx/>
                <a:uFillTx/>
                <a:latin typeface="Aptos"/>
                <a:ea typeface="+mn-ea"/>
                <a:cs typeface="+mn-cs"/>
              </a:rPr>
              <a:t> different from the separate maintenance / investment facility?</a:t>
            </a:r>
          </a:p>
        </p:txBody>
      </p:sp>
      <p:sp>
        <p:nvSpPr>
          <p:cNvPr id="12" name="TextBox 11"/>
          <p:cNvSpPr txBox="1"/>
          <p:nvPr/>
        </p:nvSpPr>
        <p:spPr>
          <a:xfrm>
            <a:off x="6065744" y="1669435"/>
            <a:ext cx="4983480" cy="1179810"/>
          </a:xfrm>
          <a:prstGeom prst="rect">
            <a:avLst/>
          </a:prstGeom>
          <a:solidFill>
            <a:schemeClr val="accent3">
              <a:lumMod val="20000"/>
              <a:lumOff val="80000"/>
            </a:schemeClr>
          </a:solidFill>
          <a:ln w="12700">
            <a:solidFill>
              <a:srgbClr val="C8D2DC"/>
            </a:solidFill>
          </a:ln>
        </p:spPr>
        <p:txBody>
          <a:bodyPr wrap="square" lIns="76200" tIns="50800" rIns="76200" bIns="5080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sz="1400" b="0" i="0" u="none" strike="noStrike" kern="1200" cap="none" spc="0" normalizeH="0" baseline="0" noProof="0" dirty="0">
                <a:ln>
                  <a:noFill/>
                </a:ln>
                <a:solidFill>
                  <a:srgbClr val="282828"/>
                </a:solidFill>
                <a:effectLst/>
                <a:uLnTx/>
                <a:uFillTx/>
                <a:latin typeface="Aptos"/>
                <a:ea typeface="+mn-ea"/>
                <a:cs typeface="+mn-cs"/>
              </a:rPr>
              <a:t>The WRP Pooled Fund is the principal mechanism for funding approved WRP activities now. Any Sustainable Maintenance and Replacement Fund or investment-type facility is separate and would require its own design and approval</a:t>
            </a:r>
            <a:r>
              <a:rPr kumimoji="0" lang="en-GB" sz="1400" b="0" i="0" u="none" strike="noStrike" kern="1200" cap="none" spc="0" normalizeH="0" baseline="0" noProof="0" dirty="0">
                <a:ln>
                  <a:noFill/>
                </a:ln>
                <a:solidFill>
                  <a:srgbClr val="282828"/>
                </a:solidFill>
                <a:effectLst/>
                <a:uLnTx/>
                <a:uFillTx/>
                <a:latin typeface="Aptos"/>
                <a:ea typeface="+mn-ea"/>
                <a:cs typeface="+mn-cs"/>
              </a:rPr>
              <a:t> through the WRP governance and decision-making framework</a:t>
            </a:r>
            <a:r>
              <a:rPr kumimoji="0" sz="1400" b="0" i="0" u="none" strike="noStrike" kern="1200" cap="none" spc="0" normalizeH="0" baseline="0" noProof="0" dirty="0">
                <a:ln>
                  <a:noFill/>
                </a:ln>
                <a:solidFill>
                  <a:srgbClr val="282828"/>
                </a:solidFill>
                <a:effectLst/>
                <a:uLnTx/>
                <a:uFillTx/>
                <a:latin typeface="Aptos"/>
                <a:ea typeface="+mn-ea"/>
                <a:cs typeface="+mn-cs"/>
              </a:rPr>
              <a:t>.</a:t>
            </a:r>
            <a:endParaRPr kumimoji="0" lang="en-GB" sz="1400" b="0" i="0" u="none" strike="noStrike" kern="1200" cap="none" spc="0" normalizeH="0" baseline="0" noProof="0" dirty="0">
              <a:ln>
                <a:noFill/>
              </a:ln>
              <a:solidFill>
                <a:srgbClr val="282828"/>
              </a:solidFill>
              <a:effectLst/>
              <a:uLnTx/>
              <a:uFillTx/>
              <a:latin typeface="Aptos"/>
              <a:ea typeface="+mn-ea"/>
              <a:cs typeface="+mn-cs"/>
            </a:endParaRPr>
          </a:p>
        </p:txBody>
      </p:sp>
      <p:sp>
        <p:nvSpPr>
          <p:cNvPr id="13" name="TextBox 12"/>
          <p:cNvSpPr txBox="1"/>
          <p:nvPr/>
        </p:nvSpPr>
        <p:spPr>
          <a:xfrm>
            <a:off x="6065744" y="3023078"/>
            <a:ext cx="4983480" cy="548640"/>
          </a:xfrm>
          <a:prstGeom prst="rect">
            <a:avLst/>
          </a:prstGeom>
          <a:solidFill>
            <a:schemeClr val="accent3">
              <a:lumMod val="60000"/>
              <a:lumOff val="40000"/>
            </a:schemeClr>
          </a:solidFill>
          <a:ln>
            <a:noFill/>
          </a:ln>
        </p:spPr>
        <p:txBody>
          <a:bodyPr wrap="square" lIns="76200" tIns="50800" rIns="76200" bIns="5080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sz="1600" b="1" i="0" u="none" strike="noStrike" kern="1200" cap="none" spc="0" normalizeH="0" baseline="0" noProof="0">
                <a:ln>
                  <a:noFill/>
                </a:ln>
                <a:solidFill>
                  <a:srgbClr val="FFFFFF"/>
                </a:solidFill>
                <a:effectLst/>
                <a:uLnTx/>
                <a:uFillTx/>
                <a:latin typeface="Aptos"/>
                <a:ea typeface="+mn-ea"/>
                <a:cs typeface="+mn-cs"/>
              </a:rPr>
              <a:t>Why is the framework donor-ready?</a:t>
            </a:r>
          </a:p>
        </p:txBody>
      </p:sp>
      <p:sp>
        <p:nvSpPr>
          <p:cNvPr id="14" name="TextBox 13"/>
          <p:cNvSpPr txBox="1"/>
          <p:nvPr/>
        </p:nvSpPr>
        <p:spPr>
          <a:xfrm>
            <a:off x="6065744" y="3506333"/>
            <a:ext cx="4983480" cy="1395254"/>
          </a:xfrm>
          <a:prstGeom prst="rect">
            <a:avLst/>
          </a:prstGeom>
          <a:solidFill>
            <a:schemeClr val="accent3">
              <a:lumMod val="20000"/>
              <a:lumOff val="80000"/>
            </a:schemeClr>
          </a:solidFill>
          <a:ln w="12700">
            <a:solidFill>
              <a:srgbClr val="C8D2DC"/>
            </a:solidFill>
          </a:ln>
        </p:spPr>
        <p:txBody>
          <a:bodyPr wrap="square" lIns="76200" tIns="50800" rIns="76200" bIns="5080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rgbClr val="282828"/>
                </a:solidFill>
                <a:effectLst/>
                <a:uLnTx/>
                <a:uFillTx/>
                <a:latin typeface="Aptos"/>
                <a:ea typeface="+mn-ea"/>
                <a:cs typeface="+mn-cs"/>
              </a:rPr>
              <a:t>Subject to Steering Committee approval of the proposed framework - b</a:t>
            </a:r>
            <a:r>
              <a:rPr kumimoji="0" sz="1400" b="0" i="0" u="none" strike="noStrike" kern="1200" cap="none" spc="0" normalizeH="0" baseline="0" noProof="0" dirty="0" err="1">
                <a:ln>
                  <a:noFill/>
                </a:ln>
                <a:solidFill>
                  <a:srgbClr val="282828"/>
                </a:solidFill>
                <a:effectLst/>
                <a:uLnTx/>
                <a:uFillTx/>
                <a:latin typeface="Aptos"/>
                <a:ea typeface="+mn-ea"/>
                <a:cs typeface="+mn-cs"/>
              </a:rPr>
              <a:t>ecause</a:t>
            </a:r>
            <a:r>
              <a:rPr kumimoji="0" sz="1400" b="0" i="0" u="none" strike="noStrike" kern="1200" cap="none" spc="0" normalizeH="0" baseline="0" noProof="0" dirty="0">
                <a:ln>
                  <a:noFill/>
                </a:ln>
                <a:solidFill>
                  <a:srgbClr val="282828"/>
                </a:solidFill>
                <a:effectLst/>
                <a:uLnTx/>
                <a:uFillTx/>
                <a:latin typeface="Aptos"/>
                <a:ea typeface="+mn-ea"/>
                <a:cs typeface="+mn-cs"/>
              </a:rPr>
              <a:t> SPREP remains the accountable counterparty, the </a:t>
            </a:r>
            <a:r>
              <a:rPr kumimoji="0" lang="en-GB" sz="1400" b="0" i="0" u="none" strike="noStrike" kern="1200" cap="none" spc="0" normalizeH="0" baseline="0" noProof="0" dirty="0">
                <a:ln>
                  <a:noFill/>
                </a:ln>
                <a:solidFill>
                  <a:srgbClr val="282828"/>
                </a:solidFill>
                <a:effectLst/>
                <a:uLnTx/>
                <a:uFillTx/>
                <a:latin typeface="Aptos"/>
                <a:ea typeface="+mn-ea"/>
                <a:cs typeface="+mn-cs"/>
              </a:rPr>
              <a:t>Pooled Fund </a:t>
            </a:r>
            <a:r>
              <a:rPr kumimoji="0" sz="1400" b="0" i="0" u="none" strike="noStrike" kern="1200" cap="none" spc="0" normalizeH="0" baseline="0" noProof="0" dirty="0">
                <a:ln>
                  <a:noFill/>
                </a:ln>
                <a:solidFill>
                  <a:srgbClr val="282828"/>
                </a:solidFill>
                <a:effectLst/>
                <a:uLnTx/>
                <a:uFillTx/>
                <a:latin typeface="Aptos"/>
                <a:ea typeface="+mn-ea"/>
                <a:cs typeface="+mn-cs"/>
              </a:rPr>
              <a:t>is a Special Account, reporting and audit are unified, and downstream use of funds is subject to due diligence, safeguards, procurement and access controls.</a:t>
            </a:r>
          </a:p>
        </p:txBody>
      </p:sp>
      <p:sp>
        <p:nvSpPr>
          <p:cNvPr id="15" name="TextBox 14"/>
          <p:cNvSpPr txBox="1"/>
          <p:nvPr/>
        </p:nvSpPr>
        <p:spPr>
          <a:xfrm>
            <a:off x="548640" y="6217920"/>
            <a:ext cx="10500584" cy="533479"/>
          </a:xfrm>
          <a:prstGeom prst="rect">
            <a:avLst/>
          </a:prstGeom>
          <a:noFill/>
          <a:ln>
            <a:noFill/>
          </a:ln>
        </p:spPr>
        <p:txBody>
          <a:bodyPr wrap="square" lIns="76200" tIns="50800" rIns="76200" bIns="50800" anchor="t">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sz="1400" b="1" i="0" u="none" strike="noStrike" kern="1200" cap="none" spc="0" normalizeH="0" baseline="0" noProof="0" dirty="0">
                <a:ln>
                  <a:noFill/>
                </a:ln>
                <a:solidFill>
                  <a:srgbClr val="123A5F"/>
                </a:solidFill>
                <a:effectLst/>
                <a:uLnTx/>
                <a:uFillTx/>
                <a:latin typeface="Aptos"/>
                <a:ea typeface="+mn-ea"/>
                <a:cs typeface="+mn-cs"/>
              </a:rPr>
              <a:t>WRP is designed to combine common pooled-fund rules with controlled flexibility, clear donor line of sight and strong SPREP</a:t>
            </a:r>
            <a:r>
              <a:rPr kumimoji="0" lang="en-GB" sz="1400" b="1" i="0" u="none" strike="noStrike" kern="1200" cap="none" spc="0" normalizeH="0" baseline="0" noProof="0" dirty="0">
                <a:ln>
                  <a:noFill/>
                </a:ln>
                <a:solidFill>
                  <a:srgbClr val="123A5F"/>
                </a:solidFill>
                <a:effectLst/>
                <a:uLnTx/>
                <a:uFillTx/>
                <a:latin typeface="Aptos"/>
                <a:ea typeface="+mn-ea"/>
                <a:cs typeface="+mn-cs"/>
              </a:rPr>
              <a:t> and Pacific</a:t>
            </a:r>
            <a:r>
              <a:rPr kumimoji="0" sz="1400" b="1" i="0" u="none" strike="noStrike" kern="1200" cap="none" spc="0" normalizeH="0" baseline="0" noProof="0" dirty="0">
                <a:ln>
                  <a:noFill/>
                </a:ln>
                <a:solidFill>
                  <a:srgbClr val="123A5F"/>
                </a:solidFill>
                <a:effectLst/>
                <a:uLnTx/>
                <a:uFillTx/>
                <a:latin typeface="Aptos"/>
                <a:ea typeface="+mn-ea"/>
                <a:cs typeface="+mn-cs"/>
              </a:rPr>
              <a:t> fiduciary oversight.</a:t>
            </a:r>
          </a:p>
        </p:txBody>
      </p:sp>
      <p:pic>
        <p:nvPicPr>
          <p:cNvPr id="17" name="Picture 16">
            <a:extLst>
              <a:ext uri="{FF2B5EF4-FFF2-40B4-BE49-F238E27FC236}">
                <a16:creationId xmlns:a16="http://schemas.microsoft.com/office/drawing/2014/main" id="{6B43382C-4A61-D83C-0C9E-8BC6A5314D9F}"/>
              </a:ext>
            </a:extLst>
          </p:cNvPr>
          <p:cNvPicPr>
            <a:picLocks noChangeAspect="1"/>
          </p:cNvPicPr>
          <p:nvPr/>
        </p:nvPicPr>
        <p:blipFill>
          <a:blip r:embed="rId2"/>
          <a:stretch>
            <a:fillRect/>
          </a:stretch>
        </p:blipFill>
        <p:spPr>
          <a:xfrm>
            <a:off x="-60512" y="-19599"/>
            <a:ext cx="12252512" cy="496397"/>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AFCFD"/>
        </a:solidFill>
        <a:effectLst/>
      </p:bgPr>
    </p:bg>
    <p:spTree>
      <p:nvGrpSpPr>
        <p:cNvPr id="1" name=""/>
        <p:cNvGrpSpPr/>
        <p:nvPr/>
      </p:nvGrpSpPr>
      <p:grpSpPr>
        <a:xfrm>
          <a:off x="0" y="0"/>
          <a:ext cx="0" cy="0"/>
          <a:chOff x="0" y="0"/>
          <a:chExt cx="0" cy="0"/>
        </a:xfrm>
      </p:grpSpPr>
      <p:sp>
        <p:nvSpPr>
          <p:cNvPr id="2" name="Rectangle 1"/>
          <p:cNvSpPr/>
          <p:nvPr/>
        </p:nvSpPr>
        <p:spPr>
          <a:xfrm>
            <a:off x="0" y="0"/>
            <a:ext cx="12192000" cy="411480"/>
          </a:xfrm>
          <a:prstGeom prst="rect">
            <a:avLst/>
          </a:prstGeom>
          <a:solidFill>
            <a:srgbClr val="12345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sp>
        <p:nvSpPr>
          <p:cNvPr id="3" name="Rectangle 2"/>
          <p:cNvSpPr/>
          <p:nvPr/>
        </p:nvSpPr>
        <p:spPr>
          <a:xfrm>
            <a:off x="0" y="6601968"/>
            <a:ext cx="12192000" cy="256032"/>
          </a:xfrm>
          <a:prstGeom prst="rect">
            <a:avLst/>
          </a:prstGeom>
          <a:solidFill>
            <a:srgbClr val="F0F4F6"/>
          </a:solidFill>
          <a:ln>
            <a:noFill/>
          </a:ln>
        </p:spPr>
        <p:style>
          <a:lnRef idx="1">
            <a:schemeClr val="accent1"/>
          </a:lnRef>
          <a:fillRef idx="3">
            <a:schemeClr val="accent1"/>
          </a:fillRef>
          <a:effectRef idx="2">
            <a:schemeClr val="accent1"/>
          </a:effectRef>
          <a:fontRef idx="minor">
            <a:schemeClr val="lt1"/>
          </a:fontRef>
        </p:style>
        <p:txBody>
          <a:bodyPr lIns="320040" tIns="5080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sz="1000" b="0" i="0" u="none" strike="noStrike" kern="1200" cap="none" spc="0" normalizeH="0" baseline="0" noProof="0">
                <a:ln>
                  <a:noFill/>
                </a:ln>
                <a:solidFill>
                  <a:srgbClr val="5A6268"/>
                </a:solidFill>
                <a:effectLst/>
                <a:uLnTx/>
                <a:uFillTx/>
                <a:latin typeface="Calibri"/>
                <a:ea typeface="+mn-ea"/>
                <a:cs typeface="+mn-cs"/>
              </a:rPr>
              <a:t>WRP Coordination &amp; Planning Meeting | Day 2 | 1 June 2026</a:t>
            </a:r>
          </a:p>
        </p:txBody>
      </p:sp>
      <p:sp>
        <p:nvSpPr>
          <p:cNvPr id="4" name="TextBox 3"/>
          <p:cNvSpPr txBox="1"/>
          <p:nvPr/>
        </p:nvSpPr>
        <p:spPr>
          <a:xfrm>
            <a:off x="502920" y="594360"/>
            <a:ext cx="10515600" cy="731520"/>
          </a:xfrm>
          <a:prstGeom prst="rect">
            <a:avLst/>
          </a:prstGeom>
          <a:noFill/>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sz="2600" b="1" i="0" u="none" strike="noStrike" kern="1200" cap="none" spc="0" normalizeH="0" baseline="0" noProof="0" dirty="0">
                <a:ln>
                  <a:noFill/>
                </a:ln>
                <a:solidFill>
                  <a:srgbClr val="123456"/>
                </a:solidFill>
                <a:effectLst/>
                <a:uLnTx/>
                <a:uFillTx/>
                <a:latin typeface="Calibri"/>
                <a:ea typeface="+mn-ea"/>
                <a:cs typeface="+mn-cs"/>
              </a:rPr>
              <a:t>Decisions / outcomes for this session</a:t>
            </a:r>
          </a:p>
        </p:txBody>
      </p:sp>
      <p:sp>
        <p:nvSpPr>
          <p:cNvPr id="5" name="Rounded Rectangle 4"/>
          <p:cNvSpPr/>
          <p:nvPr/>
        </p:nvSpPr>
        <p:spPr>
          <a:xfrm>
            <a:off x="778854" y="1599931"/>
            <a:ext cx="4389120" cy="3621562"/>
          </a:xfrm>
          <a:prstGeom prst="roundRect">
            <a:avLst/>
          </a:prstGeom>
          <a:solidFill>
            <a:srgbClr val="FFFFFF"/>
          </a:solidFill>
          <a:ln>
            <a:solidFill>
              <a:srgbClr val="C8D2DC"/>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sp>
        <p:nvSpPr>
          <p:cNvPr id="6" name="Rounded Rectangle 5"/>
          <p:cNvSpPr/>
          <p:nvPr/>
        </p:nvSpPr>
        <p:spPr>
          <a:xfrm>
            <a:off x="755187" y="1404680"/>
            <a:ext cx="4389120" cy="384048"/>
          </a:xfrm>
          <a:prstGeom prst="roundRect">
            <a:avLst/>
          </a:prstGeom>
          <a:solidFill>
            <a:schemeClr val="accent3">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sz="1400" b="1">
                <a:solidFill>
                  <a:srgbClr val="123456"/>
                </a:solidFill>
              </a:defRPr>
            </a:pPr>
            <a:r>
              <a:rPr kumimoji="0" sz="1400" b="1" i="0" u="none" strike="noStrike" kern="1200" cap="none" spc="0" normalizeH="0" baseline="0" noProof="0" dirty="0">
                <a:ln>
                  <a:noFill/>
                </a:ln>
                <a:solidFill>
                  <a:srgbClr val="123456"/>
                </a:solidFill>
                <a:effectLst/>
                <a:uLnTx/>
                <a:uFillTx/>
                <a:latin typeface="Calibri"/>
                <a:ea typeface="+mn-ea"/>
                <a:cs typeface="+mn-cs"/>
              </a:rPr>
              <a:t>What participants </a:t>
            </a:r>
            <a:r>
              <a:rPr kumimoji="0" lang="en-GB" sz="1400" b="1" i="0" u="none" strike="noStrike" kern="1200" cap="none" spc="0" normalizeH="0" baseline="0" noProof="0" dirty="0">
                <a:ln>
                  <a:noFill/>
                </a:ln>
                <a:solidFill>
                  <a:srgbClr val="123456"/>
                </a:solidFill>
                <a:effectLst/>
                <a:uLnTx/>
                <a:uFillTx/>
                <a:latin typeface="Calibri"/>
                <a:ea typeface="+mn-ea"/>
                <a:cs typeface="+mn-cs"/>
              </a:rPr>
              <a:t>are being asked </a:t>
            </a:r>
            <a:r>
              <a:rPr kumimoji="0" sz="1400" b="1" i="0" u="none" strike="noStrike" kern="1200" cap="none" spc="0" normalizeH="0" baseline="0" noProof="0" dirty="0">
                <a:ln>
                  <a:noFill/>
                </a:ln>
                <a:solidFill>
                  <a:srgbClr val="123456"/>
                </a:solidFill>
                <a:effectLst/>
                <a:uLnTx/>
                <a:uFillTx/>
                <a:latin typeface="Calibri"/>
                <a:ea typeface="+mn-ea"/>
                <a:cs typeface="+mn-cs"/>
              </a:rPr>
              <a:t>to support</a:t>
            </a:r>
          </a:p>
        </p:txBody>
      </p:sp>
      <p:sp>
        <p:nvSpPr>
          <p:cNvPr id="7" name="TextBox 6"/>
          <p:cNvSpPr txBox="1"/>
          <p:nvPr/>
        </p:nvSpPr>
        <p:spPr>
          <a:xfrm>
            <a:off x="841248" y="1867528"/>
            <a:ext cx="4167781" cy="3068532"/>
          </a:xfrm>
          <a:prstGeom prst="rect">
            <a:avLst/>
          </a:prstGeom>
          <a:noFill/>
        </p:spPr>
        <p:txBody>
          <a:bodyPr wrap="square" lIns="45720" tIns="18288" rIns="18288" bIns="18288">
            <a:spAutoFit/>
          </a:bodyPr>
          <a:lstStyle/>
          <a:p>
            <a:pPr marL="0" marR="0" lvl="0" indent="0" algn="ctr" defTabSz="457200" rtl="0" eaLnBrk="1" fontAlgn="auto" latinLnBrk="0" hangingPunct="1">
              <a:lnSpc>
                <a:spcPct val="100000"/>
              </a:lnSpc>
              <a:spcBef>
                <a:spcPts val="0"/>
              </a:spcBef>
              <a:spcAft>
                <a:spcPts val="600"/>
              </a:spcAft>
              <a:buClrTx/>
              <a:buSzTx/>
              <a:buFontTx/>
              <a:buNone/>
              <a:tabLst/>
              <a:defRPr sz="1500">
                <a:solidFill>
                  <a:srgbClr val="2C3E50"/>
                </a:solidFill>
              </a:defRPr>
            </a:pPr>
            <a:r>
              <a:rPr kumimoji="0" lang="en-GB" sz="1500" b="0" i="0" u="none" strike="noStrike" kern="1200" cap="none" spc="0" normalizeH="0" baseline="0" noProof="0" dirty="0">
                <a:ln>
                  <a:noFill/>
                </a:ln>
                <a:solidFill>
                  <a:srgbClr val="2C3E50"/>
                </a:solidFill>
                <a:effectLst/>
                <a:uLnTx/>
                <a:uFillTx/>
                <a:latin typeface="Calibri"/>
                <a:ea typeface="+mn-ea"/>
                <a:cs typeface="+mn-cs"/>
              </a:rPr>
              <a:t>Approve</a:t>
            </a:r>
            <a:r>
              <a:rPr kumimoji="0" sz="1500" b="0" i="0" u="none" strike="noStrike" kern="1200" cap="none" spc="0" normalizeH="0" baseline="0" noProof="0" dirty="0">
                <a:ln>
                  <a:noFill/>
                </a:ln>
                <a:solidFill>
                  <a:srgbClr val="2C3E50"/>
                </a:solidFill>
                <a:effectLst/>
                <a:uLnTx/>
                <a:uFillTx/>
                <a:latin typeface="Calibri"/>
                <a:ea typeface="+mn-ea"/>
                <a:cs typeface="+mn-cs"/>
              </a:rPr>
              <a:t> the key steps needed to </a:t>
            </a:r>
            <a:r>
              <a:rPr kumimoji="0" sz="1500" b="0" i="0" u="none" strike="noStrike" kern="1200" cap="none" spc="0" normalizeH="0" baseline="0" noProof="0" dirty="0" err="1">
                <a:ln>
                  <a:noFill/>
                </a:ln>
                <a:solidFill>
                  <a:srgbClr val="2C3E50"/>
                </a:solidFill>
                <a:effectLst/>
                <a:uLnTx/>
                <a:uFillTx/>
                <a:latin typeface="Calibri"/>
                <a:ea typeface="+mn-ea"/>
                <a:cs typeface="+mn-cs"/>
              </a:rPr>
              <a:t>operationalise</a:t>
            </a:r>
            <a:r>
              <a:rPr kumimoji="0" sz="1500" b="0" i="0" u="none" strike="noStrike" kern="1200" cap="none" spc="0" normalizeH="0" baseline="0" noProof="0" dirty="0">
                <a:ln>
                  <a:noFill/>
                </a:ln>
                <a:solidFill>
                  <a:srgbClr val="2C3E50"/>
                </a:solidFill>
                <a:effectLst/>
                <a:uLnTx/>
                <a:uFillTx/>
                <a:latin typeface="Calibri"/>
                <a:ea typeface="+mn-ea"/>
                <a:cs typeface="+mn-cs"/>
              </a:rPr>
              <a:t> the pooled fund.</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b="0" i="0" u="none" strike="noStrike" kern="1200" cap="none" spc="0" normalizeH="0" baseline="0" noProof="0" dirty="0">
                <a:ln>
                  <a:noFill/>
                </a:ln>
                <a:solidFill>
                  <a:prstClr val="black"/>
                </a:solidFill>
                <a:effectLst/>
                <a:uLnTx/>
                <a:uFillTx/>
                <a:latin typeface="Calibri"/>
                <a:ea typeface="+mn-ea"/>
                <a:cs typeface="+mn-cs"/>
              </a:rPr>
              <a:t>Support pooled funding as the default pathway for donor cash contributions.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b="0" i="0" u="none" strike="noStrike" kern="1200" cap="none" spc="0" normalizeH="0" baseline="0" noProof="0" dirty="0">
                <a:ln>
                  <a:noFill/>
                </a:ln>
                <a:solidFill>
                  <a:prstClr val="black"/>
                </a:solidFill>
                <a:effectLst/>
                <a:uLnTx/>
                <a:uFillTx/>
                <a:latin typeface="Calibri"/>
                <a:ea typeface="+mn-ea"/>
                <a:cs typeface="+mn-cs"/>
              </a:rPr>
              <a:t>Confirm that flexibility, visibility and targeted allocations should be addressed within the WRP governance and reporting framework — not outside it.</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b="0" i="0" u="none" strike="noStrike" kern="1200" cap="none" spc="0" normalizeH="0" baseline="0" noProof="0" dirty="0" err="1">
                <a:ln>
                  <a:noFill/>
                </a:ln>
                <a:solidFill>
                  <a:prstClr val="black"/>
                </a:solidFill>
                <a:effectLst/>
                <a:uLnTx/>
                <a:uFillTx/>
                <a:latin typeface="Calibri"/>
                <a:ea typeface="+mn-ea"/>
                <a:cs typeface="+mn-cs"/>
              </a:rPr>
              <a:t>Recognise</a:t>
            </a:r>
            <a:r>
              <a:rPr kumimoji="0" sz="1800" b="0" i="0" u="none" strike="noStrike" kern="1200" cap="none" spc="0" normalizeH="0" baseline="0" noProof="0" dirty="0">
                <a:ln>
                  <a:noFill/>
                </a:ln>
                <a:solidFill>
                  <a:prstClr val="black"/>
                </a:solidFill>
                <a:effectLst/>
                <a:uLnTx/>
                <a:uFillTx/>
                <a:latin typeface="Calibri"/>
                <a:ea typeface="+mn-ea"/>
                <a:cs typeface="+mn-cs"/>
              </a:rPr>
              <a:t> that go-live depends on approvals, systems and controls being completed.</a:t>
            </a:r>
          </a:p>
        </p:txBody>
      </p:sp>
      <p:sp>
        <p:nvSpPr>
          <p:cNvPr id="8" name="Rounded Rectangle 7"/>
          <p:cNvSpPr/>
          <p:nvPr/>
        </p:nvSpPr>
        <p:spPr>
          <a:xfrm>
            <a:off x="6842401" y="1539419"/>
            <a:ext cx="4232596" cy="3649936"/>
          </a:xfrm>
          <a:prstGeom prst="roundRect">
            <a:avLst/>
          </a:prstGeom>
          <a:solidFill>
            <a:srgbClr val="FFFFFF"/>
          </a:solidFill>
          <a:ln>
            <a:solidFill>
              <a:srgbClr val="C8D2DC"/>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sp>
        <p:nvSpPr>
          <p:cNvPr id="9" name="Rounded Rectangle 8"/>
          <p:cNvSpPr/>
          <p:nvPr/>
        </p:nvSpPr>
        <p:spPr>
          <a:xfrm>
            <a:off x="6818734" y="1440045"/>
            <a:ext cx="4232596" cy="384048"/>
          </a:xfrm>
          <a:prstGeom prst="roundRect">
            <a:avLst/>
          </a:prstGeom>
          <a:solidFill>
            <a:schemeClr val="accent3">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sz="1400" b="1">
                <a:solidFill>
                  <a:srgbClr val="123456"/>
                </a:solidFill>
              </a:defRPr>
            </a:pPr>
            <a:r>
              <a:rPr kumimoji="0" sz="1400" b="1" i="0" u="none" strike="noStrike" kern="1200" cap="none" spc="0" normalizeH="0" baseline="0" noProof="0">
                <a:ln>
                  <a:noFill/>
                </a:ln>
                <a:solidFill>
                  <a:srgbClr val="123456"/>
                </a:solidFill>
                <a:effectLst/>
                <a:uLnTx/>
                <a:uFillTx/>
                <a:latin typeface="Calibri"/>
                <a:ea typeface="+mn-ea"/>
                <a:cs typeface="+mn-cs"/>
              </a:rPr>
              <a:t>What follows next</a:t>
            </a:r>
          </a:p>
        </p:txBody>
      </p:sp>
      <p:sp>
        <p:nvSpPr>
          <p:cNvPr id="10" name="TextBox 9"/>
          <p:cNvSpPr txBox="1"/>
          <p:nvPr/>
        </p:nvSpPr>
        <p:spPr>
          <a:xfrm>
            <a:off x="7009145" y="1883529"/>
            <a:ext cx="3916590" cy="2237536"/>
          </a:xfrm>
          <a:prstGeom prst="rect">
            <a:avLst/>
          </a:prstGeom>
          <a:noFill/>
        </p:spPr>
        <p:txBody>
          <a:bodyPr wrap="square" lIns="45720" tIns="18288" rIns="18288" bIns="18288">
            <a:spAutoFit/>
          </a:bodyPr>
          <a:lstStyle/>
          <a:p>
            <a:pPr marL="0" marR="0" lvl="0" indent="0" algn="ctr" defTabSz="457200" rtl="0" eaLnBrk="1" fontAlgn="auto" latinLnBrk="0" hangingPunct="1">
              <a:lnSpc>
                <a:spcPct val="100000"/>
              </a:lnSpc>
              <a:spcBef>
                <a:spcPts val="0"/>
              </a:spcBef>
              <a:spcAft>
                <a:spcPts val="600"/>
              </a:spcAft>
              <a:buClrTx/>
              <a:buSzTx/>
              <a:buFontTx/>
              <a:buNone/>
              <a:tabLst/>
              <a:defRPr sz="1500">
                <a:solidFill>
                  <a:srgbClr val="2C3E50"/>
                </a:solidFill>
              </a:defRPr>
            </a:pPr>
            <a:r>
              <a:rPr kumimoji="0" lang="en-GB" sz="1500" b="0" i="0" u="none" strike="noStrike" kern="1200" cap="none" spc="0" normalizeH="0" baseline="0" noProof="0" dirty="0">
                <a:ln>
                  <a:noFill/>
                </a:ln>
                <a:solidFill>
                  <a:srgbClr val="2C3E50"/>
                </a:solidFill>
                <a:effectLst/>
                <a:uLnTx/>
                <a:uFillTx/>
                <a:latin typeface="Calibri"/>
                <a:ea typeface="+mn-ea"/>
                <a:cs typeface="+mn-cs"/>
              </a:rPr>
              <a:t>PMU/SPREP to c</a:t>
            </a:r>
            <a:r>
              <a:rPr kumimoji="0" sz="1500" b="0" i="0" u="none" strike="noStrike" kern="1200" cap="none" spc="0" normalizeH="0" baseline="0" noProof="0" dirty="0" err="1">
                <a:ln>
                  <a:noFill/>
                </a:ln>
                <a:solidFill>
                  <a:srgbClr val="2C3E50"/>
                </a:solidFill>
                <a:effectLst/>
                <a:uLnTx/>
                <a:uFillTx/>
                <a:latin typeface="Calibri"/>
                <a:ea typeface="+mn-ea"/>
                <a:cs typeface="+mn-cs"/>
              </a:rPr>
              <a:t>omplete</a:t>
            </a:r>
            <a:r>
              <a:rPr kumimoji="0" sz="1500" b="0" i="0" u="none" strike="noStrike" kern="1200" cap="none" spc="0" normalizeH="0" baseline="0" noProof="0" dirty="0">
                <a:ln>
                  <a:noFill/>
                </a:ln>
                <a:solidFill>
                  <a:srgbClr val="2C3E50"/>
                </a:solidFill>
                <a:effectLst/>
                <a:uLnTx/>
                <a:uFillTx/>
                <a:latin typeface="Calibri"/>
                <a:ea typeface="+mn-ea"/>
                <a:cs typeface="+mn-cs"/>
              </a:rPr>
              <a:t> the remaining readiness actions.</a:t>
            </a:r>
            <a:endParaRPr kumimoji="0" lang="en-GB" sz="1500" b="0" i="0" u="none" strike="noStrike" kern="1200" cap="none" spc="0" normalizeH="0" baseline="0" noProof="0" dirty="0">
              <a:ln>
                <a:noFill/>
              </a:ln>
              <a:solidFill>
                <a:srgbClr val="2C3E50"/>
              </a:solidFill>
              <a:effectLst/>
              <a:uLnTx/>
              <a:uFillTx/>
              <a:latin typeface="Calibri"/>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prstClr val="black"/>
                </a:solidFill>
                <a:effectLst/>
                <a:uLnTx/>
                <a:uFillTx/>
                <a:latin typeface="Calibri"/>
                <a:ea typeface="+mn-ea"/>
                <a:cs typeface="+mn-cs"/>
              </a:rPr>
              <a:t>PMU  to u</a:t>
            </a:r>
            <a:r>
              <a:rPr kumimoji="0" sz="1800" b="0" i="0" u="none" strike="noStrike" kern="1200" cap="none" spc="0" normalizeH="0" baseline="0" noProof="0" dirty="0">
                <a:ln>
                  <a:noFill/>
                </a:ln>
                <a:solidFill>
                  <a:prstClr val="black"/>
                </a:solidFill>
                <a:effectLst/>
                <a:uLnTx/>
                <a:uFillTx/>
                <a:latin typeface="Calibri"/>
                <a:ea typeface="+mn-ea"/>
                <a:cs typeface="+mn-cs"/>
              </a:rPr>
              <a:t>se the pre-acceptance checklist before receiving pooled contributions.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b="0" i="0" u="none" strike="noStrike" kern="1200" cap="none" spc="0" normalizeH="0" baseline="0" noProof="0" dirty="0">
                <a:ln>
                  <a:noFill/>
                </a:ln>
                <a:solidFill>
                  <a:prstClr val="black"/>
                </a:solidFill>
                <a:effectLst/>
                <a:uLnTx/>
                <a:uFillTx/>
                <a:latin typeface="Calibri"/>
                <a:ea typeface="+mn-ea"/>
                <a:cs typeface="+mn-cs"/>
              </a:rPr>
              <a:t>Keep refining the Funded Workplan, pipeline visibility and reporting tools for donors.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AFCFD"/>
        </a:solidFill>
        <a:effectLst/>
      </p:bgPr>
    </p:bg>
    <p:spTree>
      <p:nvGrpSpPr>
        <p:cNvPr id="1" name=""/>
        <p:cNvGrpSpPr/>
        <p:nvPr/>
      </p:nvGrpSpPr>
      <p:grpSpPr>
        <a:xfrm>
          <a:off x="0" y="0"/>
          <a:ext cx="0" cy="0"/>
          <a:chOff x="0" y="0"/>
          <a:chExt cx="0" cy="0"/>
        </a:xfrm>
      </p:grpSpPr>
      <p:sp>
        <p:nvSpPr>
          <p:cNvPr id="2" name="Rectangle 1"/>
          <p:cNvSpPr/>
          <p:nvPr/>
        </p:nvSpPr>
        <p:spPr>
          <a:xfrm>
            <a:off x="0" y="0"/>
            <a:ext cx="12192000" cy="411480"/>
          </a:xfrm>
          <a:prstGeom prst="rect">
            <a:avLst/>
          </a:prstGeom>
          <a:solidFill>
            <a:srgbClr val="12345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sp>
        <p:nvSpPr>
          <p:cNvPr id="3" name="Rectangle 2"/>
          <p:cNvSpPr/>
          <p:nvPr/>
        </p:nvSpPr>
        <p:spPr>
          <a:xfrm>
            <a:off x="0" y="6601968"/>
            <a:ext cx="12192000" cy="256032"/>
          </a:xfrm>
          <a:prstGeom prst="rect">
            <a:avLst/>
          </a:prstGeom>
          <a:solidFill>
            <a:srgbClr val="F0F4F6"/>
          </a:solidFill>
          <a:ln>
            <a:noFill/>
          </a:ln>
        </p:spPr>
        <p:style>
          <a:lnRef idx="1">
            <a:schemeClr val="accent1"/>
          </a:lnRef>
          <a:fillRef idx="3">
            <a:schemeClr val="accent1"/>
          </a:fillRef>
          <a:effectRef idx="2">
            <a:schemeClr val="accent1"/>
          </a:effectRef>
          <a:fontRef idx="minor">
            <a:schemeClr val="lt1"/>
          </a:fontRef>
        </p:style>
        <p:txBody>
          <a:bodyPr lIns="320040" tIns="5080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sz="1000" b="0" i="0" u="none" strike="noStrike" kern="1200" cap="none" spc="0" normalizeH="0" baseline="0" noProof="0">
                <a:ln>
                  <a:noFill/>
                </a:ln>
                <a:solidFill>
                  <a:srgbClr val="5A6268"/>
                </a:solidFill>
                <a:effectLst/>
                <a:uLnTx/>
                <a:uFillTx/>
                <a:latin typeface="Calibri"/>
                <a:ea typeface="+mn-ea"/>
                <a:cs typeface="+mn-cs"/>
              </a:rPr>
              <a:t>WRP Coordination &amp; Planning Meeting | Day 2 | 1 June 2026</a:t>
            </a:r>
          </a:p>
        </p:txBody>
      </p:sp>
      <p:sp>
        <p:nvSpPr>
          <p:cNvPr id="4" name="TextBox 3"/>
          <p:cNvSpPr txBox="1"/>
          <p:nvPr/>
        </p:nvSpPr>
        <p:spPr>
          <a:xfrm>
            <a:off x="529814" y="628649"/>
            <a:ext cx="10515600" cy="731520"/>
          </a:xfrm>
          <a:prstGeom prst="rect">
            <a:avLst/>
          </a:prstGeom>
          <a:noFill/>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sz="2600" b="1" i="0" u="none" strike="noStrike" kern="1200" cap="none" spc="0" normalizeH="0" baseline="0" noProof="0" dirty="0">
                <a:ln>
                  <a:noFill/>
                </a:ln>
                <a:solidFill>
                  <a:srgbClr val="123456"/>
                </a:solidFill>
                <a:effectLst/>
                <a:uLnTx/>
                <a:uFillTx/>
                <a:latin typeface="Calibri"/>
                <a:ea typeface="+mn-ea"/>
                <a:cs typeface="+mn-cs"/>
              </a:rPr>
              <a:t>What the WRP Pooled Fund is — and is not</a:t>
            </a:r>
          </a:p>
        </p:txBody>
      </p:sp>
      <p:sp>
        <p:nvSpPr>
          <p:cNvPr id="5" name="Rounded Rectangle 4"/>
          <p:cNvSpPr/>
          <p:nvPr/>
        </p:nvSpPr>
        <p:spPr>
          <a:xfrm>
            <a:off x="662939" y="1577339"/>
            <a:ext cx="5046683" cy="3581441"/>
          </a:xfrm>
          <a:prstGeom prst="roundRect">
            <a:avLst/>
          </a:prstGeom>
          <a:solidFill>
            <a:srgbClr val="FFFFFF"/>
          </a:solidFill>
          <a:ln>
            <a:solidFill>
              <a:srgbClr val="C8D2DC"/>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sp>
        <p:nvSpPr>
          <p:cNvPr id="6" name="Rounded Rectangle 5"/>
          <p:cNvSpPr/>
          <p:nvPr/>
        </p:nvSpPr>
        <p:spPr>
          <a:xfrm>
            <a:off x="662937" y="1428297"/>
            <a:ext cx="5046683" cy="384048"/>
          </a:xfrm>
          <a:prstGeom prst="roundRect">
            <a:avLst/>
          </a:prstGeom>
          <a:solidFill>
            <a:schemeClr val="accent3">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sz="1400" b="1">
                <a:solidFill>
                  <a:srgbClr val="123456"/>
                </a:solidFill>
              </a:defRPr>
            </a:pPr>
            <a:r>
              <a:rPr kumimoji="0" sz="1400" b="1" i="0" u="none" strike="noStrike" kern="1200" cap="none" spc="0" normalizeH="0" baseline="0" noProof="0">
                <a:ln>
                  <a:noFill/>
                </a:ln>
                <a:solidFill>
                  <a:srgbClr val="123456"/>
                </a:solidFill>
                <a:effectLst/>
                <a:uLnTx/>
                <a:uFillTx/>
                <a:latin typeface="Calibri"/>
                <a:ea typeface="+mn-ea"/>
                <a:cs typeface="+mn-cs"/>
              </a:rPr>
              <a:t>What it is</a:t>
            </a:r>
          </a:p>
        </p:txBody>
      </p:sp>
      <p:sp>
        <p:nvSpPr>
          <p:cNvPr id="7" name="TextBox 6"/>
          <p:cNvSpPr txBox="1"/>
          <p:nvPr/>
        </p:nvSpPr>
        <p:spPr>
          <a:xfrm>
            <a:off x="779929" y="1911096"/>
            <a:ext cx="4729331" cy="3114699"/>
          </a:xfrm>
          <a:prstGeom prst="rect">
            <a:avLst/>
          </a:prstGeom>
          <a:noFill/>
        </p:spPr>
        <p:txBody>
          <a:bodyPr wrap="square" lIns="45720" tIns="18288" rIns="18288" bIns="18288">
            <a:spAutoFit/>
          </a:bodyPr>
          <a:lstStyle/>
          <a:p>
            <a:pPr marL="0" marR="0" lvl="0" indent="0" algn="ctr" defTabSz="457200" rtl="0" eaLnBrk="1" fontAlgn="auto" latinLnBrk="0" hangingPunct="1">
              <a:lnSpc>
                <a:spcPct val="100000"/>
              </a:lnSpc>
              <a:spcBef>
                <a:spcPts val="0"/>
              </a:spcBef>
              <a:spcAft>
                <a:spcPts val="600"/>
              </a:spcAft>
              <a:buClrTx/>
              <a:buSzTx/>
              <a:buFontTx/>
              <a:buNone/>
              <a:tabLst/>
              <a:defRPr sz="1500">
                <a:solidFill>
                  <a:srgbClr val="2C3E50"/>
                </a:solidFill>
              </a:defRPr>
            </a:pPr>
            <a:r>
              <a:rPr kumimoji="0" sz="1500" b="0" i="0" u="none" strike="noStrike" kern="1200" cap="none" spc="0" normalizeH="0" baseline="0" noProof="0" dirty="0">
                <a:ln>
                  <a:noFill/>
                </a:ln>
                <a:solidFill>
                  <a:srgbClr val="2C3E50"/>
                </a:solidFill>
                <a:effectLst/>
                <a:uLnTx/>
                <a:uFillTx/>
                <a:latin typeface="Calibri"/>
                <a:ea typeface="+mn-ea"/>
                <a:cs typeface="+mn-cs"/>
              </a:rPr>
              <a:t>The principal financing mechanism for WRP activities.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b="0" i="0" u="none" strike="noStrike" kern="1200" cap="none" spc="0" normalizeH="0" baseline="0" noProof="0" dirty="0">
                <a:ln>
                  <a:noFill/>
                </a:ln>
                <a:solidFill>
                  <a:prstClr val="black"/>
                </a:solidFill>
                <a:effectLst/>
                <a:uLnTx/>
                <a:uFillTx/>
                <a:latin typeface="Calibri"/>
                <a:ea typeface="+mn-ea"/>
                <a:cs typeface="+mn-cs"/>
              </a:rPr>
              <a:t>A SPREP Special Account created under the Charter to hold Pooled Funding.</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b="0" i="0" u="none" strike="noStrike" kern="1200" cap="none" spc="0" normalizeH="0" baseline="0" noProof="0" dirty="0">
                <a:ln>
                  <a:noFill/>
                </a:ln>
                <a:solidFill>
                  <a:prstClr val="black"/>
                </a:solidFill>
                <a:effectLst/>
                <a:uLnTx/>
                <a:uFillTx/>
                <a:latin typeface="Calibri"/>
                <a:ea typeface="+mn-ea"/>
                <a:cs typeface="+mn-cs"/>
              </a:rPr>
              <a:t>A pooled modality in which contributions are aggregated and then applied to approved WRP activities through the Funded Workplan and </a:t>
            </a:r>
            <a:r>
              <a:rPr kumimoji="0" sz="1800" b="0" i="0" u="none" strike="noStrike" kern="1200" cap="none" spc="0" normalizeH="0" baseline="0" noProof="0" dirty="0" err="1">
                <a:ln>
                  <a:noFill/>
                </a:ln>
                <a:solidFill>
                  <a:prstClr val="black"/>
                </a:solidFill>
                <a:effectLst/>
                <a:uLnTx/>
                <a:uFillTx/>
                <a:latin typeface="Calibri"/>
                <a:ea typeface="+mn-ea"/>
                <a:cs typeface="+mn-cs"/>
              </a:rPr>
              <a:t>Programme</a:t>
            </a:r>
            <a:r>
              <a:rPr kumimoji="0" sz="1800" b="0" i="0" u="none" strike="noStrike" kern="1200" cap="none" spc="0" normalizeH="0" baseline="0" noProof="0" dirty="0">
                <a:ln>
                  <a:noFill/>
                </a:ln>
                <a:solidFill>
                  <a:prstClr val="black"/>
                </a:solidFill>
                <a:effectLst/>
                <a:uLnTx/>
                <a:uFillTx/>
                <a:latin typeface="Calibri"/>
                <a:ea typeface="+mn-ea"/>
                <a:cs typeface="+mn-cs"/>
              </a:rPr>
              <a:t> Tracker.</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b="0" i="0" u="none" strike="noStrike" kern="1200" cap="none" spc="0" normalizeH="0" baseline="0" noProof="0" dirty="0">
                <a:ln>
                  <a:noFill/>
                </a:ln>
                <a:solidFill>
                  <a:prstClr val="black"/>
                </a:solidFill>
                <a:effectLst/>
                <a:uLnTx/>
                <a:uFillTx/>
                <a:latin typeface="Calibri"/>
                <a:ea typeface="+mn-ea"/>
                <a:cs typeface="+mn-cs"/>
              </a:rPr>
              <a:t>A structure that can still provide donors with visibility, agreed reporting and, where approved, targeted allocations within the WRP framework</a:t>
            </a:r>
            <a:r>
              <a:rPr kumimoji="0" lang="en-GB" sz="1800" b="0" i="0" u="none" strike="noStrike" kern="1200" cap="none" spc="0" normalizeH="0" baseline="0" noProof="0" dirty="0">
                <a:ln>
                  <a:noFill/>
                </a:ln>
                <a:solidFill>
                  <a:prstClr val="black"/>
                </a:solidFill>
                <a:effectLst/>
                <a:uLnTx/>
                <a:uFillTx/>
                <a:latin typeface="Calibri"/>
                <a:ea typeface="+mn-ea"/>
                <a:cs typeface="+mn-cs"/>
              </a:rPr>
              <a:t> (</a:t>
            </a:r>
            <a:r>
              <a:rPr kumimoji="0" lang="en-GB" sz="1800" b="0" i="0" u="none" strike="noStrike" kern="1200" cap="none" spc="0" normalizeH="0" baseline="0" noProof="0" dirty="0" err="1">
                <a:ln>
                  <a:noFill/>
                </a:ln>
                <a:solidFill>
                  <a:prstClr val="black"/>
                </a:solidFill>
                <a:effectLst/>
                <a:uLnTx/>
                <a:uFillTx/>
                <a:latin typeface="Calibri"/>
                <a:ea typeface="+mn-ea"/>
                <a:cs typeface="+mn-cs"/>
              </a:rPr>
              <a:t>i.e</a:t>
            </a:r>
            <a:r>
              <a:rPr kumimoji="0" lang="en-GB" sz="1800" b="0" i="0" u="none" strike="noStrike" kern="1200" cap="none" spc="0" normalizeH="0" baseline="0" noProof="0" dirty="0">
                <a:ln>
                  <a:noFill/>
                </a:ln>
                <a:solidFill>
                  <a:prstClr val="black"/>
                </a:solidFill>
                <a:effectLst/>
                <a:uLnTx/>
                <a:uFillTx/>
                <a:latin typeface="Calibri"/>
                <a:ea typeface="+mn-ea"/>
                <a:cs typeface="+mn-cs"/>
              </a:rPr>
              <a:t> ringfenced funding)</a:t>
            </a:r>
            <a:r>
              <a:rPr kumimoji="0" sz="1800" b="0" i="0" u="none" strike="noStrike" kern="1200" cap="none" spc="0" normalizeH="0" baseline="0" noProof="0" dirty="0">
                <a:ln>
                  <a:noFill/>
                </a:ln>
                <a:solidFill>
                  <a:prstClr val="black"/>
                </a:solidFill>
                <a:effectLst/>
                <a:uLnTx/>
                <a:uFillTx/>
                <a:latin typeface="Calibri"/>
                <a:ea typeface="+mn-ea"/>
                <a:cs typeface="+mn-cs"/>
              </a:rPr>
              <a:t>.</a:t>
            </a:r>
          </a:p>
        </p:txBody>
      </p:sp>
      <p:sp>
        <p:nvSpPr>
          <p:cNvPr id="8" name="Rounded Rectangle 7"/>
          <p:cNvSpPr/>
          <p:nvPr/>
        </p:nvSpPr>
        <p:spPr>
          <a:xfrm>
            <a:off x="6558128" y="1591495"/>
            <a:ext cx="5046683" cy="3567283"/>
          </a:xfrm>
          <a:prstGeom prst="roundRect">
            <a:avLst/>
          </a:prstGeom>
          <a:solidFill>
            <a:srgbClr val="FFFFFF"/>
          </a:solidFill>
          <a:ln>
            <a:solidFill>
              <a:srgbClr val="C8D2DC"/>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sp>
        <p:nvSpPr>
          <p:cNvPr id="9" name="Rounded Rectangle 8"/>
          <p:cNvSpPr/>
          <p:nvPr/>
        </p:nvSpPr>
        <p:spPr>
          <a:xfrm>
            <a:off x="6558128" y="1419159"/>
            <a:ext cx="5046683" cy="384048"/>
          </a:xfrm>
          <a:prstGeom prst="roundRect">
            <a:avLst/>
          </a:prstGeom>
          <a:solidFill>
            <a:schemeClr val="accent3">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sz="1400" b="1">
                <a:solidFill>
                  <a:srgbClr val="123456"/>
                </a:solidFill>
              </a:defRPr>
            </a:pPr>
            <a:r>
              <a:rPr kumimoji="0" sz="1400" b="1" i="0" u="none" strike="noStrike" kern="1200" cap="none" spc="0" normalizeH="0" baseline="0" noProof="0" dirty="0">
                <a:ln>
                  <a:noFill/>
                </a:ln>
                <a:solidFill>
                  <a:srgbClr val="123456"/>
                </a:solidFill>
                <a:effectLst/>
                <a:uLnTx/>
                <a:uFillTx/>
                <a:latin typeface="Calibri"/>
                <a:ea typeface="+mn-ea"/>
                <a:cs typeface="+mn-cs"/>
              </a:rPr>
              <a:t>What it is not</a:t>
            </a:r>
          </a:p>
        </p:txBody>
      </p:sp>
      <p:sp>
        <p:nvSpPr>
          <p:cNvPr id="10" name="TextBox 9"/>
          <p:cNvSpPr txBox="1"/>
          <p:nvPr/>
        </p:nvSpPr>
        <p:spPr>
          <a:xfrm>
            <a:off x="6670191" y="1996882"/>
            <a:ext cx="4934622" cy="3114699"/>
          </a:xfrm>
          <a:prstGeom prst="rect">
            <a:avLst/>
          </a:prstGeom>
          <a:noFill/>
        </p:spPr>
        <p:txBody>
          <a:bodyPr wrap="square" lIns="45720" tIns="18288" rIns="18288" bIns="18288">
            <a:spAutoFit/>
          </a:bodyPr>
          <a:lstStyle/>
          <a:p>
            <a:pPr marL="0" marR="0" lvl="0" indent="0" algn="ctr" defTabSz="457200" rtl="0" eaLnBrk="1" fontAlgn="auto" latinLnBrk="0" hangingPunct="1">
              <a:lnSpc>
                <a:spcPct val="100000"/>
              </a:lnSpc>
              <a:spcBef>
                <a:spcPts val="0"/>
              </a:spcBef>
              <a:spcAft>
                <a:spcPts val="600"/>
              </a:spcAft>
              <a:buClrTx/>
              <a:buSzTx/>
              <a:buFontTx/>
              <a:buNone/>
              <a:tabLst/>
              <a:defRPr sz="1500">
                <a:solidFill>
                  <a:srgbClr val="2C3E50"/>
                </a:solidFill>
              </a:defRPr>
            </a:pPr>
            <a:r>
              <a:rPr kumimoji="0" sz="1500" b="0" i="0" u="none" strike="noStrike" kern="1200" cap="none" spc="0" normalizeH="0" baseline="0" noProof="0" dirty="0">
                <a:ln>
                  <a:noFill/>
                </a:ln>
                <a:solidFill>
                  <a:srgbClr val="2C3E50"/>
                </a:solidFill>
                <a:effectLst/>
                <a:uLnTx/>
                <a:uFillTx/>
                <a:latin typeface="Calibri"/>
                <a:ea typeface="+mn-ea"/>
                <a:cs typeface="+mn-cs"/>
              </a:rPr>
              <a:t>Not a separate legal entity — SPREP </a:t>
            </a:r>
            <a:r>
              <a:rPr kumimoji="0" lang="en-GB" sz="1500" b="0" i="0" u="none" strike="noStrike" kern="1200" cap="none" spc="0" normalizeH="0" baseline="0" noProof="0" dirty="0">
                <a:ln>
                  <a:noFill/>
                </a:ln>
                <a:solidFill>
                  <a:srgbClr val="2C3E50"/>
                </a:solidFill>
                <a:effectLst/>
                <a:uLnTx/>
                <a:uFillTx/>
                <a:latin typeface="Calibri"/>
                <a:ea typeface="+mn-ea"/>
                <a:cs typeface="+mn-cs"/>
              </a:rPr>
              <a:t>is</a:t>
            </a:r>
            <a:r>
              <a:rPr kumimoji="0" sz="1500" b="0" i="0" u="none" strike="noStrike" kern="1200" cap="none" spc="0" normalizeH="0" baseline="0" noProof="0" dirty="0">
                <a:ln>
                  <a:noFill/>
                </a:ln>
                <a:solidFill>
                  <a:srgbClr val="2C3E50"/>
                </a:solidFill>
                <a:effectLst/>
                <a:uLnTx/>
                <a:uFillTx/>
                <a:latin typeface="Calibri"/>
                <a:ea typeface="+mn-ea"/>
                <a:cs typeface="+mn-cs"/>
              </a:rPr>
              <a:t> the contracting party.</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b="0" i="0" u="none" strike="noStrike" kern="1200" cap="none" spc="0" normalizeH="0" baseline="0" noProof="0" dirty="0">
                <a:ln>
                  <a:noFill/>
                </a:ln>
                <a:solidFill>
                  <a:prstClr val="black"/>
                </a:solidFill>
                <a:effectLst/>
                <a:uLnTx/>
                <a:uFillTx/>
                <a:latin typeface="Calibri"/>
                <a:ea typeface="+mn-ea"/>
                <a:cs typeface="+mn-cs"/>
              </a:rPr>
              <a:t>Not a</a:t>
            </a:r>
            <a:r>
              <a:rPr kumimoji="0" lang="en-GB" sz="1800" b="0" i="0" u="none" strike="noStrike" kern="1200" cap="none" spc="0" normalizeH="0" baseline="0" noProof="0" dirty="0">
                <a:ln>
                  <a:noFill/>
                </a:ln>
                <a:solidFill>
                  <a:prstClr val="black"/>
                </a:solidFill>
                <a:effectLst/>
                <a:uLnTx/>
                <a:uFillTx/>
                <a:latin typeface="Calibri"/>
                <a:ea typeface="+mn-ea"/>
                <a:cs typeface="+mn-cs"/>
              </a:rPr>
              <a:t>n</a:t>
            </a:r>
            <a:r>
              <a:rPr kumimoji="0" sz="1800" b="0" i="0" u="none" strike="noStrike" kern="1200" cap="none" spc="0" normalizeH="0" baseline="0" noProof="0" dirty="0">
                <a:ln>
                  <a:noFill/>
                </a:ln>
                <a:solidFill>
                  <a:prstClr val="black"/>
                </a:solidFill>
                <a:effectLst/>
                <a:uLnTx/>
                <a:uFillTx/>
                <a:latin typeface="Calibri"/>
                <a:ea typeface="+mn-ea"/>
                <a:cs typeface="+mn-cs"/>
              </a:rPr>
              <a:t> earmarking mechanism that fragments governance or reporting.</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b="0" i="0" u="none" strike="noStrike" kern="1200" cap="none" spc="0" normalizeH="0" baseline="0" noProof="0" dirty="0">
                <a:ln>
                  <a:noFill/>
                </a:ln>
                <a:solidFill>
                  <a:prstClr val="black"/>
                </a:solidFill>
                <a:effectLst/>
                <a:uLnTx/>
                <a:uFillTx/>
                <a:latin typeface="Calibri"/>
                <a:ea typeface="+mn-ea"/>
                <a:cs typeface="+mn-cs"/>
              </a:rPr>
              <a:t>Not the separate MHEWS Asset Management Operations Fund / Investment Facility being discussed in the next agenda item.</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b="0" i="0" u="none" strike="noStrike" kern="1200" cap="none" spc="0" normalizeH="0" baseline="0" noProof="0" dirty="0">
                <a:ln>
                  <a:noFill/>
                </a:ln>
                <a:solidFill>
                  <a:prstClr val="black"/>
                </a:solidFill>
                <a:effectLst/>
                <a:uLnTx/>
                <a:uFillTx/>
                <a:latin typeface="Calibri"/>
                <a:ea typeface="+mn-ea"/>
                <a:cs typeface="+mn-cs"/>
              </a:rPr>
              <a:t>Not a substitute for the concept, appraisal, approval, procurement and reporting controls in the Operations Manual</a:t>
            </a:r>
            <a:r>
              <a:rPr kumimoji="0" lang="en-GB" sz="1800" b="0" i="0" u="none" strike="noStrike" kern="1200" cap="none" spc="0" normalizeH="0" baseline="0" noProof="0" dirty="0">
                <a:ln>
                  <a:noFill/>
                </a:ln>
                <a:solidFill>
                  <a:prstClr val="black"/>
                </a:solidFill>
                <a:effectLst/>
                <a:uLnTx/>
                <a:uFillTx/>
                <a:latin typeface="Calibri"/>
                <a:ea typeface="+mn-ea"/>
                <a:cs typeface="+mn-cs"/>
              </a:rPr>
              <a:t> – it is a funding mechanism that supports and complements the unified, Pacific-led WRP framework</a:t>
            </a:r>
            <a:r>
              <a:rPr kumimoji="0" sz="1800" b="0" i="0" u="none" strike="noStrike" kern="1200" cap="none" spc="0" normalizeH="0" baseline="0" noProof="0" dirty="0">
                <a:ln>
                  <a:noFill/>
                </a:ln>
                <a:solidFill>
                  <a:prstClr val="black"/>
                </a:solidFill>
                <a:effectLst/>
                <a:uLnTx/>
                <a:uFillTx/>
                <a:latin typeface="Calibri"/>
                <a:ea typeface="+mn-ea"/>
                <a:cs typeface="+mn-cs"/>
              </a:rPr>
              <a:t>.</a:t>
            </a:r>
          </a:p>
        </p:txBody>
      </p:sp>
      <p:sp>
        <p:nvSpPr>
          <p:cNvPr id="11" name="Rounded Rectangle 10"/>
          <p:cNvSpPr/>
          <p:nvPr/>
        </p:nvSpPr>
        <p:spPr>
          <a:xfrm>
            <a:off x="1120140" y="5533830"/>
            <a:ext cx="2286000" cy="731520"/>
          </a:xfrm>
          <a:prstGeom prst="roundRect">
            <a:avLst/>
          </a:prstGeom>
          <a:solidFill>
            <a:srgbClr val="FFFFFF"/>
          </a:solidFill>
          <a:ln>
            <a:solidFill>
              <a:srgbClr val="00798C"/>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sz="1400">
                <a:solidFill>
                  <a:srgbClr val="123456"/>
                </a:solidFill>
              </a:defRPr>
            </a:pPr>
            <a:r>
              <a:rPr kumimoji="0" sz="1400" b="0" i="0" u="none" strike="noStrike" kern="1200" cap="none" spc="0" normalizeH="0" baseline="0" noProof="0" dirty="0">
                <a:ln>
                  <a:noFill/>
                </a:ln>
                <a:solidFill>
                  <a:srgbClr val="123456"/>
                </a:solidFill>
                <a:effectLst/>
                <a:uLnTx/>
                <a:uFillTx/>
                <a:latin typeface="Calibri"/>
                <a:ea typeface="+mn-ea"/>
                <a:cs typeface="+mn-cs"/>
              </a:rPr>
              <a:t>Donor cash contributions</a:t>
            </a:r>
          </a:p>
        </p:txBody>
      </p:sp>
      <p:sp>
        <p:nvSpPr>
          <p:cNvPr id="12" name="Rounded Rectangle 11"/>
          <p:cNvSpPr/>
          <p:nvPr/>
        </p:nvSpPr>
        <p:spPr>
          <a:xfrm>
            <a:off x="4800600" y="5514613"/>
            <a:ext cx="2286000" cy="731520"/>
          </a:xfrm>
          <a:prstGeom prst="roundRect">
            <a:avLst/>
          </a:prstGeom>
          <a:solidFill>
            <a:srgbClr val="FFFFFF"/>
          </a:solidFill>
          <a:ln>
            <a:solidFill>
              <a:srgbClr val="00798C"/>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sz="1400">
                <a:solidFill>
                  <a:srgbClr val="123456"/>
                </a:solidFill>
              </a:defRPr>
            </a:pPr>
            <a:r>
              <a:rPr kumimoji="0" sz="1400" b="0" i="0" u="none" strike="noStrike" kern="1200" cap="none" spc="0" normalizeH="0" baseline="0" noProof="0" dirty="0">
                <a:ln>
                  <a:noFill/>
                </a:ln>
                <a:solidFill>
                  <a:srgbClr val="123456"/>
                </a:solidFill>
                <a:effectLst/>
                <a:uLnTx/>
                <a:uFillTx/>
                <a:latin typeface="Calibri"/>
                <a:ea typeface="+mn-ea"/>
                <a:cs typeface="+mn-cs"/>
              </a:rPr>
              <a:t>WRP Pooled Fund</a:t>
            </a:r>
            <a:br>
              <a:rPr kumimoji="0" sz="1400" b="0" i="0" u="none" strike="noStrike" kern="1200" cap="none" spc="0" normalizeH="0" baseline="0" noProof="0" dirty="0">
                <a:ln>
                  <a:noFill/>
                </a:ln>
                <a:solidFill>
                  <a:srgbClr val="123456"/>
                </a:solidFill>
                <a:effectLst/>
                <a:uLnTx/>
                <a:uFillTx/>
                <a:latin typeface="Calibri"/>
                <a:ea typeface="+mn-ea"/>
                <a:cs typeface="+mn-cs"/>
              </a:rPr>
            </a:br>
            <a:r>
              <a:rPr kumimoji="0" sz="1400" b="0" i="0" u="none" strike="noStrike" kern="1200" cap="none" spc="0" normalizeH="0" baseline="0" noProof="0" dirty="0">
                <a:ln>
                  <a:noFill/>
                </a:ln>
                <a:solidFill>
                  <a:srgbClr val="123456"/>
                </a:solidFill>
                <a:effectLst/>
                <a:uLnTx/>
                <a:uFillTx/>
                <a:latin typeface="Calibri"/>
                <a:ea typeface="+mn-ea"/>
                <a:cs typeface="+mn-cs"/>
              </a:rPr>
              <a:t>(SPREP Special Account)</a:t>
            </a:r>
          </a:p>
        </p:txBody>
      </p:sp>
      <p:sp>
        <p:nvSpPr>
          <p:cNvPr id="13" name="Rounded Rectangle 12"/>
          <p:cNvSpPr/>
          <p:nvPr/>
        </p:nvSpPr>
        <p:spPr>
          <a:xfrm>
            <a:off x="8276665" y="5509651"/>
            <a:ext cx="2286000" cy="731520"/>
          </a:xfrm>
          <a:prstGeom prst="roundRect">
            <a:avLst/>
          </a:prstGeom>
          <a:solidFill>
            <a:srgbClr val="FFFFFF"/>
          </a:solidFill>
          <a:ln>
            <a:solidFill>
              <a:srgbClr val="00798C"/>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sz="1400">
                <a:solidFill>
                  <a:srgbClr val="123456"/>
                </a:solidFill>
              </a:defRPr>
            </a:pPr>
            <a:r>
              <a:rPr kumimoji="0" sz="1400" b="0" i="0" u="none" strike="noStrike" kern="1200" cap="none" spc="0" normalizeH="0" baseline="0" noProof="0" dirty="0">
                <a:ln>
                  <a:noFill/>
                </a:ln>
                <a:solidFill>
                  <a:srgbClr val="123456"/>
                </a:solidFill>
                <a:effectLst/>
                <a:uLnTx/>
                <a:uFillTx/>
                <a:latin typeface="Calibri"/>
                <a:ea typeface="+mn-ea"/>
                <a:cs typeface="+mn-cs"/>
              </a:rPr>
              <a:t>Approved WRP activities</a:t>
            </a:r>
            <a:br>
              <a:rPr kumimoji="0" sz="1400" b="0" i="0" u="none" strike="noStrike" kern="1200" cap="none" spc="0" normalizeH="0" baseline="0" noProof="0" dirty="0">
                <a:ln>
                  <a:noFill/>
                </a:ln>
                <a:solidFill>
                  <a:srgbClr val="123456"/>
                </a:solidFill>
                <a:effectLst/>
                <a:uLnTx/>
                <a:uFillTx/>
                <a:latin typeface="Calibri"/>
                <a:ea typeface="+mn-ea"/>
                <a:cs typeface="+mn-cs"/>
              </a:rPr>
            </a:br>
            <a:r>
              <a:rPr kumimoji="0" sz="1400" b="0" i="0" u="none" strike="noStrike" kern="1200" cap="none" spc="0" normalizeH="0" baseline="0" noProof="0" dirty="0">
                <a:ln>
                  <a:noFill/>
                </a:ln>
                <a:solidFill>
                  <a:srgbClr val="123456"/>
                </a:solidFill>
                <a:effectLst/>
                <a:uLnTx/>
                <a:uFillTx/>
                <a:latin typeface="Calibri"/>
                <a:ea typeface="+mn-ea"/>
                <a:cs typeface="+mn-cs"/>
              </a:rPr>
              <a:t>via Funded Workplan + Tracker</a:t>
            </a:r>
          </a:p>
        </p:txBody>
      </p:sp>
      <p:cxnSp>
        <p:nvCxnSpPr>
          <p:cNvPr id="14" name="Connector 13"/>
          <p:cNvCxnSpPr>
            <a:cxnSpLocks/>
            <a:endCxn id="12" idx="1"/>
          </p:cNvCxnSpPr>
          <p:nvPr/>
        </p:nvCxnSpPr>
        <p:spPr>
          <a:xfrm>
            <a:off x="3406140" y="5866926"/>
            <a:ext cx="1394460" cy="13447"/>
          </a:xfrm>
          <a:prstGeom prst="line">
            <a:avLst/>
          </a:prstGeom>
          <a:ln w="25400">
            <a:solidFill>
              <a:srgbClr val="00798C"/>
            </a:solidFill>
          </a:ln>
        </p:spPr>
        <p:style>
          <a:lnRef idx="2">
            <a:schemeClr val="accent1"/>
          </a:lnRef>
          <a:fillRef idx="0">
            <a:schemeClr val="accent1"/>
          </a:fillRef>
          <a:effectRef idx="1">
            <a:schemeClr val="accent1"/>
          </a:effectRef>
          <a:fontRef idx="minor">
            <a:schemeClr val="tx1"/>
          </a:fontRef>
        </p:style>
      </p:cxnSp>
      <p:cxnSp>
        <p:nvCxnSpPr>
          <p:cNvPr id="15" name="Connector 14"/>
          <p:cNvCxnSpPr>
            <a:cxnSpLocks/>
            <a:endCxn id="13" idx="1"/>
          </p:cNvCxnSpPr>
          <p:nvPr/>
        </p:nvCxnSpPr>
        <p:spPr>
          <a:xfrm>
            <a:off x="7067774" y="5875411"/>
            <a:ext cx="1208891" cy="0"/>
          </a:xfrm>
          <a:prstGeom prst="line">
            <a:avLst/>
          </a:prstGeom>
          <a:ln w="25400">
            <a:solidFill>
              <a:srgbClr val="00798C"/>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AFCFD"/>
        </a:solidFill>
        <a:effectLst/>
      </p:bgPr>
    </p:bg>
    <p:spTree>
      <p:nvGrpSpPr>
        <p:cNvPr id="1" name=""/>
        <p:cNvGrpSpPr/>
        <p:nvPr/>
      </p:nvGrpSpPr>
      <p:grpSpPr>
        <a:xfrm>
          <a:off x="0" y="0"/>
          <a:ext cx="0" cy="0"/>
          <a:chOff x="0" y="0"/>
          <a:chExt cx="0" cy="0"/>
        </a:xfrm>
      </p:grpSpPr>
      <p:sp>
        <p:nvSpPr>
          <p:cNvPr id="2" name="Rectangle 1"/>
          <p:cNvSpPr/>
          <p:nvPr/>
        </p:nvSpPr>
        <p:spPr>
          <a:xfrm>
            <a:off x="0" y="0"/>
            <a:ext cx="12192000" cy="411480"/>
          </a:xfrm>
          <a:prstGeom prst="rect">
            <a:avLst/>
          </a:prstGeom>
          <a:solidFill>
            <a:srgbClr val="12345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sp>
        <p:nvSpPr>
          <p:cNvPr id="3" name="Rectangle 2"/>
          <p:cNvSpPr/>
          <p:nvPr/>
        </p:nvSpPr>
        <p:spPr>
          <a:xfrm>
            <a:off x="0" y="6601968"/>
            <a:ext cx="12192000" cy="256032"/>
          </a:xfrm>
          <a:prstGeom prst="rect">
            <a:avLst/>
          </a:prstGeom>
          <a:solidFill>
            <a:srgbClr val="F0F4F6"/>
          </a:solidFill>
          <a:ln>
            <a:noFill/>
          </a:ln>
        </p:spPr>
        <p:style>
          <a:lnRef idx="1">
            <a:schemeClr val="accent1"/>
          </a:lnRef>
          <a:fillRef idx="3">
            <a:schemeClr val="accent1"/>
          </a:fillRef>
          <a:effectRef idx="2">
            <a:schemeClr val="accent1"/>
          </a:effectRef>
          <a:fontRef idx="minor">
            <a:schemeClr val="lt1"/>
          </a:fontRef>
        </p:style>
        <p:txBody>
          <a:bodyPr lIns="320040" tIns="5080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sz="1000" b="0" i="0" u="none" strike="noStrike" kern="1200" cap="none" spc="0" normalizeH="0" baseline="0" noProof="0">
                <a:ln>
                  <a:noFill/>
                </a:ln>
                <a:solidFill>
                  <a:srgbClr val="5A6268"/>
                </a:solidFill>
                <a:effectLst/>
                <a:uLnTx/>
                <a:uFillTx/>
                <a:latin typeface="Calibri"/>
                <a:ea typeface="+mn-ea"/>
                <a:cs typeface="+mn-cs"/>
              </a:rPr>
              <a:t>WRP Coordination &amp; Planning Meeting | Day 2 | 1 June 2026</a:t>
            </a:r>
          </a:p>
        </p:txBody>
      </p:sp>
      <p:sp>
        <p:nvSpPr>
          <p:cNvPr id="4" name="TextBox 3"/>
          <p:cNvSpPr txBox="1"/>
          <p:nvPr/>
        </p:nvSpPr>
        <p:spPr>
          <a:xfrm>
            <a:off x="548639" y="631989"/>
            <a:ext cx="6313908" cy="492443"/>
          </a:xfrm>
          <a:prstGeom prst="rect">
            <a:avLst/>
          </a:prstGeom>
          <a:noFill/>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600" b="1" i="0" u="none" strike="noStrike" kern="1200" cap="none" spc="0" normalizeH="0" baseline="0" noProof="0" dirty="0">
                <a:ln>
                  <a:noFill/>
                </a:ln>
                <a:solidFill>
                  <a:srgbClr val="123456"/>
                </a:solidFill>
                <a:effectLst/>
                <a:uLnTx/>
                <a:uFillTx/>
                <a:latin typeface="Calibri"/>
                <a:ea typeface="+mn-ea"/>
                <a:cs typeface="+mn-cs"/>
              </a:rPr>
              <a:t>Proposed g</a:t>
            </a:r>
            <a:r>
              <a:rPr kumimoji="0" sz="2600" b="1" i="0" u="none" strike="noStrike" kern="1200" cap="none" spc="0" normalizeH="0" baseline="0" noProof="0" dirty="0" err="1">
                <a:ln>
                  <a:noFill/>
                </a:ln>
                <a:solidFill>
                  <a:srgbClr val="123456"/>
                </a:solidFill>
                <a:effectLst/>
                <a:uLnTx/>
                <a:uFillTx/>
                <a:latin typeface="Calibri"/>
                <a:ea typeface="+mn-ea"/>
                <a:cs typeface="+mn-cs"/>
              </a:rPr>
              <a:t>overnance</a:t>
            </a:r>
            <a:r>
              <a:rPr kumimoji="0" sz="2600" b="1" i="0" u="none" strike="noStrike" kern="1200" cap="none" spc="0" normalizeH="0" baseline="0" noProof="0" dirty="0">
                <a:ln>
                  <a:noFill/>
                </a:ln>
                <a:solidFill>
                  <a:srgbClr val="123456"/>
                </a:solidFill>
                <a:effectLst/>
                <a:uLnTx/>
                <a:uFillTx/>
                <a:latin typeface="Calibri"/>
                <a:ea typeface="+mn-ea"/>
                <a:cs typeface="+mn-cs"/>
              </a:rPr>
              <a:t> and legal architecture</a:t>
            </a:r>
          </a:p>
        </p:txBody>
      </p:sp>
      <p:sp>
        <p:nvSpPr>
          <p:cNvPr id="5" name="Rounded Rectangle 4"/>
          <p:cNvSpPr/>
          <p:nvPr/>
        </p:nvSpPr>
        <p:spPr>
          <a:xfrm>
            <a:off x="548639" y="1748208"/>
            <a:ext cx="3108960" cy="4074005"/>
          </a:xfrm>
          <a:prstGeom prst="roundRect">
            <a:avLst/>
          </a:prstGeom>
          <a:solidFill>
            <a:srgbClr val="FFFFFF"/>
          </a:solidFill>
          <a:ln>
            <a:solidFill>
              <a:srgbClr val="C8D2DC"/>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sp>
        <p:nvSpPr>
          <p:cNvPr id="6" name="Rounded Rectangle 5"/>
          <p:cNvSpPr/>
          <p:nvPr/>
        </p:nvSpPr>
        <p:spPr>
          <a:xfrm>
            <a:off x="548639" y="1567342"/>
            <a:ext cx="3108960" cy="384048"/>
          </a:xfrm>
          <a:prstGeom prst="roundRect">
            <a:avLst/>
          </a:prstGeom>
          <a:solidFill>
            <a:schemeClr val="accent3">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sz="1400" b="1">
                <a:solidFill>
                  <a:srgbClr val="123456"/>
                </a:solidFill>
              </a:defRPr>
            </a:pPr>
            <a:r>
              <a:rPr kumimoji="0" sz="1400" b="1" i="0" u="none" strike="noStrike" kern="1200" cap="none" spc="0" normalizeH="0" baseline="0" noProof="0">
                <a:ln>
                  <a:noFill/>
                </a:ln>
                <a:solidFill>
                  <a:srgbClr val="123456"/>
                </a:solidFill>
                <a:effectLst/>
                <a:uLnTx/>
                <a:uFillTx/>
                <a:latin typeface="Calibri"/>
                <a:ea typeface="+mn-ea"/>
                <a:cs typeface="+mn-cs"/>
              </a:rPr>
              <a:t>Constitutional layer</a:t>
            </a:r>
          </a:p>
        </p:txBody>
      </p:sp>
      <p:sp>
        <p:nvSpPr>
          <p:cNvPr id="7" name="TextBox 6"/>
          <p:cNvSpPr txBox="1"/>
          <p:nvPr/>
        </p:nvSpPr>
        <p:spPr>
          <a:xfrm>
            <a:off x="658368" y="1993392"/>
            <a:ext cx="2889504" cy="3099310"/>
          </a:xfrm>
          <a:prstGeom prst="rect">
            <a:avLst/>
          </a:prstGeom>
          <a:noFill/>
        </p:spPr>
        <p:txBody>
          <a:bodyPr wrap="square" lIns="45720" tIns="18288" rIns="18288" bIns="18288">
            <a:spAutoFit/>
          </a:bodyPr>
          <a:lstStyle/>
          <a:p>
            <a:pPr marL="0" marR="0" lvl="0" indent="0" algn="ctr" defTabSz="457200" rtl="0" eaLnBrk="1" fontAlgn="auto" latinLnBrk="0" hangingPunct="1">
              <a:lnSpc>
                <a:spcPct val="100000"/>
              </a:lnSpc>
              <a:spcBef>
                <a:spcPts val="0"/>
              </a:spcBef>
              <a:spcAft>
                <a:spcPts val="600"/>
              </a:spcAft>
              <a:buClrTx/>
              <a:buSzTx/>
              <a:buFontTx/>
              <a:buNone/>
              <a:tabLst/>
              <a:defRPr sz="1500">
                <a:solidFill>
                  <a:srgbClr val="2C3E50"/>
                </a:solidFill>
              </a:defRPr>
            </a:pPr>
            <a:r>
              <a:rPr kumimoji="0" sz="1500" b="0" i="0" u="none" strike="noStrike" kern="1200" cap="none" spc="0" normalizeH="0" baseline="0" noProof="0" dirty="0">
                <a:ln>
                  <a:noFill/>
                </a:ln>
                <a:solidFill>
                  <a:srgbClr val="2C3E50"/>
                </a:solidFill>
                <a:effectLst/>
                <a:uLnTx/>
                <a:uFillTx/>
                <a:latin typeface="Calibri"/>
                <a:ea typeface="+mn-ea"/>
                <a:cs typeface="+mn-cs"/>
              </a:rPr>
              <a:t>WRP Charter approved by the Steering Committee</a:t>
            </a:r>
            <a:endParaRPr kumimoji="0" lang="en-GB" sz="1500" b="0" i="0" u="none" strike="noStrike" kern="1200" cap="none" spc="0" normalizeH="0" baseline="0" noProof="0" dirty="0">
              <a:ln>
                <a:noFill/>
              </a:ln>
              <a:solidFill>
                <a:srgbClr val="2C3E50"/>
              </a:solidFill>
              <a:effectLst/>
              <a:uLnTx/>
              <a:uFillTx/>
              <a:latin typeface="Calibri"/>
              <a:ea typeface="+mn-ea"/>
              <a:cs typeface="+mn-cs"/>
            </a:endParaRPr>
          </a:p>
          <a:p>
            <a:pPr marL="0" marR="0" lvl="0" indent="0" algn="ctr" defTabSz="457200" rtl="0" eaLnBrk="1" fontAlgn="auto" latinLnBrk="0" hangingPunct="1">
              <a:lnSpc>
                <a:spcPct val="100000"/>
              </a:lnSpc>
              <a:spcBef>
                <a:spcPts val="0"/>
              </a:spcBef>
              <a:spcAft>
                <a:spcPts val="600"/>
              </a:spcAft>
              <a:buClrTx/>
              <a:buSzTx/>
              <a:buFontTx/>
              <a:buNone/>
              <a:tabLst/>
              <a:defRPr sz="1500">
                <a:solidFill>
                  <a:srgbClr val="2C3E50"/>
                </a:solidFill>
              </a:defRPr>
            </a:pPr>
            <a:endParaRPr kumimoji="0" sz="1500" b="0" i="0" u="none" strike="noStrike" kern="1200" cap="none" spc="0" normalizeH="0" baseline="0" noProof="0" dirty="0">
              <a:ln>
                <a:noFill/>
              </a:ln>
              <a:solidFill>
                <a:srgbClr val="2C3E50"/>
              </a:solidFill>
              <a:effectLst/>
              <a:uLnTx/>
              <a:uFillTx/>
              <a:latin typeface="Calibri"/>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b="0" i="0" u="none" strike="noStrike" kern="1200" cap="none" spc="0" normalizeH="0" baseline="0" noProof="0" dirty="0">
                <a:ln>
                  <a:noFill/>
                </a:ln>
                <a:solidFill>
                  <a:prstClr val="black"/>
                </a:solidFill>
                <a:effectLst/>
                <a:uLnTx/>
                <a:uFillTx/>
                <a:latin typeface="Calibri"/>
                <a:ea typeface="+mn-ea"/>
                <a:cs typeface="+mn-cs"/>
              </a:rPr>
              <a:t>Charter defines the purpose and limits of the WRP Pooled Fund as a SPREP Special Account.</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prstClr val="black"/>
                </a:solidFill>
                <a:effectLst/>
                <a:uLnTx/>
                <a:uFillTx/>
                <a:latin typeface="Calibri"/>
                <a:ea typeface="+mn-ea"/>
                <a:cs typeface="+mn-cs"/>
              </a:rPr>
              <a:t>Donor </a:t>
            </a:r>
            <a:r>
              <a:rPr kumimoji="0" sz="1800" b="0" i="0" u="none" strike="noStrike" kern="1200" cap="none" spc="0" normalizeH="0" baseline="0" noProof="0" dirty="0">
                <a:ln>
                  <a:noFill/>
                </a:ln>
                <a:solidFill>
                  <a:prstClr val="black"/>
                </a:solidFill>
                <a:effectLst/>
                <a:uLnTx/>
                <a:uFillTx/>
                <a:latin typeface="Calibri"/>
                <a:ea typeface="+mn-ea"/>
                <a:cs typeface="+mn-cs"/>
              </a:rPr>
              <a:t>status </a:t>
            </a:r>
            <a:r>
              <a:rPr kumimoji="0" lang="en-GB" sz="1800" b="0" i="0" u="none" strike="noStrike" kern="1200" cap="none" spc="0" normalizeH="0" baseline="0" noProof="0" dirty="0">
                <a:ln>
                  <a:noFill/>
                </a:ln>
                <a:solidFill>
                  <a:prstClr val="black"/>
                </a:solidFill>
                <a:effectLst/>
                <a:uLnTx/>
                <a:uFillTx/>
                <a:latin typeface="Calibri"/>
                <a:ea typeface="+mn-ea"/>
                <a:cs typeface="+mn-cs"/>
              </a:rPr>
              <a:t>set out in Charter </a:t>
            </a:r>
            <a:r>
              <a:rPr kumimoji="0" sz="1800" b="0" i="0" u="none" strike="noStrike" kern="1200" cap="none" spc="0" normalizeH="0" baseline="0" noProof="0" dirty="0">
                <a:ln>
                  <a:noFill/>
                </a:ln>
                <a:solidFill>
                  <a:prstClr val="black"/>
                </a:solidFill>
                <a:effectLst/>
                <a:uLnTx/>
                <a:uFillTx/>
                <a:latin typeface="Calibri"/>
                <a:ea typeface="+mn-ea"/>
                <a:cs typeface="+mn-cs"/>
              </a:rPr>
              <a:t>and </a:t>
            </a:r>
            <a:r>
              <a:rPr kumimoji="0" lang="en-GB" sz="1800" b="0" i="0" u="none" strike="noStrike" kern="1200" cap="none" spc="0" normalizeH="0" baseline="0" noProof="0" dirty="0">
                <a:ln>
                  <a:noFill/>
                </a:ln>
                <a:solidFill>
                  <a:prstClr val="black"/>
                </a:solidFill>
                <a:effectLst/>
                <a:uLnTx/>
                <a:uFillTx/>
                <a:latin typeface="Calibri"/>
                <a:ea typeface="+mn-ea"/>
                <a:cs typeface="+mn-cs"/>
              </a:rPr>
              <a:t>decisions regarding funding set out in </a:t>
            </a:r>
            <a:r>
              <a:rPr kumimoji="0" sz="1800" b="0" i="0" u="none" strike="noStrike" kern="1200" cap="none" spc="0" normalizeH="0" baseline="0" noProof="0" dirty="0">
                <a:ln>
                  <a:noFill/>
                </a:ln>
                <a:solidFill>
                  <a:prstClr val="black"/>
                </a:solidFill>
                <a:effectLst/>
                <a:uLnTx/>
                <a:uFillTx/>
                <a:latin typeface="Calibri"/>
                <a:ea typeface="+mn-ea"/>
                <a:cs typeface="+mn-cs"/>
              </a:rPr>
              <a:t>Delegations </a:t>
            </a:r>
            <a:r>
              <a:rPr kumimoji="0" lang="en-GB" sz="1800" b="0" i="0" u="none" strike="noStrike" kern="1200" cap="none" spc="0" normalizeH="0" baseline="0" noProof="0" dirty="0">
                <a:ln>
                  <a:noFill/>
                </a:ln>
                <a:solidFill>
                  <a:prstClr val="black"/>
                </a:solidFill>
                <a:effectLst/>
                <a:uLnTx/>
                <a:uFillTx/>
                <a:latin typeface="Calibri"/>
                <a:ea typeface="+mn-ea"/>
                <a:cs typeface="+mn-cs"/>
              </a:rPr>
              <a:t>Authority</a:t>
            </a:r>
            <a:r>
              <a:rPr kumimoji="0" sz="1800" b="0" i="0" u="none" strike="noStrike" kern="1200" cap="none" spc="0" normalizeH="0" baseline="0" noProof="0" dirty="0">
                <a:ln>
                  <a:noFill/>
                </a:ln>
                <a:solidFill>
                  <a:prstClr val="black"/>
                </a:solidFill>
                <a:effectLst/>
                <a:uLnTx/>
                <a:uFillTx/>
                <a:latin typeface="Calibri"/>
                <a:ea typeface="+mn-ea"/>
                <a:cs typeface="+mn-cs"/>
              </a:rPr>
              <a:t>.</a:t>
            </a:r>
          </a:p>
        </p:txBody>
      </p:sp>
      <p:sp>
        <p:nvSpPr>
          <p:cNvPr id="8" name="Rounded Rectangle 7"/>
          <p:cNvSpPr/>
          <p:nvPr/>
        </p:nvSpPr>
        <p:spPr>
          <a:xfrm>
            <a:off x="4046219" y="1712163"/>
            <a:ext cx="4645959" cy="4062847"/>
          </a:xfrm>
          <a:prstGeom prst="roundRect">
            <a:avLst/>
          </a:prstGeom>
          <a:solidFill>
            <a:srgbClr val="FFFFFF"/>
          </a:solidFill>
          <a:ln>
            <a:solidFill>
              <a:srgbClr val="C8D2DC"/>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9" name="Rounded Rectangle 8"/>
          <p:cNvSpPr/>
          <p:nvPr/>
        </p:nvSpPr>
        <p:spPr>
          <a:xfrm>
            <a:off x="4092611" y="1585361"/>
            <a:ext cx="4574691" cy="403459"/>
          </a:xfrm>
          <a:prstGeom prst="roundRect">
            <a:avLst/>
          </a:prstGeom>
          <a:solidFill>
            <a:schemeClr val="accent3">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sz="1400" b="1">
                <a:solidFill>
                  <a:srgbClr val="123456"/>
                </a:solidFill>
              </a:defRPr>
            </a:pPr>
            <a:r>
              <a:rPr kumimoji="0" sz="1400" b="1" i="0" u="none" strike="noStrike" kern="1200" cap="none" spc="0" normalizeH="0" baseline="0" noProof="0" dirty="0">
                <a:ln>
                  <a:noFill/>
                </a:ln>
                <a:solidFill>
                  <a:srgbClr val="123456"/>
                </a:solidFill>
                <a:effectLst/>
                <a:uLnTx/>
                <a:uFillTx/>
                <a:latin typeface="Calibri"/>
                <a:ea typeface="+mn-ea"/>
                <a:cs typeface="+mn-cs"/>
              </a:rPr>
              <a:t>Operational layer</a:t>
            </a:r>
          </a:p>
        </p:txBody>
      </p:sp>
      <p:sp>
        <p:nvSpPr>
          <p:cNvPr id="10" name="TextBox 9"/>
          <p:cNvSpPr txBox="1"/>
          <p:nvPr/>
        </p:nvSpPr>
        <p:spPr>
          <a:xfrm>
            <a:off x="4267422" y="2034986"/>
            <a:ext cx="4296336" cy="3576364"/>
          </a:xfrm>
          <a:prstGeom prst="rect">
            <a:avLst/>
          </a:prstGeom>
          <a:noFill/>
        </p:spPr>
        <p:txBody>
          <a:bodyPr wrap="square" lIns="45720" tIns="18288" rIns="18288" bIns="18288">
            <a:spAutoFit/>
          </a:bodyPr>
          <a:lstStyle/>
          <a:p>
            <a:pPr marL="0" marR="0" lvl="0" indent="0" algn="ctr" defTabSz="457200" rtl="0" eaLnBrk="1" fontAlgn="auto" latinLnBrk="0" hangingPunct="1">
              <a:lnSpc>
                <a:spcPct val="100000"/>
              </a:lnSpc>
              <a:spcBef>
                <a:spcPts val="0"/>
              </a:spcBef>
              <a:spcAft>
                <a:spcPts val="600"/>
              </a:spcAft>
              <a:buClrTx/>
              <a:buSzTx/>
              <a:buFontTx/>
              <a:buNone/>
              <a:tabLst/>
              <a:defRPr sz="1500">
                <a:solidFill>
                  <a:srgbClr val="2C3E50"/>
                </a:solidFill>
              </a:defRPr>
            </a:pPr>
            <a:r>
              <a:rPr kumimoji="0" sz="1500" b="0" i="0" u="none" strike="noStrike" kern="1200" cap="none" spc="0" normalizeH="0" baseline="0" noProof="0" dirty="0">
                <a:ln>
                  <a:noFill/>
                </a:ln>
                <a:solidFill>
                  <a:srgbClr val="2C3E50"/>
                </a:solidFill>
                <a:effectLst/>
                <a:uLnTx/>
                <a:uFillTx/>
                <a:latin typeface="Calibri"/>
                <a:ea typeface="+mn-ea"/>
                <a:cs typeface="+mn-cs"/>
              </a:rPr>
              <a:t>Operations Manual</a:t>
            </a:r>
            <a:r>
              <a:rPr kumimoji="0" lang="en-GB" sz="1500" b="0" i="0" u="none" strike="noStrike" kern="1200" cap="none" spc="0" normalizeH="0" baseline="0" noProof="0" dirty="0">
                <a:ln>
                  <a:noFill/>
                </a:ln>
                <a:solidFill>
                  <a:srgbClr val="2C3E50"/>
                </a:solidFill>
                <a:effectLst/>
                <a:uLnTx/>
                <a:uFillTx/>
                <a:latin typeface="Calibri"/>
                <a:ea typeface="+mn-ea"/>
                <a:cs typeface="+mn-cs"/>
              </a:rPr>
              <a:t> approved</a:t>
            </a:r>
            <a:r>
              <a:rPr kumimoji="0" sz="1500" b="0" i="0" u="none" strike="noStrike" kern="1200" cap="none" spc="0" normalizeH="0" baseline="0" noProof="0" dirty="0">
                <a:ln>
                  <a:noFill/>
                </a:ln>
                <a:solidFill>
                  <a:srgbClr val="2C3E50"/>
                </a:solidFill>
                <a:effectLst/>
                <a:uLnTx/>
                <a:uFillTx/>
                <a:latin typeface="Calibri"/>
                <a:ea typeface="+mn-ea"/>
                <a:cs typeface="+mn-cs"/>
              </a:rPr>
              <a:t>, including Delegations Authority, Chapter 5 and the WRP Reporting Framework</a:t>
            </a:r>
            <a:endParaRPr lang="en-GB" sz="1500" dirty="0">
              <a:solidFill>
                <a:srgbClr val="2C3E50"/>
              </a:solidFill>
              <a:latin typeface="Calibri"/>
            </a:endParaRPr>
          </a:p>
          <a:p>
            <a:pPr marL="285750" indent="-285750">
              <a:buFont typeface="Arial" panose="020B0604020202020204" pitchFamily="34" charset="0"/>
              <a:buChar char="•"/>
            </a:pPr>
            <a:r>
              <a:rPr dirty="0">
                <a:solidFill>
                  <a:prstClr val="black"/>
                </a:solidFill>
                <a:latin typeface="Calibri"/>
              </a:rPr>
              <a:t>Funding Partner Terms and </a:t>
            </a:r>
            <a:r>
              <a:rPr lang="en-GB" dirty="0">
                <a:solidFill>
                  <a:prstClr val="black"/>
                </a:solidFill>
                <a:latin typeface="Calibri"/>
              </a:rPr>
              <a:t>Executing</a:t>
            </a:r>
            <a:r>
              <a:rPr dirty="0">
                <a:solidFill>
                  <a:prstClr val="black"/>
                </a:solidFill>
                <a:latin typeface="Calibri"/>
              </a:rPr>
              <a:t> Agency Terms </a:t>
            </a:r>
            <a:r>
              <a:rPr lang="en-GB" dirty="0">
                <a:solidFill>
                  <a:prstClr val="black"/>
                </a:solidFill>
                <a:latin typeface="Calibri"/>
              </a:rPr>
              <a:t>need to be </a:t>
            </a:r>
            <a:r>
              <a:rPr dirty="0">
                <a:solidFill>
                  <a:prstClr val="black"/>
                </a:solidFill>
                <a:latin typeface="Calibri"/>
              </a:rPr>
              <a:t>ready for use</a:t>
            </a:r>
            <a:r>
              <a:rPr lang="en-GB" dirty="0">
                <a:solidFill>
                  <a:prstClr val="black"/>
                </a:solidFill>
                <a:latin typeface="Calibri"/>
              </a:rPr>
              <a:t>.</a:t>
            </a:r>
            <a:endParaRPr dirty="0">
              <a:solidFill>
                <a:prstClr val="black"/>
              </a:solidFill>
              <a:latin typeface="Calibri"/>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b="0" i="0" u="none" strike="noStrike" kern="1200" cap="none" spc="0" normalizeH="0" baseline="0" noProof="0" dirty="0">
                <a:ln>
                  <a:noFill/>
                </a:ln>
                <a:solidFill>
                  <a:prstClr val="black"/>
                </a:solidFill>
                <a:effectLst/>
                <a:uLnTx/>
                <a:uFillTx/>
                <a:latin typeface="Calibri"/>
                <a:ea typeface="+mn-ea"/>
                <a:cs typeface="+mn-cs"/>
              </a:rPr>
              <a:t>SPREP policies on finance, procurement, due diligence, safeguarding, records and audit remain applicable.</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b="0" i="0" u="none" strike="noStrike" kern="1200" cap="none" spc="0" normalizeH="0" baseline="0" noProof="0" dirty="0">
                <a:ln>
                  <a:noFill/>
                </a:ln>
                <a:solidFill>
                  <a:prstClr val="black"/>
                </a:solidFill>
                <a:effectLst/>
                <a:uLnTx/>
                <a:uFillTx/>
                <a:latin typeface="Calibri"/>
                <a:ea typeface="+mn-ea"/>
                <a:cs typeface="+mn-cs"/>
              </a:rPr>
              <a:t>Steering Committee decision-making, voting and quorum operate through the agreed governance documents, rather than ad hoc donor-by-donor arrangements.</a:t>
            </a:r>
          </a:p>
        </p:txBody>
      </p:sp>
      <p:sp>
        <p:nvSpPr>
          <p:cNvPr id="11" name="Rounded Rectangle 10"/>
          <p:cNvSpPr/>
          <p:nvPr/>
        </p:nvSpPr>
        <p:spPr>
          <a:xfrm>
            <a:off x="9020287" y="1746504"/>
            <a:ext cx="2926080" cy="4049985"/>
          </a:xfrm>
          <a:prstGeom prst="roundRect">
            <a:avLst/>
          </a:prstGeom>
          <a:solidFill>
            <a:srgbClr val="FFFFFF"/>
          </a:solidFill>
          <a:ln>
            <a:solidFill>
              <a:srgbClr val="C8D2DC"/>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sp>
        <p:nvSpPr>
          <p:cNvPr id="12" name="Rounded Rectangle 11"/>
          <p:cNvSpPr/>
          <p:nvPr/>
        </p:nvSpPr>
        <p:spPr>
          <a:xfrm>
            <a:off x="9055922" y="1585361"/>
            <a:ext cx="2926080" cy="384048"/>
          </a:xfrm>
          <a:prstGeom prst="roundRect">
            <a:avLst/>
          </a:prstGeom>
          <a:solidFill>
            <a:schemeClr val="accent3">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sz="1400" b="1">
                <a:solidFill>
                  <a:srgbClr val="123456"/>
                </a:solidFill>
              </a:defRPr>
            </a:pPr>
            <a:r>
              <a:rPr kumimoji="0" sz="1400" b="1" i="0" u="none" strike="noStrike" kern="1200" cap="none" spc="0" normalizeH="0" baseline="0" noProof="0">
                <a:ln>
                  <a:noFill/>
                </a:ln>
                <a:solidFill>
                  <a:srgbClr val="123456"/>
                </a:solidFill>
                <a:effectLst/>
                <a:uLnTx/>
                <a:uFillTx/>
                <a:latin typeface="Calibri"/>
                <a:ea typeface="+mn-ea"/>
                <a:cs typeface="+mn-cs"/>
              </a:rPr>
              <a:t>Working rule</a:t>
            </a:r>
          </a:p>
        </p:txBody>
      </p:sp>
      <p:sp>
        <p:nvSpPr>
          <p:cNvPr id="13" name="TextBox 12"/>
          <p:cNvSpPr txBox="1"/>
          <p:nvPr/>
        </p:nvSpPr>
        <p:spPr>
          <a:xfrm>
            <a:off x="9055922" y="1988820"/>
            <a:ext cx="2890445" cy="3668697"/>
          </a:xfrm>
          <a:prstGeom prst="rect">
            <a:avLst/>
          </a:prstGeom>
          <a:noFill/>
        </p:spPr>
        <p:txBody>
          <a:bodyPr wrap="square" lIns="45720" tIns="18288" rIns="18288" bIns="18288">
            <a:spAutoFit/>
          </a:bodyPr>
          <a:lstStyle/>
          <a:p>
            <a:pPr marL="0" marR="0" lvl="0" indent="0" algn="ctr" defTabSz="457200" rtl="0" eaLnBrk="1" fontAlgn="auto" latinLnBrk="0" hangingPunct="1">
              <a:lnSpc>
                <a:spcPct val="100000"/>
              </a:lnSpc>
              <a:spcBef>
                <a:spcPts val="0"/>
              </a:spcBef>
              <a:spcAft>
                <a:spcPts val="600"/>
              </a:spcAft>
              <a:buClrTx/>
              <a:buSzTx/>
              <a:buFontTx/>
              <a:buNone/>
              <a:tabLst/>
              <a:defRPr sz="1500">
                <a:solidFill>
                  <a:srgbClr val="2C3E50"/>
                </a:solidFill>
              </a:defRPr>
            </a:pPr>
            <a:r>
              <a:rPr kumimoji="0" sz="1500" b="0" i="0" u="none" strike="noStrike" kern="1200" cap="none" spc="0" normalizeH="0" baseline="0" noProof="0" dirty="0">
                <a:ln>
                  <a:noFill/>
                </a:ln>
                <a:solidFill>
                  <a:srgbClr val="2C3E50"/>
                </a:solidFill>
                <a:effectLst/>
                <a:uLnTx/>
                <a:uFillTx/>
                <a:latin typeface="Calibri"/>
                <a:ea typeface="+mn-ea"/>
                <a:cs typeface="+mn-cs"/>
              </a:rPr>
              <a:t>Pooled Funding is the default</a:t>
            </a:r>
            <a:endParaRPr kumimoji="0" lang="en-GB" sz="1500" b="0" i="0" u="none" strike="noStrike" kern="1200" cap="none" spc="0" normalizeH="0" baseline="0" noProof="0" dirty="0">
              <a:ln>
                <a:noFill/>
              </a:ln>
              <a:solidFill>
                <a:srgbClr val="2C3E50"/>
              </a:solidFill>
              <a:effectLst/>
              <a:uLnTx/>
              <a:uFillTx/>
              <a:latin typeface="Calibri"/>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dirty="0">
                <a:solidFill>
                  <a:srgbClr val="2C3E50"/>
                </a:solidFill>
                <a:latin typeface="Calibri"/>
              </a:rPr>
              <a:t>Ringfenced Funding is exceptional and only where pooled treatment is not feasible.</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dirty="0">
                <a:solidFill>
                  <a:srgbClr val="2C3E50"/>
                </a:solidFill>
                <a:latin typeface="Calibri"/>
              </a:rPr>
              <a:t>Other Support must still be reflected, so far as practicable, in planning, tracking and reporting.</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dirty="0">
                <a:solidFill>
                  <a:srgbClr val="2C3E50"/>
                </a:solidFill>
                <a:latin typeface="Calibri"/>
              </a:rPr>
              <a:t>Flexibility is possible — but within the approved governance and reporting framework.</a:t>
            </a:r>
          </a:p>
        </p:txBody>
      </p:sp>
      <p:sp>
        <p:nvSpPr>
          <p:cNvPr id="14" name="Rounded Rectangle 13"/>
          <p:cNvSpPr/>
          <p:nvPr/>
        </p:nvSpPr>
        <p:spPr>
          <a:xfrm>
            <a:off x="548638" y="6107384"/>
            <a:ext cx="11433363" cy="392671"/>
          </a:xfrm>
          <a:prstGeom prst="roundRect">
            <a:avLst/>
          </a:prstGeom>
          <a:solidFill>
            <a:schemeClr val="accent3">
              <a:lumMod val="40000"/>
              <a:lumOff val="6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sz="1500" b="1">
                <a:solidFill>
                  <a:srgbClr val="00798C"/>
                </a:solidFill>
              </a:defRPr>
            </a:pPr>
            <a:r>
              <a:rPr sz="1400" dirty="0">
                <a:solidFill>
                  <a:srgbClr val="123456"/>
                </a:solidFill>
                <a:latin typeface="Calibri"/>
              </a:rPr>
              <a:t>Key point: </a:t>
            </a:r>
            <a:r>
              <a:rPr sz="1400" dirty="0" err="1">
                <a:solidFill>
                  <a:srgbClr val="123456"/>
                </a:solidFill>
                <a:latin typeface="Calibri"/>
              </a:rPr>
              <a:t>operationalisation</a:t>
            </a:r>
            <a:r>
              <a:rPr sz="1400" dirty="0">
                <a:solidFill>
                  <a:srgbClr val="123456"/>
                </a:solidFill>
                <a:latin typeface="Calibri"/>
              </a:rPr>
              <a:t> activates existing SPREP systems and the WRP framework — it does not require a separate legal vehicle.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AFCFD"/>
        </a:solidFill>
        <a:effectLst/>
      </p:bgPr>
    </p:bg>
    <p:spTree>
      <p:nvGrpSpPr>
        <p:cNvPr id="1" name=""/>
        <p:cNvGrpSpPr/>
        <p:nvPr/>
      </p:nvGrpSpPr>
      <p:grpSpPr>
        <a:xfrm>
          <a:off x="0" y="0"/>
          <a:ext cx="0" cy="0"/>
          <a:chOff x="0" y="0"/>
          <a:chExt cx="0" cy="0"/>
        </a:xfrm>
      </p:grpSpPr>
      <p:sp>
        <p:nvSpPr>
          <p:cNvPr id="2" name="Rectangle 1"/>
          <p:cNvSpPr/>
          <p:nvPr/>
        </p:nvSpPr>
        <p:spPr>
          <a:xfrm>
            <a:off x="0" y="0"/>
            <a:ext cx="12192000" cy="411480"/>
          </a:xfrm>
          <a:prstGeom prst="rect">
            <a:avLst/>
          </a:prstGeom>
          <a:solidFill>
            <a:srgbClr val="12345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sp>
        <p:nvSpPr>
          <p:cNvPr id="3" name="Rectangle 2"/>
          <p:cNvSpPr/>
          <p:nvPr/>
        </p:nvSpPr>
        <p:spPr>
          <a:xfrm>
            <a:off x="0" y="6601968"/>
            <a:ext cx="12192000" cy="256032"/>
          </a:xfrm>
          <a:prstGeom prst="rect">
            <a:avLst/>
          </a:prstGeom>
          <a:solidFill>
            <a:srgbClr val="F0F4F6"/>
          </a:solidFill>
          <a:ln>
            <a:noFill/>
          </a:ln>
        </p:spPr>
        <p:style>
          <a:lnRef idx="1">
            <a:schemeClr val="accent1"/>
          </a:lnRef>
          <a:fillRef idx="3">
            <a:schemeClr val="accent1"/>
          </a:fillRef>
          <a:effectRef idx="2">
            <a:schemeClr val="accent1"/>
          </a:effectRef>
          <a:fontRef idx="minor">
            <a:schemeClr val="lt1"/>
          </a:fontRef>
        </p:style>
        <p:txBody>
          <a:bodyPr lIns="320040" tIns="5080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sz="1000" b="0" i="0" u="none" strike="noStrike" kern="1200" cap="none" spc="0" normalizeH="0" baseline="0" noProof="0">
                <a:ln>
                  <a:noFill/>
                </a:ln>
                <a:solidFill>
                  <a:srgbClr val="5A6268"/>
                </a:solidFill>
                <a:effectLst/>
                <a:uLnTx/>
                <a:uFillTx/>
                <a:latin typeface="Calibri"/>
                <a:ea typeface="+mn-ea"/>
                <a:cs typeface="+mn-cs"/>
              </a:rPr>
              <a:t>WRP Coordination &amp; Planning Meeting | Day 2 | 1 June 2026</a:t>
            </a:r>
          </a:p>
        </p:txBody>
      </p:sp>
      <p:sp>
        <p:nvSpPr>
          <p:cNvPr id="4" name="TextBox 3"/>
          <p:cNvSpPr txBox="1"/>
          <p:nvPr/>
        </p:nvSpPr>
        <p:spPr>
          <a:xfrm>
            <a:off x="506685" y="605218"/>
            <a:ext cx="10515600" cy="731520"/>
          </a:xfrm>
          <a:prstGeom prst="rect">
            <a:avLst/>
          </a:prstGeom>
          <a:noFill/>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sz="2600" b="1" i="0" u="none" strike="noStrike" kern="1200" cap="none" spc="0" normalizeH="0" baseline="0" noProof="0" dirty="0" err="1">
                <a:ln>
                  <a:noFill/>
                </a:ln>
                <a:solidFill>
                  <a:srgbClr val="123456"/>
                </a:solidFill>
                <a:effectLst/>
                <a:uLnTx/>
                <a:uFillTx/>
                <a:latin typeface="Calibri"/>
                <a:ea typeface="+mn-ea"/>
                <a:cs typeface="+mn-cs"/>
              </a:rPr>
              <a:t>Operationalisation</a:t>
            </a:r>
            <a:r>
              <a:rPr kumimoji="0" sz="2600" b="1" i="0" u="none" strike="noStrike" kern="1200" cap="none" spc="0" normalizeH="0" baseline="0" noProof="0" dirty="0">
                <a:ln>
                  <a:noFill/>
                </a:ln>
                <a:solidFill>
                  <a:srgbClr val="123456"/>
                </a:solidFill>
                <a:effectLst/>
                <a:uLnTx/>
                <a:uFillTx/>
                <a:latin typeface="Calibri"/>
                <a:ea typeface="+mn-ea"/>
                <a:cs typeface="+mn-cs"/>
              </a:rPr>
              <a:t> roadmap</a:t>
            </a:r>
          </a:p>
        </p:txBody>
      </p:sp>
      <p:sp>
        <p:nvSpPr>
          <p:cNvPr id="5" name="Rounded Rectangle 4"/>
          <p:cNvSpPr/>
          <p:nvPr/>
        </p:nvSpPr>
        <p:spPr>
          <a:xfrm>
            <a:off x="411480" y="1737360"/>
            <a:ext cx="3042429" cy="4161856"/>
          </a:xfrm>
          <a:prstGeom prst="roundRect">
            <a:avLst/>
          </a:prstGeom>
          <a:solidFill>
            <a:srgbClr val="FFFFFF"/>
          </a:solidFill>
          <a:ln>
            <a:solidFill>
              <a:srgbClr val="123456"/>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sp>
        <p:nvSpPr>
          <p:cNvPr id="6" name="Rounded Rectangle 5"/>
          <p:cNvSpPr/>
          <p:nvPr/>
        </p:nvSpPr>
        <p:spPr>
          <a:xfrm>
            <a:off x="411479" y="1173293"/>
            <a:ext cx="3049931" cy="1071820"/>
          </a:xfrm>
          <a:prstGeom prst="roundRect">
            <a:avLst/>
          </a:prstGeom>
          <a:solidFill>
            <a:srgbClr val="12345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sz="1400" b="1">
                <a:solidFill>
                  <a:srgbClr val="FFFFFF"/>
                </a:solidFill>
              </a:defRPr>
            </a:pPr>
            <a:endParaRPr kumimoji="0" lang="en-GB" sz="1400" b="1" i="0" u="none" strike="noStrike" kern="1200" cap="none" spc="0" normalizeH="0" baseline="0" noProof="0" dirty="0">
              <a:ln>
                <a:noFill/>
              </a:ln>
              <a:solidFill>
                <a:srgbClr val="FFFFFF"/>
              </a:solidFill>
              <a:effectLst/>
              <a:uLnTx/>
              <a:uFillTx/>
              <a:latin typeface="Calibri"/>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sz="1400" b="1">
                <a:solidFill>
                  <a:srgbClr val="FFFFFF"/>
                </a:solidFill>
              </a:defRPr>
            </a:pPr>
            <a:r>
              <a:rPr kumimoji="0" sz="1400" b="1" i="0" u="none" strike="noStrike" kern="1200" cap="none" spc="0" normalizeH="0" baseline="0" noProof="0" dirty="0">
                <a:ln>
                  <a:noFill/>
                </a:ln>
                <a:solidFill>
                  <a:srgbClr val="FFFFFF"/>
                </a:solidFill>
                <a:effectLst/>
                <a:uLnTx/>
                <a:uFillTx/>
                <a:latin typeface="Calibri"/>
                <a:ea typeface="+mn-ea"/>
                <a:cs typeface="+mn-cs"/>
              </a:rPr>
              <a:t>Stage 1</a:t>
            </a:r>
            <a:br>
              <a:rPr kumimoji="0" sz="1400" b="1" i="0" u="none" strike="noStrike" kern="1200" cap="none" spc="0" normalizeH="0" baseline="0" noProof="0" dirty="0">
                <a:ln>
                  <a:noFill/>
                </a:ln>
                <a:solidFill>
                  <a:srgbClr val="FFFFFF"/>
                </a:solidFill>
                <a:effectLst/>
                <a:uLnTx/>
                <a:uFillTx/>
                <a:latin typeface="Calibri"/>
                <a:ea typeface="+mn-ea"/>
                <a:cs typeface="+mn-cs"/>
              </a:rPr>
            </a:br>
            <a:r>
              <a:rPr kumimoji="0" lang="en-GB" sz="1400" b="1" i="0" u="none" strike="noStrike" kern="1200" cap="none" spc="0" normalizeH="0" baseline="0" noProof="0" dirty="0">
                <a:ln>
                  <a:noFill/>
                </a:ln>
                <a:solidFill>
                  <a:srgbClr val="FFFFFF"/>
                </a:solidFill>
                <a:effectLst/>
                <a:uLnTx/>
                <a:uFillTx/>
                <a:latin typeface="Calibri"/>
                <a:ea typeface="+mn-ea"/>
                <a:cs typeface="+mn-cs"/>
              </a:rPr>
              <a:t>Approve governance &amp; constitutional effectiveness</a:t>
            </a:r>
          </a:p>
          <a:p>
            <a:pPr marL="0" marR="0" lvl="0" indent="0" algn="ctr" defTabSz="457200" rtl="0" eaLnBrk="1" fontAlgn="auto" latinLnBrk="0" hangingPunct="1">
              <a:lnSpc>
                <a:spcPct val="100000"/>
              </a:lnSpc>
              <a:spcBef>
                <a:spcPts val="0"/>
              </a:spcBef>
              <a:spcAft>
                <a:spcPts val="0"/>
              </a:spcAft>
              <a:buClrTx/>
              <a:buSzTx/>
              <a:buFontTx/>
              <a:buNone/>
              <a:tabLst/>
              <a:defRPr sz="1400" b="1">
                <a:solidFill>
                  <a:srgbClr val="FFFFFF"/>
                </a:solidFill>
              </a:defRPr>
            </a:pPr>
            <a:endParaRPr kumimoji="0" sz="1400" b="1" i="0" u="none" strike="noStrike" kern="1200" cap="none" spc="0" normalizeH="0" baseline="0" noProof="0" dirty="0">
              <a:ln>
                <a:noFill/>
              </a:ln>
              <a:solidFill>
                <a:srgbClr val="FFFFFF"/>
              </a:solidFill>
              <a:effectLst/>
              <a:uLnTx/>
              <a:uFillTx/>
              <a:latin typeface="Calibri"/>
              <a:ea typeface="+mn-ea"/>
              <a:cs typeface="+mn-cs"/>
            </a:endParaRPr>
          </a:p>
        </p:txBody>
      </p:sp>
      <p:sp>
        <p:nvSpPr>
          <p:cNvPr id="7" name="TextBox 6"/>
          <p:cNvSpPr txBox="1"/>
          <p:nvPr/>
        </p:nvSpPr>
        <p:spPr>
          <a:xfrm>
            <a:off x="411479" y="2404924"/>
            <a:ext cx="3019795" cy="2576090"/>
          </a:xfrm>
          <a:prstGeom prst="rect">
            <a:avLst/>
          </a:prstGeom>
          <a:noFill/>
        </p:spPr>
        <p:txBody>
          <a:bodyPr wrap="square" lIns="45720" tIns="18288" rIns="18288" bIns="18288">
            <a:spAutoFit/>
          </a:bodyPr>
          <a:lstStyle/>
          <a:p>
            <a:pPr marL="285750" marR="0" lvl="0" indent="-285750" algn="l" defTabSz="457200" rtl="0" eaLnBrk="1" fontAlgn="auto" latinLnBrk="0" hangingPunct="1">
              <a:lnSpc>
                <a:spcPct val="100000"/>
              </a:lnSpc>
              <a:spcBef>
                <a:spcPts val="0"/>
              </a:spcBef>
              <a:spcAft>
                <a:spcPts val="600"/>
              </a:spcAft>
              <a:buClrTx/>
              <a:buSzTx/>
              <a:buFont typeface="Arial" panose="020B0604020202020204" pitchFamily="34" charset="0"/>
              <a:buChar char="•"/>
              <a:tabLst/>
              <a:defRPr sz="1300">
                <a:solidFill>
                  <a:srgbClr val="2C3E50"/>
                </a:solidFill>
              </a:defRPr>
            </a:pPr>
            <a:r>
              <a:rPr kumimoji="0" lang="en-US" sz="1600" b="0" i="0" u="none" strike="noStrike" kern="1200" cap="none" spc="0" normalizeH="0" baseline="0" noProof="0" dirty="0">
                <a:ln>
                  <a:noFill/>
                </a:ln>
                <a:solidFill>
                  <a:srgbClr val="2C3E50"/>
                </a:solidFill>
                <a:effectLst/>
                <a:uLnTx/>
                <a:uFillTx/>
                <a:latin typeface="Calibri"/>
                <a:ea typeface="+mn-ea"/>
                <a:cs typeface="+mn-cs"/>
              </a:rPr>
              <a:t>Steering Committee approves the Charter; Operations Manual (incl. Delegations, Chapter 5, Reporting Framework, Funding Partner Terms and Executing Agency Terms)</a:t>
            </a:r>
          </a:p>
          <a:p>
            <a:pPr marL="285750" marR="0" lvl="0" indent="-285750" algn="l" defTabSz="457200" rtl="0" eaLnBrk="1" fontAlgn="auto" latinLnBrk="0" hangingPunct="1">
              <a:lnSpc>
                <a:spcPct val="100000"/>
              </a:lnSpc>
              <a:spcBef>
                <a:spcPts val="0"/>
              </a:spcBef>
              <a:spcAft>
                <a:spcPts val="600"/>
              </a:spcAft>
              <a:buClrTx/>
              <a:buSzTx/>
              <a:buFont typeface="Arial" panose="020B0604020202020204" pitchFamily="34" charset="0"/>
              <a:buChar char="•"/>
              <a:tabLst/>
              <a:defRPr sz="1300">
                <a:solidFill>
                  <a:srgbClr val="2C3E50"/>
                </a:solidFill>
              </a:defRPr>
            </a:pPr>
            <a:r>
              <a:rPr kumimoji="0" lang="en-US" sz="1600" b="0" i="0" u="none" strike="noStrike" kern="1200" cap="none" spc="0" normalizeH="0" baseline="0" noProof="0" dirty="0">
                <a:ln>
                  <a:noFill/>
                </a:ln>
                <a:solidFill>
                  <a:srgbClr val="2C3E50"/>
                </a:solidFill>
                <a:effectLst/>
                <a:uLnTx/>
                <a:uFillTx/>
                <a:latin typeface="Calibri"/>
                <a:ea typeface="+mn-ea"/>
                <a:cs typeface="+mn-cs"/>
              </a:rPr>
              <a:t>Records any decisions on exceptional Ringfenced Funding, template variations or other architecture issues.</a:t>
            </a:r>
          </a:p>
        </p:txBody>
      </p:sp>
      <p:sp>
        <p:nvSpPr>
          <p:cNvPr id="8" name="Rounded Rectangle 7"/>
          <p:cNvSpPr/>
          <p:nvPr/>
        </p:nvSpPr>
        <p:spPr>
          <a:xfrm>
            <a:off x="4174224" y="1811504"/>
            <a:ext cx="3366618" cy="4071766"/>
          </a:xfrm>
          <a:prstGeom prst="roundRect">
            <a:avLst/>
          </a:prstGeom>
          <a:solidFill>
            <a:srgbClr val="FFFFFF"/>
          </a:solidFill>
          <a:ln>
            <a:solidFill>
              <a:srgbClr val="00798C"/>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sp>
        <p:nvSpPr>
          <p:cNvPr id="9" name="Rounded Rectangle 8"/>
          <p:cNvSpPr/>
          <p:nvPr/>
        </p:nvSpPr>
        <p:spPr>
          <a:xfrm>
            <a:off x="4158940" y="1173300"/>
            <a:ext cx="3374401" cy="1071820"/>
          </a:xfrm>
          <a:prstGeom prst="roundRect">
            <a:avLst/>
          </a:prstGeom>
          <a:solidFill>
            <a:srgbClr val="00798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sz="1400" b="1">
                <a:solidFill>
                  <a:srgbClr val="FFFFFF"/>
                </a:solidFill>
              </a:defRPr>
            </a:pPr>
            <a:r>
              <a:rPr kumimoji="0" sz="1400" b="1" i="0" u="none" strike="noStrike" kern="1200" cap="none" spc="0" normalizeH="0" baseline="0" noProof="0" dirty="0">
                <a:ln>
                  <a:noFill/>
                </a:ln>
                <a:solidFill>
                  <a:srgbClr val="FFFFFF"/>
                </a:solidFill>
                <a:effectLst/>
                <a:uLnTx/>
                <a:uFillTx/>
                <a:latin typeface="Calibri"/>
                <a:ea typeface="+mn-ea"/>
                <a:cs typeface="+mn-cs"/>
              </a:rPr>
              <a:t>Stage 2</a:t>
            </a:r>
            <a:br>
              <a:rPr kumimoji="0" sz="1400" b="1" i="0" u="none" strike="noStrike" kern="1200" cap="none" spc="0" normalizeH="0" baseline="0" noProof="0" dirty="0">
                <a:ln>
                  <a:noFill/>
                </a:ln>
                <a:solidFill>
                  <a:srgbClr val="FFFFFF"/>
                </a:solidFill>
                <a:effectLst/>
                <a:uLnTx/>
                <a:uFillTx/>
                <a:latin typeface="Calibri"/>
                <a:ea typeface="+mn-ea"/>
                <a:cs typeface="+mn-cs"/>
              </a:rPr>
            </a:br>
            <a:r>
              <a:rPr kumimoji="0" lang="en-US" sz="1400" b="1" i="0" u="none" strike="noStrike" kern="1200" cap="none" spc="0" normalizeH="0" baseline="0" noProof="0" dirty="0">
                <a:ln>
                  <a:noFill/>
                </a:ln>
                <a:solidFill>
                  <a:srgbClr val="FFFFFF"/>
                </a:solidFill>
                <a:effectLst/>
                <a:uLnTx/>
                <a:uFillTx/>
                <a:latin typeface="Calibri"/>
                <a:ea typeface="+mn-ea"/>
                <a:cs typeface="+mn-cs"/>
              </a:rPr>
              <a:t>Fund establishment and finance/control system activation</a:t>
            </a:r>
            <a:endParaRPr kumimoji="0" sz="1400" b="1" i="0" u="none" strike="noStrike" kern="1200" cap="none" spc="0" normalizeH="0" baseline="0" noProof="0" dirty="0">
              <a:ln>
                <a:noFill/>
              </a:ln>
              <a:solidFill>
                <a:srgbClr val="FFFFFF"/>
              </a:solidFill>
              <a:effectLst/>
              <a:uLnTx/>
              <a:uFillTx/>
              <a:latin typeface="Calibri"/>
              <a:ea typeface="+mn-ea"/>
              <a:cs typeface="+mn-cs"/>
            </a:endParaRPr>
          </a:p>
        </p:txBody>
      </p:sp>
      <p:sp>
        <p:nvSpPr>
          <p:cNvPr id="10" name="TextBox 9"/>
          <p:cNvSpPr txBox="1"/>
          <p:nvPr/>
        </p:nvSpPr>
        <p:spPr>
          <a:xfrm>
            <a:off x="4295801" y="2371422"/>
            <a:ext cx="3303873" cy="2899255"/>
          </a:xfrm>
          <a:prstGeom prst="rect">
            <a:avLst/>
          </a:prstGeom>
          <a:noFill/>
        </p:spPr>
        <p:txBody>
          <a:bodyPr wrap="square" lIns="45720" tIns="18288" rIns="18288" bIns="18288">
            <a:spAutoFit/>
          </a:bodyPr>
          <a:lstStyle/>
          <a:p>
            <a:pPr marL="285750" marR="0" lvl="0" indent="-285750" algn="l" defTabSz="457200" rtl="0" eaLnBrk="1" fontAlgn="auto" latinLnBrk="0" hangingPunct="1">
              <a:lnSpc>
                <a:spcPct val="100000"/>
              </a:lnSpc>
              <a:spcBef>
                <a:spcPts val="0"/>
              </a:spcBef>
              <a:spcAft>
                <a:spcPts val="600"/>
              </a:spcAft>
              <a:buClrTx/>
              <a:buSzTx/>
              <a:buFont typeface="Arial" panose="020B0604020202020204" pitchFamily="34" charset="0"/>
              <a:buChar char="•"/>
              <a:tabLst/>
              <a:defRPr sz="1300">
                <a:solidFill>
                  <a:srgbClr val="2C3E50"/>
                </a:solidFill>
              </a:defRPr>
            </a:pPr>
            <a:r>
              <a:rPr kumimoji="0" lang="en-US" sz="1600" b="0" i="0" u="none" strike="noStrike" kern="1200" cap="none" spc="0" normalizeH="0" baseline="0" noProof="0" dirty="0">
                <a:ln>
                  <a:noFill/>
                </a:ln>
                <a:solidFill>
                  <a:srgbClr val="2C3E50"/>
                </a:solidFill>
                <a:effectLst/>
                <a:uLnTx/>
                <a:uFillTx/>
                <a:latin typeface="Calibri"/>
                <a:ea typeface="+mn-ea"/>
                <a:cs typeface="+mn-cs"/>
              </a:rPr>
              <a:t>SPREP account / Special Account arrangements, finance coding and reporting treatment operational.</a:t>
            </a:r>
          </a:p>
          <a:p>
            <a:pPr marL="285750" marR="0" lvl="0" indent="-285750" algn="l" defTabSz="457200" rtl="0" eaLnBrk="1" fontAlgn="auto" latinLnBrk="0" hangingPunct="1">
              <a:lnSpc>
                <a:spcPct val="100000"/>
              </a:lnSpc>
              <a:spcBef>
                <a:spcPts val="0"/>
              </a:spcBef>
              <a:spcAft>
                <a:spcPts val="600"/>
              </a:spcAft>
              <a:buClrTx/>
              <a:buSzTx/>
              <a:buFont typeface="Arial" panose="020B0604020202020204" pitchFamily="34" charset="0"/>
              <a:buChar char="•"/>
              <a:tabLst/>
              <a:defRPr sz="1300">
                <a:solidFill>
                  <a:srgbClr val="2C3E50"/>
                </a:solidFill>
              </a:defRPr>
            </a:pPr>
            <a:r>
              <a:rPr kumimoji="0" lang="en-US" sz="1600" b="0" i="0" u="none" strike="noStrike" kern="1200" cap="none" spc="0" normalizeH="0" baseline="0" noProof="0" dirty="0" err="1">
                <a:ln>
                  <a:noFill/>
                </a:ln>
                <a:solidFill>
                  <a:srgbClr val="2C3E50"/>
                </a:solidFill>
                <a:effectLst/>
                <a:uLnTx/>
                <a:uFillTx/>
                <a:latin typeface="Calibri"/>
                <a:ea typeface="+mn-ea"/>
                <a:cs typeface="+mn-cs"/>
              </a:rPr>
              <a:t>Programme</a:t>
            </a:r>
            <a:r>
              <a:rPr kumimoji="0" lang="en-US" sz="1600" b="0" i="0" u="none" strike="noStrike" kern="1200" cap="none" spc="0" normalizeH="0" baseline="0" noProof="0" dirty="0">
                <a:ln>
                  <a:noFill/>
                </a:ln>
                <a:solidFill>
                  <a:srgbClr val="2C3E50"/>
                </a:solidFill>
                <a:effectLst/>
                <a:uLnTx/>
                <a:uFillTx/>
                <a:latin typeface="Calibri"/>
                <a:ea typeface="+mn-ea"/>
                <a:cs typeface="+mn-cs"/>
              </a:rPr>
              <a:t> Tracker and Funded Workplan fields activated for modality, donor, coding and compliance milestones.</a:t>
            </a:r>
          </a:p>
          <a:p>
            <a:pPr marL="285750" marR="0" lvl="0" indent="-285750" algn="l" defTabSz="457200" rtl="0" eaLnBrk="1" fontAlgn="auto" latinLnBrk="0" hangingPunct="1">
              <a:lnSpc>
                <a:spcPct val="100000"/>
              </a:lnSpc>
              <a:spcBef>
                <a:spcPts val="0"/>
              </a:spcBef>
              <a:spcAft>
                <a:spcPts val="600"/>
              </a:spcAft>
              <a:buClrTx/>
              <a:buSzTx/>
              <a:buFont typeface="Arial" panose="020B0604020202020204" pitchFamily="34" charset="0"/>
              <a:buChar char="•"/>
              <a:tabLst/>
              <a:defRPr sz="1300">
                <a:solidFill>
                  <a:srgbClr val="2C3E50"/>
                </a:solidFill>
              </a:defRPr>
            </a:pPr>
            <a:r>
              <a:rPr kumimoji="0" lang="en-US" sz="1600" b="0" i="0" u="none" strike="noStrike" kern="1200" cap="none" spc="0" normalizeH="0" baseline="0" noProof="0" dirty="0">
                <a:ln>
                  <a:noFill/>
                </a:ln>
                <a:solidFill>
                  <a:srgbClr val="2C3E50"/>
                </a:solidFill>
                <a:effectLst/>
                <a:uLnTx/>
                <a:uFillTx/>
                <a:latin typeface="Calibri"/>
                <a:ea typeface="+mn-ea"/>
                <a:cs typeface="+mn-cs"/>
              </a:rPr>
              <a:t>Flexi-fund, reporting, audit/access, disclosure, document-control, due diligence, procurement and safeguard controls ready</a:t>
            </a:r>
            <a:endParaRPr kumimoji="0" sz="1600" b="0" i="0" u="none" strike="noStrike" kern="1200" cap="none" spc="0" normalizeH="0" baseline="0" noProof="0" dirty="0">
              <a:ln>
                <a:noFill/>
              </a:ln>
              <a:solidFill>
                <a:srgbClr val="2C3E50"/>
              </a:solidFill>
              <a:effectLst/>
              <a:uLnTx/>
              <a:uFillTx/>
              <a:latin typeface="Calibri"/>
              <a:ea typeface="+mn-ea"/>
              <a:cs typeface="+mn-cs"/>
            </a:endParaRPr>
          </a:p>
        </p:txBody>
      </p:sp>
      <p:sp>
        <p:nvSpPr>
          <p:cNvPr id="14" name="Rounded Rectangle 13"/>
          <p:cNvSpPr/>
          <p:nvPr/>
        </p:nvSpPr>
        <p:spPr>
          <a:xfrm>
            <a:off x="8283792" y="1795558"/>
            <a:ext cx="3496727" cy="4103658"/>
          </a:xfrm>
          <a:prstGeom prst="roundRect">
            <a:avLst/>
          </a:prstGeom>
          <a:solidFill>
            <a:srgbClr val="FFFFFF"/>
          </a:solidFill>
          <a:ln>
            <a:solidFill>
              <a:srgbClr val="2E7D32"/>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a:ea typeface="+mn-ea"/>
              <a:cs typeface="+mn-cs"/>
            </a:endParaRPr>
          </a:p>
        </p:txBody>
      </p:sp>
      <p:sp>
        <p:nvSpPr>
          <p:cNvPr id="15" name="Rounded Rectangle 14"/>
          <p:cNvSpPr/>
          <p:nvPr/>
        </p:nvSpPr>
        <p:spPr>
          <a:xfrm>
            <a:off x="8291293" y="1173299"/>
            <a:ext cx="3473942" cy="1071817"/>
          </a:xfrm>
          <a:prstGeom prst="roundRect">
            <a:avLst/>
          </a:prstGeom>
          <a:solidFill>
            <a:srgbClr val="2E7D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sz="1400" b="1">
                <a:solidFill>
                  <a:srgbClr val="FFFFFF"/>
                </a:solidFill>
              </a:defRPr>
            </a:pPr>
            <a:r>
              <a:rPr kumimoji="0" sz="1400" b="1" i="0" u="none" strike="noStrike" kern="1200" cap="none" spc="0" normalizeH="0" baseline="0" noProof="0" dirty="0">
                <a:ln>
                  <a:noFill/>
                </a:ln>
                <a:solidFill>
                  <a:srgbClr val="FFFFFF"/>
                </a:solidFill>
                <a:effectLst/>
                <a:uLnTx/>
                <a:uFillTx/>
                <a:latin typeface="Calibri"/>
                <a:ea typeface="+mn-ea"/>
                <a:cs typeface="+mn-cs"/>
              </a:rPr>
              <a:t>Stage </a:t>
            </a:r>
            <a:r>
              <a:rPr kumimoji="0" lang="en-GB" sz="1400" b="1" i="0" u="none" strike="noStrike" kern="1200" cap="none" spc="0" normalizeH="0" baseline="0" noProof="0" dirty="0">
                <a:ln>
                  <a:noFill/>
                </a:ln>
                <a:solidFill>
                  <a:srgbClr val="FFFFFF"/>
                </a:solidFill>
                <a:effectLst/>
                <a:uLnTx/>
                <a:uFillTx/>
                <a:latin typeface="Calibri"/>
                <a:ea typeface="+mn-ea"/>
                <a:cs typeface="+mn-cs"/>
              </a:rPr>
              <a:t>3</a:t>
            </a:r>
            <a:br>
              <a:rPr kumimoji="0" sz="1400" b="1" i="0" u="none" strike="noStrike" kern="1200" cap="none" spc="0" normalizeH="0" baseline="0" noProof="0" dirty="0">
                <a:ln>
                  <a:noFill/>
                </a:ln>
                <a:solidFill>
                  <a:srgbClr val="FFFFFF"/>
                </a:solidFill>
                <a:effectLst/>
                <a:uLnTx/>
                <a:uFillTx/>
                <a:latin typeface="Calibri"/>
                <a:ea typeface="+mn-ea"/>
                <a:cs typeface="+mn-cs"/>
              </a:rPr>
            </a:br>
            <a:r>
              <a:rPr kumimoji="0" sz="1400" b="1" i="0" u="none" strike="noStrike" kern="1200" cap="none" spc="0" normalizeH="0" baseline="0" noProof="0" dirty="0">
                <a:ln>
                  <a:noFill/>
                </a:ln>
                <a:solidFill>
                  <a:srgbClr val="FFFFFF"/>
                </a:solidFill>
                <a:effectLst/>
                <a:uLnTx/>
                <a:uFillTx/>
                <a:latin typeface="Calibri"/>
                <a:ea typeface="+mn-ea"/>
                <a:cs typeface="+mn-cs"/>
              </a:rPr>
              <a:t>Go-live</a:t>
            </a:r>
          </a:p>
        </p:txBody>
      </p:sp>
      <p:sp>
        <p:nvSpPr>
          <p:cNvPr id="16" name="TextBox 15"/>
          <p:cNvSpPr txBox="1"/>
          <p:nvPr/>
        </p:nvSpPr>
        <p:spPr>
          <a:xfrm>
            <a:off x="8350125" y="2366452"/>
            <a:ext cx="3338955" cy="3145476"/>
          </a:xfrm>
          <a:prstGeom prst="rect">
            <a:avLst/>
          </a:prstGeom>
          <a:noFill/>
        </p:spPr>
        <p:txBody>
          <a:bodyPr wrap="square" lIns="45720" tIns="18288" rIns="18288" bIns="18288">
            <a:spAutoFit/>
          </a:bodyPr>
          <a:lstStyle/>
          <a:p>
            <a:pPr marL="285750" marR="0" lvl="0" indent="-285750" algn="l" defTabSz="457200" rtl="0" eaLnBrk="1" fontAlgn="auto" latinLnBrk="0" hangingPunct="1">
              <a:lnSpc>
                <a:spcPct val="100000"/>
              </a:lnSpc>
              <a:spcBef>
                <a:spcPts val="0"/>
              </a:spcBef>
              <a:spcAft>
                <a:spcPts val="600"/>
              </a:spcAft>
              <a:buClrTx/>
              <a:buSzTx/>
              <a:buFont typeface="Arial" panose="020B0604020202020204" pitchFamily="34" charset="0"/>
              <a:buChar char="•"/>
              <a:tabLst/>
              <a:defRPr sz="1050">
                <a:solidFill>
                  <a:srgbClr val="36454F"/>
                </a:solidFill>
              </a:defRPr>
            </a:pPr>
            <a:r>
              <a:rPr lang="en-US" sz="1600" dirty="0">
                <a:solidFill>
                  <a:srgbClr val="2C3E50"/>
                </a:solidFill>
                <a:latin typeface="Calibri"/>
              </a:rPr>
              <a:t>Each proposed contribution tested: pooled modality, contribution criteria, delegated approvals and use of standard donor terms.</a:t>
            </a:r>
          </a:p>
          <a:p>
            <a:pPr marL="285750" marR="0" lvl="0" indent="-285750" algn="l" defTabSz="457200" rtl="0" eaLnBrk="1" fontAlgn="auto" latinLnBrk="0" hangingPunct="1">
              <a:lnSpc>
                <a:spcPct val="100000"/>
              </a:lnSpc>
              <a:spcBef>
                <a:spcPts val="0"/>
              </a:spcBef>
              <a:spcAft>
                <a:spcPts val="600"/>
              </a:spcAft>
              <a:buClrTx/>
              <a:buSzTx/>
              <a:buFont typeface="Arial" panose="020B0604020202020204" pitchFamily="34" charset="0"/>
              <a:buChar char="•"/>
              <a:tabLst/>
              <a:defRPr sz="1050">
                <a:solidFill>
                  <a:srgbClr val="36454F"/>
                </a:solidFill>
              </a:defRPr>
            </a:pPr>
            <a:r>
              <a:rPr lang="en-US" sz="1600" dirty="0">
                <a:solidFill>
                  <a:srgbClr val="2C3E50"/>
                </a:solidFill>
                <a:latin typeface="Calibri"/>
              </a:rPr>
              <a:t>Any Ringfenced Funding must go through the required governance and delegation pathway.</a:t>
            </a:r>
          </a:p>
          <a:p>
            <a:pPr marL="285750" marR="0" lvl="0" indent="-285750" algn="l" defTabSz="457200" rtl="0" eaLnBrk="1" fontAlgn="auto" latinLnBrk="0" hangingPunct="1">
              <a:lnSpc>
                <a:spcPct val="100000"/>
              </a:lnSpc>
              <a:spcBef>
                <a:spcPts val="0"/>
              </a:spcBef>
              <a:spcAft>
                <a:spcPts val="600"/>
              </a:spcAft>
              <a:buClrTx/>
              <a:buSzTx/>
              <a:buFont typeface="Arial" panose="020B0604020202020204" pitchFamily="34" charset="0"/>
              <a:buChar char="•"/>
              <a:tabLst/>
              <a:defRPr sz="1050">
                <a:solidFill>
                  <a:srgbClr val="36454F"/>
                </a:solidFill>
              </a:defRPr>
            </a:pPr>
            <a:r>
              <a:rPr lang="en-US" sz="1600" dirty="0">
                <a:solidFill>
                  <a:srgbClr val="2C3E50"/>
                </a:solidFill>
                <a:latin typeface="Calibri"/>
              </a:rPr>
              <a:t>Contribution must be capable of immediate coding, tracking and reporting through the finance system, Tracker, Funded Workplan and Reporting Framework.</a:t>
            </a:r>
          </a:p>
        </p:txBody>
      </p:sp>
      <p:cxnSp>
        <p:nvCxnSpPr>
          <p:cNvPr id="17" name="Connector 16"/>
          <p:cNvCxnSpPr>
            <a:cxnSpLocks/>
          </p:cNvCxnSpPr>
          <p:nvPr/>
        </p:nvCxnSpPr>
        <p:spPr>
          <a:xfrm>
            <a:off x="3431274" y="3554159"/>
            <a:ext cx="742950" cy="0"/>
          </a:xfrm>
          <a:prstGeom prst="line">
            <a:avLst/>
          </a:prstGeom>
          <a:ln w="25400">
            <a:solidFill>
              <a:srgbClr val="627F91"/>
            </a:solidFill>
          </a:ln>
        </p:spPr>
        <p:style>
          <a:lnRef idx="2">
            <a:schemeClr val="accent1"/>
          </a:lnRef>
          <a:fillRef idx="0">
            <a:schemeClr val="accent1"/>
          </a:fillRef>
          <a:effectRef idx="1">
            <a:schemeClr val="accent1"/>
          </a:effectRef>
          <a:fontRef idx="minor">
            <a:schemeClr val="tx1"/>
          </a:fontRef>
        </p:style>
      </p:cxnSp>
      <p:cxnSp>
        <p:nvCxnSpPr>
          <p:cNvPr id="19" name="Connector 18"/>
          <p:cNvCxnSpPr>
            <a:cxnSpLocks/>
          </p:cNvCxnSpPr>
          <p:nvPr/>
        </p:nvCxnSpPr>
        <p:spPr>
          <a:xfrm>
            <a:off x="7540842" y="3554159"/>
            <a:ext cx="742950" cy="0"/>
          </a:xfrm>
          <a:prstGeom prst="line">
            <a:avLst/>
          </a:prstGeom>
          <a:ln w="25400">
            <a:solidFill>
              <a:srgbClr val="627F91"/>
            </a:solidFill>
          </a:ln>
        </p:spPr>
        <p:style>
          <a:lnRef idx="2">
            <a:schemeClr val="accent1"/>
          </a:lnRef>
          <a:fillRef idx="0">
            <a:schemeClr val="accent1"/>
          </a:fillRef>
          <a:effectRef idx="1">
            <a:schemeClr val="accent1"/>
          </a:effectRef>
          <a:fontRef idx="minor">
            <a:schemeClr val="tx1"/>
          </a:fontRef>
        </p:style>
      </p:cxnSp>
      <p:sp>
        <p:nvSpPr>
          <p:cNvPr id="20" name="Rounded Rectangle 19"/>
          <p:cNvSpPr/>
          <p:nvPr/>
        </p:nvSpPr>
        <p:spPr>
          <a:xfrm>
            <a:off x="336176" y="6111150"/>
            <a:ext cx="11093824" cy="457200"/>
          </a:xfrm>
          <a:prstGeom prst="roundRect">
            <a:avLst/>
          </a:prstGeom>
          <a:solidFill>
            <a:schemeClr val="accent3">
              <a:lumMod val="40000"/>
              <a:lumOff val="6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500" b="1">
                <a:solidFill>
                  <a:srgbClr val="00798C"/>
                </a:solidFill>
              </a:defRPr>
            </a:pPr>
            <a:r>
              <a:rPr lang="en-US" sz="1400" b="1" dirty="0">
                <a:solidFill>
                  <a:srgbClr val="123456"/>
                </a:solidFill>
                <a:latin typeface="Calibri"/>
              </a:rPr>
              <a:t>Accepting a pooled contribution is not the same as funding an activity. No activity may draw on the Pooled Fund until the Chapter 5 fund-access criteria, approvals, procurement/contracting pathway and safeguard / GEDSI / sanctions checks are satisfied.</a:t>
            </a:r>
            <a:endParaRPr sz="1400" b="1" dirty="0">
              <a:solidFill>
                <a:srgbClr val="123456"/>
              </a:solidFill>
              <a:latin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AFCFD"/>
        </a:solidFill>
        <a:effectLst/>
      </p:bgPr>
    </p:bg>
    <p:spTree>
      <p:nvGrpSpPr>
        <p:cNvPr id="1" name=""/>
        <p:cNvGrpSpPr/>
        <p:nvPr/>
      </p:nvGrpSpPr>
      <p:grpSpPr>
        <a:xfrm>
          <a:off x="0" y="0"/>
          <a:ext cx="0" cy="0"/>
          <a:chOff x="0" y="0"/>
          <a:chExt cx="0" cy="0"/>
        </a:xfrm>
      </p:grpSpPr>
      <p:sp>
        <p:nvSpPr>
          <p:cNvPr id="2" name="Rectangle 1"/>
          <p:cNvSpPr/>
          <p:nvPr/>
        </p:nvSpPr>
        <p:spPr>
          <a:xfrm>
            <a:off x="0" y="0"/>
            <a:ext cx="12192000" cy="411480"/>
          </a:xfrm>
          <a:prstGeom prst="rect">
            <a:avLst/>
          </a:prstGeom>
          <a:solidFill>
            <a:srgbClr val="12345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sp>
        <p:nvSpPr>
          <p:cNvPr id="3" name="Rectangle 2"/>
          <p:cNvSpPr/>
          <p:nvPr/>
        </p:nvSpPr>
        <p:spPr>
          <a:xfrm>
            <a:off x="0" y="6601968"/>
            <a:ext cx="12192000" cy="256032"/>
          </a:xfrm>
          <a:prstGeom prst="rect">
            <a:avLst/>
          </a:prstGeom>
          <a:solidFill>
            <a:srgbClr val="F0F4F6"/>
          </a:solidFill>
          <a:ln>
            <a:noFill/>
          </a:ln>
        </p:spPr>
        <p:style>
          <a:lnRef idx="1">
            <a:schemeClr val="accent1"/>
          </a:lnRef>
          <a:fillRef idx="3">
            <a:schemeClr val="accent1"/>
          </a:fillRef>
          <a:effectRef idx="2">
            <a:schemeClr val="accent1"/>
          </a:effectRef>
          <a:fontRef idx="minor">
            <a:schemeClr val="lt1"/>
          </a:fontRef>
        </p:style>
        <p:txBody>
          <a:bodyPr lIns="320040" tIns="5080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sz="1000" b="0" i="0" u="none" strike="noStrike" kern="1200" cap="none" spc="0" normalizeH="0" baseline="0" noProof="0">
                <a:ln>
                  <a:noFill/>
                </a:ln>
                <a:solidFill>
                  <a:srgbClr val="5A6268"/>
                </a:solidFill>
                <a:effectLst/>
                <a:uLnTx/>
                <a:uFillTx/>
                <a:latin typeface="Calibri"/>
                <a:ea typeface="+mn-ea"/>
                <a:cs typeface="+mn-cs"/>
              </a:rPr>
              <a:t>WRP Coordination &amp; Planning Meeting | Day 2 | 1 June 2026</a:t>
            </a:r>
          </a:p>
        </p:txBody>
      </p:sp>
      <p:sp>
        <p:nvSpPr>
          <p:cNvPr id="4" name="TextBox 3"/>
          <p:cNvSpPr txBox="1"/>
          <p:nvPr/>
        </p:nvSpPr>
        <p:spPr>
          <a:xfrm>
            <a:off x="462578" y="594360"/>
            <a:ext cx="7529882" cy="492443"/>
          </a:xfrm>
          <a:prstGeom prst="rect">
            <a:avLst/>
          </a:prstGeom>
          <a:noFill/>
        </p:spPr>
        <p:txBody>
          <a:bodyPr wrap="none">
            <a:spAutoFit/>
          </a:bodyPr>
          <a:lstStyle/>
          <a:p>
            <a:r>
              <a:rPr sz="2600" b="1" dirty="0">
                <a:solidFill>
                  <a:srgbClr val="123456"/>
                </a:solidFill>
                <a:latin typeface="Calibri"/>
              </a:rPr>
              <a:t>How donor flexibility can fit within the pooled model</a:t>
            </a:r>
          </a:p>
        </p:txBody>
      </p:sp>
      <p:sp>
        <p:nvSpPr>
          <p:cNvPr id="5" name="Rounded Rectangle 4"/>
          <p:cNvSpPr/>
          <p:nvPr/>
        </p:nvSpPr>
        <p:spPr>
          <a:xfrm>
            <a:off x="704088" y="1737360"/>
            <a:ext cx="4479753" cy="4023360"/>
          </a:xfrm>
          <a:prstGeom prst="roundRect">
            <a:avLst/>
          </a:prstGeom>
          <a:solidFill>
            <a:srgbClr val="FFFFFF"/>
          </a:solidFill>
          <a:ln>
            <a:solidFill>
              <a:srgbClr val="C8D2DC"/>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sp>
        <p:nvSpPr>
          <p:cNvPr id="6" name="Rounded Rectangle 5"/>
          <p:cNvSpPr/>
          <p:nvPr/>
        </p:nvSpPr>
        <p:spPr>
          <a:xfrm>
            <a:off x="657964" y="1600200"/>
            <a:ext cx="4572000" cy="384048"/>
          </a:xfrm>
          <a:prstGeom prst="roundRect">
            <a:avLst/>
          </a:prstGeom>
          <a:solidFill>
            <a:schemeClr val="accent3">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sz="1400" b="1">
                <a:solidFill>
                  <a:srgbClr val="123456"/>
                </a:solidFill>
              </a:defRPr>
            </a:pPr>
            <a:r>
              <a:rPr kumimoji="0" sz="1400" b="1" i="0" u="none" strike="noStrike" kern="1200" cap="none" spc="0" normalizeH="0" baseline="0" noProof="0">
                <a:ln>
                  <a:noFill/>
                </a:ln>
                <a:solidFill>
                  <a:srgbClr val="123456"/>
                </a:solidFill>
                <a:effectLst/>
                <a:uLnTx/>
                <a:uFillTx/>
                <a:latin typeface="Calibri"/>
                <a:ea typeface="+mn-ea"/>
                <a:cs typeface="+mn-cs"/>
              </a:rPr>
              <a:t>What flexibility can be accommodated?</a:t>
            </a:r>
          </a:p>
        </p:txBody>
      </p:sp>
      <p:sp>
        <p:nvSpPr>
          <p:cNvPr id="7" name="TextBox 6"/>
          <p:cNvSpPr txBox="1"/>
          <p:nvPr/>
        </p:nvSpPr>
        <p:spPr>
          <a:xfrm>
            <a:off x="914400" y="1984248"/>
            <a:ext cx="4215652" cy="3530197"/>
          </a:xfrm>
          <a:prstGeom prst="rect">
            <a:avLst/>
          </a:prstGeom>
          <a:noFill/>
        </p:spPr>
        <p:txBody>
          <a:bodyPr wrap="square" lIns="45720" tIns="18288" rIns="18288" bIns="18288">
            <a:spAutoFit/>
          </a:bodyPr>
          <a:lstStyle/>
          <a:p>
            <a:pPr marL="0" marR="0" lvl="0" indent="0" algn="ctr" defTabSz="457200" rtl="0" eaLnBrk="1" fontAlgn="auto" latinLnBrk="0" hangingPunct="1">
              <a:lnSpc>
                <a:spcPct val="100000"/>
              </a:lnSpc>
              <a:spcBef>
                <a:spcPts val="0"/>
              </a:spcBef>
              <a:spcAft>
                <a:spcPts val="600"/>
              </a:spcAft>
              <a:buClrTx/>
              <a:buSzTx/>
              <a:buFontTx/>
              <a:buNone/>
              <a:tabLst/>
              <a:defRPr sz="1500">
                <a:solidFill>
                  <a:srgbClr val="2C3E50"/>
                </a:solidFill>
              </a:defRPr>
            </a:pPr>
            <a:r>
              <a:rPr kumimoji="0" sz="1500" b="0" u="none" strike="noStrike" kern="1200" cap="none" spc="0" normalizeH="0" baseline="0" noProof="0" dirty="0">
                <a:ln>
                  <a:noFill/>
                </a:ln>
                <a:solidFill>
                  <a:srgbClr val="2C3E50"/>
                </a:solidFill>
                <a:effectLst/>
                <a:uLnTx/>
                <a:uFillTx/>
                <a:latin typeface="Calibri"/>
                <a:ea typeface="+mn-ea"/>
                <a:cs typeface="+mn-cs"/>
              </a:rPr>
              <a:t>Common reporting architecture, with room for donor-specific </a:t>
            </a:r>
            <a:r>
              <a:rPr lang="en-GB" sz="1500" dirty="0">
                <a:solidFill>
                  <a:srgbClr val="2C3E50"/>
                </a:solidFill>
                <a:latin typeface="Calibri"/>
              </a:rPr>
              <a:t>reporting</a:t>
            </a:r>
            <a:r>
              <a:rPr kumimoji="0" sz="1500" b="0" u="none" strike="noStrike" kern="1200" cap="none" spc="0" normalizeH="0" baseline="0" noProof="0" dirty="0">
                <a:ln>
                  <a:noFill/>
                </a:ln>
                <a:solidFill>
                  <a:srgbClr val="2C3E50"/>
                </a:solidFill>
                <a:effectLst/>
                <a:uLnTx/>
                <a:uFillTx/>
                <a:latin typeface="Calibri"/>
                <a:ea typeface="+mn-ea"/>
                <a:cs typeface="+mn-cs"/>
              </a:rPr>
              <a:t> where approved</a:t>
            </a:r>
            <a:r>
              <a:rPr kumimoji="0" lang="en-GB" sz="1500" b="0" u="none" strike="noStrike" kern="1200" cap="none" spc="0" normalizeH="0" baseline="0" noProof="0" dirty="0">
                <a:ln>
                  <a:noFill/>
                </a:ln>
                <a:solidFill>
                  <a:srgbClr val="2C3E50"/>
                </a:solidFill>
                <a:effectLst/>
                <a:uLnTx/>
                <a:uFillTx/>
                <a:latin typeface="Calibri"/>
                <a:ea typeface="+mn-ea"/>
                <a:cs typeface="+mn-cs"/>
              </a:rPr>
              <a:t> – but all reports still go to all donors (individual donors extract the info they need).</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b="0" i="0" u="none" strike="noStrike" kern="1200" cap="none" spc="0" normalizeH="0" baseline="0" noProof="0" dirty="0">
                <a:ln>
                  <a:noFill/>
                </a:ln>
                <a:solidFill>
                  <a:prstClr val="black"/>
                </a:solidFill>
                <a:effectLst/>
                <a:uLnTx/>
                <a:uFillTx/>
                <a:latin typeface="Calibri"/>
                <a:ea typeface="+mn-ea"/>
                <a:cs typeface="+mn-cs"/>
              </a:rPr>
              <a:t>Visibility over a costed </a:t>
            </a:r>
            <a:r>
              <a:rPr kumimoji="0" lang="en-GB" sz="1800" b="0" i="0" u="none" strike="noStrike" kern="1200" cap="none" spc="0" normalizeH="0" baseline="0" noProof="0" dirty="0">
                <a:ln>
                  <a:noFill/>
                </a:ln>
                <a:solidFill>
                  <a:prstClr val="black"/>
                </a:solidFill>
                <a:effectLst/>
                <a:uLnTx/>
                <a:uFillTx/>
                <a:latin typeface="Calibri"/>
                <a:ea typeface="+mn-ea"/>
                <a:cs typeface="+mn-cs"/>
              </a:rPr>
              <a:t>and approved </a:t>
            </a:r>
            <a:r>
              <a:rPr kumimoji="0" sz="1800" b="0" i="0" u="none" strike="noStrike" kern="1200" cap="none" spc="0" normalizeH="0" baseline="0" noProof="0" dirty="0">
                <a:ln>
                  <a:noFill/>
                </a:ln>
                <a:solidFill>
                  <a:prstClr val="black"/>
                </a:solidFill>
                <a:effectLst/>
                <a:uLnTx/>
                <a:uFillTx/>
                <a:latin typeface="Calibri"/>
                <a:ea typeface="+mn-ea"/>
                <a:cs typeface="+mn-cs"/>
              </a:rPr>
              <a:t>pipeline of activities, milestones and delivery status.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b="0" i="0" u="none" strike="noStrike" kern="1200" cap="none" spc="0" normalizeH="0" baseline="0" noProof="0" dirty="0">
                <a:ln>
                  <a:noFill/>
                </a:ln>
                <a:solidFill>
                  <a:prstClr val="black"/>
                </a:solidFill>
                <a:effectLst/>
                <a:uLnTx/>
                <a:uFillTx/>
                <a:latin typeface="Calibri"/>
                <a:ea typeface="+mn-ea"/>
                <a:cs typeface="+mn-cs"/>
              </a:rPr>
              <a:t>Targeted allocations or windows where these can be accommodated without breaking </a:t>
            </a:r>
            <a:r>
              <a:rPr lang="en-GB" dirty="0">
                <a:solidFill>
                  <a:prstClr val="black"/>
                </a:solidFill>
                <a:latin typeface="Calibri"/>
              </a:rPr>
              <a:t>unified</a:t>
            </a:r>
            <a:r>
              <a:rPr kumimoji="0" sz="1800" b="0" i="0" u="none" strike="noStrike" kern="1200" cap="none" spc="0" normalizeH="0" baseline="0" noProof="0" dirty="0">
                <a:ln>
                  <a:noFill/>
                </a:ln>
                <a:solidFill>
                  <a:prstClr val="black"/>
                </a:solidFill>
                <a:effectLst/>
                <a:uLnTx/>
                <a:uFillTx/>
                <a:latin typeface="Calibri"/>
                <a:ea typeface="+mn-ea"/>
                <a:cs typeface="+mn-cs"/>
              </a:rPr>
              <a:t> governance.</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b="0" i="0" u="none" strike="noStrike" kern="1200" cap="none" spc="0" normalizeH="0" baseline="0" noProof="0" dirty="0">
                <a:ln>
                  <a:noFill/>
                </a:ln>
                <a:solidFill>
                  <a:prstClr val="black"/>
                </a:solidFill>
                <a:effectLst/>
                <a:uLnTx/>
                <a:uFillTx/>
                <a:latin typeface="Calibri"/>
                <a:ea typeface="+mn-ea"/>
                <a:cs typeface="+mn-cs"/>
              </a:rPr>
              <a:t>Recognition of ODA eligibility, visibility and internal donor requirements through agreed documentation and reporting.</a:t>
            </a:r>
          </a:p>
        </p:txBody>
      </p:sp>
      <p:sp>
        <p:nvSpPr>
          <p:cNvPr id="8" name="Rounded Rectangle 7"/>
          <p:cNvSpPr/>
          <p:nvPr/>
        </p:nvSpPr>
        <p:spPr>
          <a:xfrm>
            <a:off x="6575612" y="1681162"/>
            <a:ext cx="4572000" cy="4079557"/>
          </a:xfrm>
          <a:prstGeom prst="roundRect">
            <a:avLst/>
          </a:prstGeom>
          <a:solidFill>
            <a:srgbClr val="FFFFFF"/>
          </a:solidFill>
          <a:ln>
            <a:solidFill>
              <a:srgbClr val="C8D2DC"/>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sp>
        <p:nvSpPr>
          <p:cNvPr id="9" name="Rounded Rectangle 8"/>
          <p:cNvSpPr/>
          <p:nvPr/>
        </p:nvSpPr>
        <p:spPr>
          <a:xfrm>
            <a:off x="6621735" y="1600200"/>
            <a:ext cx="4525877" cy="384048"/>
          </a:xfrm>
          <a:prstGeom prst="roundRect">
            <a:avLst/>
          </a:prstGeom>
          <a:solidFill>
            <a:schemeClr val="accent3">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sz="1400" b="1">
                <a:solidFill>
                  <a:srgbClr val="123456"/>
                </a:solidFill>
              </a:defRPr>
            </a:pPr>
            <a:r>
              <a:rPr kumimoji="0" sz="1400" b="1" i="0" u="none" strike="noStrike" kern="1200" cap="none" spc="0" normalizeH="0" baseline="0" noProof="0">
                <a:ln>
                  <a:noFill/>
                </a:ln>
                <a:solidFill>
                  <a:srgbClr val="123456"/>
                </a:solidFill>
                <a:effectLst/>
                <a:uLnTx/>
                <a:uFillTx/>
                <a:latin typeface="Calibri"/>
                <a:ea typeface="+mn-ea"/>
                <a:cs typeface="+mn-cs"/>
              </a:rPr>
              <a:t>What cannot be lost?</a:t>
            </a:r>
          </a:p>
        </p:txBody>
      </p:sp>
      <p:sp>
        <p:nvSpPr>
          <p:cNvPr id="10" name="TextBox 9"/>
          <p:cNvSpPr txBox="1"/>
          <p:nvPr/>
        </p:nvSpPr>
        <p:spPr>
          <a:xfrm>
            <a:off x="6837828" y="2150173"/>
            <a:ext cx="4242547" cy="2822311"/>
          </a:xfrm>
          <a:prstGeom prst="rect">
            <a:avLst/>
          </a:prstGeom>
          <a:noFill/>
        </p:spPr>
        <p:txBody>
          <a:bodyPr wrap="square" lIns="45720" tIns="18288" rIns="18288" bIns="18288">
            <a:spAutoFit/>
          </a:bodyPr>
          <a:lstStyle/>
          <a:p>
            <a:pPr marL="0" marR="0" lvl="0" indent="0" algn="ctr" defTabSz="457200" rtl="0" eaLnBrk="1" fontAlgn="auto" latinLnBrk="0" hangingPunct="1">
              <a:lnSpc>
                <a:spcPct val="100000"/>
              </a:lnSpc>
              <a:spcBef>
                <a:spcPts val="0"/>
              </a:spcBef>
              <a:spcAft>
                <a:spcPts val="600"/>
              </a:spcAft>
              <a:buClrTx/>
              <a:buSzTx/>
              <a:buFontTx/>
              <a:buNone/>
              <a:tabLst/>
              <a:defRPr sz="1500">
                <a:solidFill>
                  <a:srgbClr val="2C3E50"/>
                </a:solidFill>
              </a:defRPr>
            </a:pPr>
            <a:r>
              <a:rPr kumimoji="0" sz="1500" b="0" i="0" u="none" strike="noStrike" kern="1200" cap="none" spc="0" normalizeH="0" baseline="0" noProof="0" dirty="0">
                <a:ln>
                  <a:noFill/>
                </a:ln>
                <a:solidFill>
                  <a:srgbClr val="2C3E50"/>
                </a:solidFill>
                <a:effectLst/>
                <a:uLnTx/>
                <a:uFillTx/>
                <a:latin typeface="Calibri"/>
                <a:ea typeface="+mn-ea"/>
                <a:cs typeface="+mn-cs"/>
              </a:rPr>
              <a:t>Single governance framework under the Charter and Chapter 5.</a:t>
            </a:r>
            <a:endParaRPr kumimoji="0" lang="en-GB" sz="1500" b="0" i="0" u="none" strike="noStrike" kern="1200" cap="none" spc="0" normalizeH="0" baseline="0" noProof="0" dirty="0">
              <a:ln>
                <a:noFill/>
              </a:ln>
              <a:solidFill>
                <a:srgbClr val="2C3E50"/>
              </a:solidFill>
              <a:effectLst/>
              <a:uLnTx/>
              <a:uFillTx/>
              <a:latin typeface="Calibri"/>
              <a:ea typeface="+mn-ea"/>
              <a:cs typeface="+mn-cs"/>
            </a:endParaRPr>
          </a:p>
          <a:p>
            <a:pPr marL="0" marR="0" lvl="0" indent="0" algn="l" defTabSz="457200" rtl="0" eaLnBrk="1" fontAlgn="auto" latinLnBrk="0" hangingPunct="1">
              <a:lnSpc>
                <a:spcPct val="100000"/>
              </a:lnSpc>
              <a:spcBef>
                <a:spcPts val="0"/>
              </a:spcBef>
              <a:spcAft>
                <a:spcPts val="600"/>
              </a:spcAft>
              <a:buClrTx/>
              <a:buSzTx/>
              <a:buFontTx/>
              <a:buNone/>
              <a:tabLst/>
              <a:defRPr sz="1500">
                <a:solidFill>
                  <a:srgbClr val="2C3E50"/>
                </a:solidFill>
              </a:defRPr>
            </a:pPr>
            <a:endParaRPr kumimoji="0" sz="1500" b="0" i="0" u="none" strike="noStrike" kern="1200" cap="none" spc="0" normalizeH="0" baseline="0" noProof="0" dirty="0">
              <a:ln>
                <a:noFill/>
              </a:ln>
              <a:solidFill>
                <a:srgbClr val="2C3E50"/>
              </a:solidFill>
              <a:effectLst/>
              <a:uLnTx/>
              <a:uFillTx/>
              <a:latin typeface="Calibri"/>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b="0" i="0" u="none" strike="noStrike" kern="1200" cap="none" spc="0" normalizeH="0" baseline="0" noProof="0" dirty="0">
                <a:ln>
                  <a:noFill/>
                </a:ln>
                <a:solidFill>
                  <a:prstClr val="black"/>
                </a:solidFill>
                <a:effectLst/>
                <a:uLnTx/>
                <a:uFillTx/>
                <a:latin typeface="Calibri"/>
                <a:ea typeface="+mn-ea"/>
                <a:cs typeface="+mn-cs"/>
              </a:rPr>
              <a:t>Single financial control environment through SPREP systems.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b="0" i="0" u="none" strike="noStrike" kern="1200" cap="none" spc="0" normalizeH="0" baseline="0" noProof="0" dirty="0">
                <a:ln>
                  <a:noFill/>
                </a:ln>
                <a:solidFill>
                  <a:prstClr val="black"/>
                </a:solidFill>
                <a:effectLst/>
                <a:uLnTx/>
                <a:uFillTx/>
                <a:latin typeface="Calibri"/>
                <a:ea typeface="+mn-ea"/>
                <a:cs typeface="+mn-cs"/>
              </a:rPr>
              <a:t>Funded Workplan + </a:t>
            </a:r>
            <a:r>
              <a:rPr kumimoji="0" sz="1800" b="0" i="0" u="none" strike="noStrike" kern="1200" cap="none" spc="0" normalizeH="0" baseline="0" noProof="0" dirty="0" err="1">
                <a:ln>
                  <a:noFill/>
                </a:ln>
                <a:solidFill>
                  <a:prstClr val="black"/>
                </a:solidFill>
                <a:effectLst/>
                <a:uLnTx/>
                <a:uFillTx/>
                <a:latin typeface="Calibri"/>
                <a:ea typeface="+mn-ea"/>
                <a:cs typeface="+mn-cs"/>
              </a:rPr>
              <a:t>Programme</a:t>
            </a:r>
            <a:r>
              <a:rPr kumimoji="0" sz="1800" b="0" i="0" u="none" strike="noStrike" kern="1200" cap="none" spc="0" normalizeH="0" baseline="0" noProof="0" dirty="0">
                <a:ln>
                  <a:noFill/>
                </a:ln>
                <a:solidFill>
                  <a:prstClr val="black"/>
                </a:solidFill>
                <a:effectLst/>
                <a:uLnTx/>
                <a:uFillTx/>
                <a:latin typeface="Calibri"/>
                <a:ea typeface="+mn-ea"/>
                <a:cs typeface="+mn-cs"/>
              </a:rPr>
              <a:t> Tracker as the basis for allocation and reporting.</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b="0" i="0" u="none" strike="noStrike" kern="1200" cap="none" spc="0" normalizeH="0" baseline="0" noProof="0" dirty="0">
                <a:ln>
                  <a:noFill/>
                </a:ln>
                <a:solidFill>
                  <a:prstClr val="black"/>
                </a:solidFill>
                <a:effectLst/>
                <a:uLnTx/>
                <a:uFillTx/>
                <a:latin typeface="Calibri"/>
                <a:ea typeface="+mn-ea"/>
                <a:cs typeface="+mn-cs"/>
              </a:rPr>
              <a:t>No donor-specific carve-out that undermines accountability, comparability or decision-making.</a:t>
            </a:r>
          </a:p>
        </p:txBody>
      </p:sp>
      <p:sp>
        <p:nvSpPr>
          <p:cNvPr id="11" name="TextBox 10"/>
          <p:cNvSpPr txBox="1"/>
          <p:nvPr/>
        </p:nvSpPr>
        <p:spPr>
          <a:xfrm>
            <a:off x="2509242" y="6021323"/>
            <a:ext cx="6707349" cy="307777"/>
          </a:xfrm>
          <a:prstGeom prst="rect">
            <a:avLst/>
          </a:prstGeom>
          <a:solidFill>
            <a:schemeClr val="accent3">
              <a:lumMod val="40000"/>
              <a:lumOff val="60000"/>
            </a:schemeClr>
          </a:solidFill>
          <a:ln>
            <a:solidFill>
              <a:schemeClr val="bg1"/>
            </a:solidFill>
          </a:ln>
        </p:spPr>
        <p:txBody>
          <a:bodyPr wrap="non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sz="1600" b="1">
                <a:solidFill>
                  <a:srgbClr val="C62828"/>
                </a:solidFill>
              </a:defRPr>
            </a:pPr>
            <a:r>
              <a:rPr sz="1400" b="1" dirty="0">
                <a:solidFill>
                  <a:srgbClr val="123456"/>
                </a:solidFill>
                <a:latin typeface="Calibri"/>
              </a:rPr>
              <a:t>Key </a:t>
            </a:r>
            <a:r>
              <a:rPr lang="en-GB" sz="1400" b="1" dirty="0">
                <a:solidFill>
                  <a:srgbClr val="123456"/>
                </a:solidFill>
                <a:latin typeface="Calibri"/>
              </a:rPr>
              <a:t>point</a:t>
            </a:r>
            <a:r>
              <a:rPr sz="1400" b="1" dirty="0">
                <a:solidFill>
                  <a:srgbClr val="123456"/>
                </a:solidFill>
                <a:latin typeface="Calibri"/>
              </a:rPr>
              <a:t>: the pooled model </a:t>
            </a:r>
            <a:r>
              <a:rPr lang="en-GB" sz="1400" b="1" dirty="0">
                <a:solidFill>
                  <a:srgbClr val="123456"/>
                </a:solidFill>
                <a:latin typeface="Calibri"/>
              </a:rPr>
              <a:t>is</a:t>
            </a:r>
            <a:r>
              <a:rPr sz="1400" b="1" dirty="0">
                <a:solidFill>
                  <a:srgbClr val="123456"/>
                </a:solidFill>
                <a:latin typeface="Calibri"/>
              </a:rPr>
              <a:t> flexible — but only through controlled, transparent rules.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AFCFD"/>
        </a:solidFill>
        <a:effectLst/>
      </p:bgPr>
    </p:bg>
    <p:spTree>
      <p:nvGrpSpPr>
        <p:cNvPr id="1" name="">
          <a:extLst>
            <a:ext uri="{FF2B5EF4-FFF2-40B4-BE49-F238E27FC236}">
              <a16:creationId xmlns:a16="http://schemas.microsoft.com/office/drawing/2014/main" id="{933B285B-2132-F294-6F09-48A482C5D86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D674602A-E0AD-5893-BB6B-9C528C0C4422}"/>
              </a:ext>
            </a:extLst>
          </p:cNvPr>
          <p:cNvSpPr/>
          <p:nvPr/>
        </p:nvSpPr>
        <p:spPr>
          <a:xfrm>
            <a:off x="0" y="0"/>
            <a:ext cx="12192000" cy="411480"/>
          </a:xfrm>
          <a:prstGeom prst="rect">
            <a:avLst/>
          </a:prstGeom>
          <a:solidFill>
            <a:srgbClr val="12345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sp>
        <p:nvSpPr>
          <p:cNvPr id="3" name="Rectangle 2">
            <a:extLst>
              <a:ext uri="{FF2B5EF4-FFF2-40B4-BE49-F238E27FC236}">
                <a16:creationId xmlns:a16="http://schemas.microsoft.com/office/drawing/2014/main" id="{7A2503E8-851E-FC8E-DB98-B3DAF859CD53}"/>
              </a:ext>
            </a:extLst>
          </p:cNvPr>
          <p:cNvSpPr/>
          <p:nvPr/>
        </p:nvSpPr>
        <p:spPr>
          <a:xfrm>
            <a:off x="0" y="6601968"/>
            <a:ext cx="12192000" cy="256032"/>
          </a:xfrm>
          <a:prstGeom prst="rect">
            <a:avLst/>
          </a:prstGeom>
          <a:solidFill>
            <a:srgbClr val="F0F4F6"/>
          </a:solidFill>
          <a:ln>
            <a:noFill/>
          </a:ln>
        </p:spPr>
        <p:style>
          <a:lnRef idx="1">
            <a:schemeClr val="accent1"/>
          </a:lnRef>
          <a:fillRef idx="3">
            <a:schemeClr val="accent1"/>
          </a:fillRef>
          <a:effectRef idx="2">
            <a:schemeClr val="accent1"/>
          </a:effectRef>
          <a:fontRef idx="minor">
            <a:schemeClr val="lt1"/>
          </a:fontRef>
        </p:style>
        <p:txBody>
          <a:bodyPr lIns="320040" tIns="5080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sz="1000" b="0" i="0" u="none" strike="noStrike" kern="1200" cap="none" spc="0" normalizeH="0" baseline="0" noProof="0">
                <a:ln>
                  <a:noFill/>
                </a:ln>
                <a:solidFill>
                  <a:srgbClr val="5A6268"/>
                </a:solidFill>
                <a:effectLst/>
                <a:uLnTx/>
                <a:uFillTx/>
                <a:latin typeface="Calibri"/>
                <a:ea typeface="+mn-ea"/>
                <a:cs typeface="+mn-cs"/>
              </a:rPr>
              <a:t>WRP Coordination &amp; Planning Meeting | Day 2 | 1 June 2026</a:t>
            </a:r>
          </a:p>
        </p:txBody>
      </p:sp>
      <p:sp>
        <p:nvSpPr>
          <p:cNvPr id="4" name="TextBox 3">
            <a:extLst>
              <a:ext uri="{FF2B5EF4-FFF2-40B4-BE49-F238E27FC236}">
                <a16:creationId xmlns:a16="http://schemas.microsoft.com/office/drawing/2014/main" id="{44688ABB-7229-B5A9-EE68-0C29740C0D1B}"/>
              </a:ext>
            </a:extLst>
          </p:cNvPr>
          <p:cNvSpPr txBox="1"/>
          <p:nvPr/>
        </p:nvSpPr>
        <p:spPr>
          <a:xfrm>
            <a:off x="576878" y="722376"/>
            <a:ext cx="5229317" cy="492443"/>
          </a:xfrm>
          <a:prstGeom prst="rect">
            <a:avLst/>
          </a:prstGeom>
          <a:noFill/>
        </p:spPr>
        <p:txBody>
          <a:bodyPr wrap="none">
            <a:spAutoFit/>
          </a:bodyPr>
          <a:lstStyle/>
          <a:p>
            <a:r>
              <a:rPr lang="en-US" sz="2600" b="1" dirty="0">
                <a:solidFill>
                  <a:srgbClr val="123456"/>
                </a:solidFill>
                <a:latin typeface="Calibri"/>
              </a:rPr>
              <a:t>Visibility of funding use and pipeline</a:t>
            </a:r>
            <a:endParaRPr sz="2600" b="1" dirty="0">
              <a:solidFill>
                <a:srgbClr val="123456"/>
              </a:solidFill>
              <a:latin typeface="Calibri"/>
            </a:endParaRPr>
          </a:p>
        </p:txBody>
      </p:sp>
      <p:sp>
        <p:nvSpPr>
          <p:cNvPr id="5" name="Rounded Rectangle 4">
            <a:extLst>
              <a:ext uri="{FF2B5EF4-FFF2-40B4-BE49-F238E27FC236}">
                <a16:creationId xmlns:a16="http://schemas.microsoft.com/office/drawing/2014/main" id="{E8792D13-E0FB-D594-9F92-65C87A110C28}"/>
              </a:ext>
            </a:extLst>
          </p:cNvPr>
          <p:cNvSpPr/>
          <p:nvPr/>
        </p:nvSpPr>
        <p:spPr>
          <a:xfrm>
            <a:off x="704088" y="1737360"/>
            <a:ext cx="4479753" cy="4023360"/>
          </a:xfrm>
          <a:prstGeom prst="roundRect">
            <a:avLst/>
          </a:prstGeom>
          <a:solidFill>
            <a:srgbClr val="FFFFFF"/>
          </a:solidFill>
          <a:ln>
            <a:solidFill>
              <a:srgbClr val="C8D2DC"/>
            </a:solidFill>
          </a:ln>
        </p:spPr>
        <p:style>
          <a:lnRef idx="1">
            <a:schemeClr val="accent1"/>
          </a:lnRef>
          <a:fillRef idx="3">
            <a:schemeClr val="accent1"/>
          </a:fillRef>
          <a:effectRef idx="2">
            <a:schemeClr val="accent1"/>
          </a:effectRef>
          <a:fontRef idx="minor">
            <a:schemeClr val="lt1"/>
          </a:fontRef>
        </p:style>
        <p:txBody>
          <a:bodyPr rtlCol="0" anchor="ctr"/>
          <a:lstStyle/>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A costed pipeline of activities linked to the Implementation Plan and Funded Workplan.</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Clear classification of what is pooled, ringfenced or other support.</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How contributions translate into approved allocations, milestones and delivery.</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Six-monthly financial and narrative reporting through one WRP framework.</a:t>
            </a:r>
          </a:p>
        </p:txBody>
      </p:sp>
      <p:sp>
        <p:nvSpPr>
          <p:cNvPr id="6" name="Rounded Rectangle 5">
            <a:extLst>
              <a:ext uri="{FF2B5EF4-FFF2-40B4-BE49-F238E27FC236}">
                <a16:creationId xmlns:a16="http://schemas.microsoft.com/office/drawing/2014/main" id="{02D78821-F904-9BB1-9AFE-375581010A21}"/>
              </a:ext>
            </a:extLst>
          </p:cNvPr>
          <p:cNvSpPr/>
          <p:nvPr/>
        </p:nvSpPr>
        <p:spPr>
          <a:xfrm>
            <a:off x="704088" y="1544003"/>
            <a:ext cx="4572000" cy="384048"/>
          </a:xfrm>
          <a:prstGeom prst="roundRect">
            <a:avLst/>
          </a:prstGeom>
          <a:solidFill>
            <a:schemeClr val="accent3">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sz="1400" b="1">
                <a:solidFill>
                  <a:srgbClr val="123456"/>
                </a:solidFill>
              </a:defRPr>
            </a:pPr>
            <a:r>
              <a:rPr kumimoji="0" lang="en-US" sz="1400" b="1" i="0" u="none" strike="noStrike" kern="1200" cap="none" spc="0" normalizeH="0" baseline="0" noProof="0" dirty="0">
                <a:ln>
                  <a:noFill/>
                </a:ln>
                <a:solidFill>
                  <a:srgbClr val="123456"/>
                </a:solidFill>
                <a:effectLst/>
                <a:uLnTx/>
                <a:uFillTx/>
                <a:latin typeface="Calibri"/>
                <a:ea typeface="+mn-ea"/>
                <a:cs typeface="+mn-cs"/>
              </a:rPr>
              <a:t>What donors need to see</a:t>
            </a:r>
          </a:p>
        </p:txBody>
      </p:sp>
      <p:sp>
        <p:nvSpPr>
          <p:cNvPr id="8" name="Rounded Rectangle 7">
            <a:extLst>
              <a:ext uri="{FF2B5EF4-FFF2-40B4-BE49-F238E27FC236}">
                <a16:creationId xmlns:a16="http://schemas.microsoft.com/office/drawing/2014/main" id="{A7C2F90D-7011-D01D-933D-5700617EB8D1}"/>
              </a:ext>
            </a:extLst>
          </p:cNvPr>
          <p:cNvSpPr/>
          <p:nvPr/>
        </p:nvSpPr>
        <p:spPr>
          <a:xfrm>
            <a:off x="6575612" y="1681162"/>
            <a:ext cx="4572000" cy="4079557"/>
          </a:xfrm>
          <a:prstGeom prst="roundRect">
            <a:avLst/>
          </a:prstGeom>
          <a:solidFill>
            <a:srgbClr val="FFFFFF"/>
          </a:solidFill>
          <a:ln>
            <a:solidFill>
              <a:srgbClr val="C8D2DC"/>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sp>
        <p:nvSpPr>
          <p:cNvPr id="9" name="Rounded Rectangle 8">
            <a:extLst>
              <a:ext uri="{FF2B5EF4-FFF2-40B4-BE49-F238E27FC236}">
                <a16:creationId xmlns:a16="http://schemas.microsoft.com/office/drawing/2014/main" id="{F84F4792-E184-0CB3-9C45-169FC88E3087}"/>
              </a:ext>
            </a:extLst>
          </p:cNvPr>
          <p:cNvSpPr/>
          <p:nvPr/>
        </p:nvSpPr>
        <p:spPr>
          <a:xfrm>
            <a:off x="6575612" y="1544003"/>
            <a:ext cx="4572000" cy="384048"/>
          </a:xfrm>
          <a:prstGeom prst="roundRect">
            <a:avLst/>
          </a:prstGeom>
          <a:solidFill>
            <a:schemeClr val="accent3">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sz="1400" b="1">
                <a:solidFill>
                  <a:srgbClr val="123456"/>
                </a:solidFill>
              </a:defRPr>
            </a:pPr>
            <a:r>
              <a:rPr kumimoji="0" lang="en-US" sz="1400" b="1" i="0" u="none" strike="noStrike" kern="1200" cap="none" spc="0" normalizeH="0" baseline="0" noProof="0" dirty="0">
                <a:ln>
                  <a:noFill/>
                </a:ln>
                <a:solidFill>
                  <a:srgbClr val="123456"/>
                </a:solidFill>
                <a:effectLst/>
                <a:uLnTx/>
                <a:uFillTx/>
                <a:latin typeface="Calibri"/>
                <a:ea typeface="+mn-ea"/>
                <a:cs typeface="+mn-cs"/>
              </a:rPr>
              <a:t>What WRP needs to maintain</a:t>
            </a:r>
          </a:p>
        </p:txBody>
      </p:sp>
      <p:sp>
        <p:nvSpPr>
          <p:cNvPr id="10" name="TextBox 9">
            <a:extLst>
              <a:ext uri="{FF2B5EF4-FFF2-40B4-BE49-F238E27FC236}">
                <a16:creationId xmlns:a16="http://schemas.microsoft.com/office/drawing/2014/main" id="{BC7C1365-58F0-BA34-567E-E64CC0D53AAF}"/>
              </a:ext>
            </a:extLst>
          </p:cNvPr>
          <p:cNvSpPr txBox="1"/>
          <p:nvPr/>
        </p:nvSpPr>
        <p:spPr>
          <a:xfrm>
            <a:off x="6837828" y="2150173"/>
            <a:ext cx="4242547" cy="1477328"/>
          </a:xfrm>
          <a:prstGeom prst="rect">
            <a:avLst/>
          </a:prstGeom>
          <a:noFill/>
        </p:spPr>
        <p:txBody>
          <a:bodyPr wrap="square" lIns="45720" tIns="18288" rIns="18288" bIns="18288">
            <a:spAutoFit/>
          </a:bodyPr>
          <a:lstStyle/>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No direct one-donor / one-activity tracing requirement that breaks pooling.</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One common tracker, one common reporting architecture, one governance framework.</a:t>
            </a:r>
          </a:p>
        </p:txBody>
      </p:sp>
      <p:sp>
        <p:nvSpPr>
          <p:cNvPr id="11" name="TextBox 10">
            <a:extLst>
              <a:ext uri="{FF2B5EF4-FFF2-40B4-BE49-F238E27FC236}">
                <a16:creationId xmlns:a16="http://schemas.microsoft.com/office/drawing/2014/main" id="{43A87E12-4095-2FD5-8018-8F4926BE8C39}"/>
              </a:ext>
            </a:extLst>
          </p:cNvPr>
          <p:cNvSpPr txBox="1"/>
          <p:nvPr/>
        </p:nvSpPr>
        <p:spPr>
          <a:xfrm>
            <a:off x="704088" y="5888736"/>
            <a:ext cx="10443524" cy="523220"/>
          </a:xfrm>
          <a:prstGeom prst="rect">
            <a:avLst/>
          </a:prstGeom>
          <a:solidFill>
            <a:schemeClr val="accent3">
              <a:lumMod val="40000"/>
              <a:lumOff val="60000"/>
            </a:schemeClr>
          </a:solidFill>
          <a:ln>
            <a:solidFill>
              <a:schemeClr val="bg1"/>
            </a:solidFill>
          </a:ln>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sz="1600" b="1">
                <a:solidFill>
                  <a:srgbClr val="C62828"/>
                </a:solidFill>
              </a:defRPr>
            </a:pPr>
            <a:r>
              <a:rPr lang="en-US" sz="1400" b="1" dirty="0">
                <a:solidFill>
                  <a:srgbClr val="123456"/>
                </a:solidFill>
                <a:latin typeface="Calibri"/>
              </a:rPr>
              <a:t>Use the Funded Workplan, </a:t>
            </a:r>
            <a:r>
              <a:rPr lang="en-US" sz="1400" b="1" dirty="0" err="1">
                <a:solidFill>
                  <a:srgbClr val="123456"/>
                </a:solidFill>
                <a:latin typeface="Calibri"/>
              </a:rPr>
              <a:t>Programme</a:t>
            </a:r>
            <a:r>
              <a:rPr lang="en-US" sz="1400" b="1" dirty="0">
                <a:solidFill>
                  <a:srgbClr val="123456"/>
                </a:solidFill>
                <a:latin typeface="Calibri"/>
              </a:rPr>
              <a:t> Tracker and reporting templates to provide line of sight and value-for-money evidence without dismantling the pooled model.</a:t>
            </a:r>
            <a:endParaRPr kumimoji="0" lang="en-US" sz="1600" b="1" i="0" u="none" strike="noStrike" kern="1200" cap="none" spc="0" normalizeH="0" baseline="0" noProof="0" dirty="0">
              <a:ln>
                <a:noFill/>
              </a:ln>
              <a:solidFill>
                <a:srgbClr val="C62828"/>
              </a:solidFill>
              <a:effectLst/>
              <a:uLnTx/>
              <a:uFillTx/>
              <a:latin typeface="Calibri"/>
              <a:ea typeface="+mn-ea"/>
              <a:cs typeface="+mn-cs"/>
            </a:endParaRPr>
          </a:p>
        </p:txBody>
      </p:sp>
    </p:spTree>
    <p:extLst>
      <p:ext uri="{BB962C8B-B14F-4D97-AF65-F5344CB8AC3E}">
        <p14:creationId xmlns:p14="http://schemas.microsoft.com/office/powerpoint/2010/main" val="3738943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AFCFD"/>
        </a:solidFill>
        <a:effectLst/>
      </p:bgPr>
    </p:bg>
    <p:spTree>
      <p:nvGrpSpPr>
        <p:cNvPr id="1" name=""/>
        <p:cNvGrpSpPr/>
        <p:nvPr/>
      </p:nvGrpSpPr>
      <p:grpSpPr>
        <a:xfrm>
          <a:off x="0" y="0"/>
          <a:ext cx="0" cy="0"/>
          <a:chOff x="0" y="0"/>
          <a:chExt cx="0" cy="0"/>
        </a:xfrm>
      </p:grpSpPr>
      <p:sp>
        <p:nvSpPr>
          <p:cNvPr id="2" name="Rectangle 1"/>
          <p:cNvSpPr/>
          <p:nvPr/>
        </p:nvSpPr>
        <p:spPr>
          <a:xfrm>
            <a:off x="0" y="0"/>
            <a:ext cx="12192000" cy="411480"/>
          </a:xfrm>
          <a:prstGeom prst="rect">
            <a:avLst/>
          </a:prstGeom>
          <a:solidFill>
            <a:srgbClr val="12345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sp>
        <p:nvSpPr>
          <p:cNvPr id="3" name="Rectangle 2"/>
          <p:cNvSpPr/>
          <p:nvPr/>
        </p:nvSpPr>
        <p:spPr>
          <a:xfrm>
            <a:off x="0" y="6601968"/>
            <a:ext cx="12192000" cy="256032"/>
          </a:xfrm>
          <a:prstGeom prst="rect">
            <a:avLst/>
          </a:prstGeom>
          <a:solidFill>
            <a:srgbClr val="F0F4F6"/>
          </a:solidFill>
          <a:ln>
            <a:noFill/>
          </a:ln>
        </p:spPr>
        <p:style>
          <a:lnRef idx="1">
            <a:schemeClr val="accent1"/>
          </a:lnRef>
          <a:fillRef idx="3">
            <a:schemeClr val="accent1"/>
          </a:fillRef>
          <a:effectRef idx="2">
            <a:schemeClr val="accent1"/>
          </a:effectRef>
          <a:fontRef idx="minor">
            <a:schemeClr val="lt1"/>
          </a:fontRef>
        </p:style>
        <p:txBody>
          <a:bodyPr lIns="320040" tIns="5080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sz="1000" b="0" i="0" u="none" strike="noStrike" kern="1200" cap="none" spc="0" normalizeH="0" baseline="0" noProof="0">
                <a:ln>
                  <a:noFill/>
                </a:ln>
                <a:solidFill>
                  <a:srgbClr val="5A6268"/>
                </a:solidFill>
                <a:effectLst/>
                <a:uLnTx/>
                <a:uFillTx/>
                <a:latin typeface="Calibri"/>
                <a:ea typeface="+mn-ea"/>
                <a:cs typeface="+mn-cs"/>
              </a:rPr>
              <a:t>WRP Coordination &amp; Planning Meeting | Day 2 | 1 June 2026</a:t>
            </a:r>
          </a:p>
        </p:txBody>
      </p:sp>
      <p:sp>
        <p:nvSpPr>
          <p:cNvPr id="4" name="TextBox 3"/>
          <p:cNvSpPr txBox="1"/>
          <p:nvPr/>
        </p:nvSpPr>
        <p:spPr>
          <a:xfrm>
            <a:off x="731520" y="818388"/>
            <a:ext cx="7447616" cy="492443"/>
          </a:xfrm>
          <a:prstGeom prst="rect">
            <a:avLst/>
          </a:prstGeom>
          <a:noFill/>
        </p:spPr>
        <p:txBody>
          <a:bodyPr wrap="none">
            <a:spAutoFit/>
          </a:bodyPr>
          <a:lstStyle/>
          <a:p>
            <a:pPr marR="0" lvl="0" indent="0" fontAlgn="auto">
              <a:lnSpc>
                <a:spcPct val="100000"/>
              </a:lnSpc>
              <a:spcBef>
                <a:spcPts val="0"/>
              </a:spcBef>
              <a:spcAft>
                <a:spcPts val="0"/>
              </a:spcAft>
              <a:buClrTx/>
              <a:buSzTx/>
              <a:buFontTx/>
              <a:buNone/>
              <a:tabLst/>
              <a:defRPr/>
            </a:pPr>
            <a:r>
              <a:rPr sz="2600" b="1" dirty="0">
                <a:solidFill>
                  <a:srgbClr val="123456"/>
                </a:solidFill>
                <a:latin typeface="Calibri"/>
              </a:rPr>
              <a:t>What the PMU does once pooled funding is received</a:t>
            </a:r>
          </a:p>
        </p:txBody>
      </p:sp>
      <p:sp>
        <p:nvSpPr>
          <p:cNvPr id="5" name="Oval 4"/>
          <p:cNvSpPr/>
          <p:nvPr/>
        </p:nvSpPr>
        <p:spPr>
          <a:xfrm>
            <a:off x="731520" y="1691640"/>
            <a:ext cx="411480" cy="411480"/>
          </a:xfrm>
          <a:prstGeom prst="ellipse">
            <a:avLst/>
          </a:prstGeom>
          <a:solidFill>
            <a:schemeClr val="accent3">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sz="1800" b="1">
                <a:solidFill>
                  <a:srgbClr val="FFFFFF"/>
                </a:solidFill>
              </a:defRPr>
            </a:pPr>
            <a:r>
              <a:rPr kumimoji="0" sz="1800" b="1" i="0" u="none" strike="noStrike" kern="1200" cap="none" spc="0" normalizeH="0" baseline="0" noProof="0" dirty="0">
                <a:ln>
                  <a:noFill/>
                </a:ln>
                <a:solidFill>
                  <a:srgbClr val="FFFFFF"/>
                </a:solidFill>
                <a:effectLst/>
                <a:uLnTx/>
                <a:uFillTx/>
                <a:latin typeface="Calibri"/>
                <a:ea typeface="+mn-ea"/>
                <a:cs typeface="+mn-cs"/>
              </a:rPr>
              <a:t>1</a:t>
            </a:r>
          </a:p>
        </p:txBody>
      </p:sp>
      <p:sp>
        <p:nvSpPr>
          <p:cNvPr id="6" name="TextBox 5"/>
          <p:cNvSpPr txBox="1"/>
          <p:nvPr/>
        </p:nvSpPr>
        <p:spPr>
          <a:xfrm>
            <a:off x="1234440" y="1673352"/>
            <a:ext cx="9483815" cy="353943"/>
          </a:xfrm>
          <a:prstGeom prst="rect">
            <a:avLst/>
          </a:prstGeom>
          <a:noFill/>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sz="1700">
                <a:solidFill>
                  <a:srgbClr val="2C3E50"/>
                </a:solidFill>
              </a:defRPr>
            </a:pPr>
            <a:r>
              <a:rPr kumimoji="0" sz="1700" b="0" i="0" u="none" strike="noStrike" kern="1200" cap="none" spc="0" normalizeH="0" baseline="0" noProof="0" dirty="0">
                <a:ln>
                  <a:noFill/>
                </a:ln>
                <a:solidFill>
                  <a:srgbClr val="2C3E50"/>
                </a:solidFill>
                <a:effectLst/>
                <a:uLnTx/>
                <a:uFillTx/>
                <a:latin typeface="Calibri"/>
                <a:ea typeface="+mn-ea"/>
                <a:cs typeface="+mn-cs"/>
              </a:rPr>
              <a:t>Confirm the receipt is Pooled Funding </a:t>
            </a:r>
            <a:r>
              <a:rPr kumimoji="0" lang="en-GB" sz="1700" b="0" i="0" u="none" strike="noStrike" kern="1200" cap="none" spc="0" normalizeH="0" baseline="0" noProof="0" dirty="0">
                <a:ln>
                  <a:noFill/>
                </a:ln>
                <a:solidFill>
                  <a:srgbClr val="2C3E50"/>
                </a:solidFill>
                <a:effectLst/>
                <a:uLnTx/>
                <a:uFillTx/>
                <a:latin typeface="Calibri"/>
                <a:ea typeface="+mn-ea"/>
                <a:cs typeface="+mn-cs"/>
              </a:rPr>
              <a:t>and transferred </a:t>
            </a:r>
            <a:r>
              <a:rPr kumimoji="0" sz="1700" b="0" i="0" u="none" strike="noStrike" kern="1200" cap="none" spc="0" normalizeH="0" baseline="0" noProof="0" dirty="0">
                <a:ln>
                  <a:noFill/>
                </a:ln>
                <a:solidFill>
                  <a:srgbClr val="2C3E50"/>
                </a:solidFill>
                <a:effectLst/>
                <a:uLnTx/>
                <a:uFillTx/>
                <a:latin typeface="Calibri"/>
                <a:ea typeface="+mn-ea"/>
                <a:cs typeface="+mn-cs"/>
              </a:rPr>
              <a:t>into the WRP Pooled Fund / SPREP Special Account.</a:t>
            </a:r>
          </a:p>
        </p:txBody>
      </p:sp>
      <p:sp>
        <p:nvSpPr>
          <p:cNvPr id="7" name="Oval 6"/>
          <p:cNvSpPr/>
          <p:nvPr/>
        </p:nvSpPr>
        <p:spPr>
          <a:xfrm>
            <a:off x="731520" y="2350008"/>
            <a:ext cx="411480" cy="411480"/>
          </a:xfrm>
          <a:prstGeom prst="ellipse">
            <a:avLst/>
          </a:prstGeom>
          <a:solidFill>
            <a:schemeClr val="accent3">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sz="1800" b="1">
                <a:solidFill>
                  <a:srgbClr val="FFFFFF"/>
                </a:solidFill>
              </a:defRPr>
            </a:pPr>
            <a:r>
              <a:rPr kumimoji="0" sz="1800" b="1" i="0" u="none" strike="noStrike" kern="1200" cap="none" spc="0" normalizeH="0" baseline="0" noProof="0" dirty="0">
                <a:ln>
                  <a:noFill/>
                </a:ln>
                <a:solidFill>
                  <a:srgbClr val="FFFFFF"/>
                </a:solidFill>
                <a:effectLst/>
                <a:uLnTx/>
                <a:uFillTx/>
                <a:latin typeface="Calibri"/>
                <a:ea typeface="+mn-ea"/>
                <a:cs typeface="+mn-cs"/>
              </a:rPr>
              <a:t>2</a:t>
            </a:r>
          </a:p>
        </p:txBody>
      </p:sp>
      <p:sp>
        <p:nvSpPr>
          <p:cNvPr id="8" name="TextBox 7"/>
          <p:cNvSpPr txBox="1"/>
          <p:nvPr/>
        </p:nvSpPr>
        <p:spPr>
          <a:xfrm>
            <a:off x="1234440" y="2331720"/>
            <a:ext cx="8076378" cy="353943"/>
          </a:xfrm>
          <a:prstGeom prst="rect">
            <a:avLst/>
          </a:prstGeom>
          <a:noFill/>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sz="1700">
                <a:solidFill>
                  <a:srgbClr val="2C3E50"/>
                </a:solidFill>
              </a:defRPr>
            </a:pPr>
            <a:r>
              <a:rPr kumimoji="0" sz="1700" b="0" i="0" u="none" strike="noStrike" kern="1200" cap="none" spc="0" normalizeH="0" baseline="0" noProof="0" dirty="0">
                <a:ln>
                  <a:noFill/>
                </a:ln>
                <a:solidFill>
                  <a:srgbClr val="2C3E50"/>
                </a:solidFill>
                <a:effectLst/>
                <a:uLnTx/>
                <a:uFillTx/>
                <a:latin typeface="Calibri"/>
                <a:ea typeface="+mn-ea"/>
                <a:cs typeface="+mn-cs"/>
              </a:rPr>
              <a:t>Ensure finance-system entry, </a:t>
            </a:r>
            <a:r>
              <a:rPr kumimoji="0" lang="en-GB" sz="1700" b="0" i="0" u="none" strike="noStrike" kern="1200" cap="none" spc="0" normalizeH="0" baseline="0" noProof="0" dirty="0">
                <a:ln>
                  <a:noFill/>
                </a:ln>
                <a:solidFill>
                  <a:srgbClr val="2C3E50"/>
                </a:solidFill>
                <a:effectLst/>
                <a:uLnTx/>
                <a:uFillTx/>
                <a:latin typeface="Calibri"/>
                <a:ea typeface="+mn-ea"/>
                <a:cs typeface="+mn-cs"/>
              </a:rPr>
              <a:t>any </a:t>
            </a:r>
            <a:r>
              <a:rPr kumimoji="0" sz="1700" b="0" i="0" u="none" strike="noStrike" kern="1200" cap="none" spc="0" normalizeH="0" baseline="0" noProof="0" dirty="0">
                <a:ln>
                  <a:noFill/>
                </a:ln>
                <a:solidFill>
                  <a:srgbClr val="2C3E50"/>
                </a:solidFill>
                <a:effectLst/>
                <a:uLnTx/>
                <a:uFillTx/>
                <a:latin typeface="Calibri"/>
                <a:ea typeface="+mn-ea"/>
                <a:cs typeface="+mn-cs"/>
              </a:rPr>
              <a:t>coding and </a:t>
            </a:r>
            <a:r>
              <a:rPr kumimoji="0" sz="1700" b="0" i="0" u="none" strike="noStrike" kern="1200" cap="none" spc="0" normalizeH="0" baseline="0" noProof="0" dirty="0" err="1">
                <a:ln>
                  <a:noFill/>
                </a:ln>
                <a:solidFill>
                  <a:srgbClr val="2C3E50"/>
                </a:solidFill>
                <a:effectLst/>
                <a:uLnTx/>
                <a:uFillTx/>
                <a:latin typeface="Calibri"/>
                <a:ea typeface="+mn-ea"/>
                <a:cs typeface="+mn-cs"/>
              </a:rPr>
              <a:t>Programme</a:t>
            </a:r>
            <a:r>
              <a:rPr kumimoji="0" sz="1700" b="0" i="0" u="none" strike="noStrike" kern="1200" cap="none" spc="0" normalizeH="0" baseline="0" noProof="0" dirty="0">
                <a:ln>
                  <a:noFill/>
                </a:ln>
                <a:solidFill>
                  <a:srgbClr val="2C3E50"/>
                </a:solidFill>
                <a:effectLst/>
                <a:uLnTx/>
                <a:uFillTx/>
                <a:latin typeface="Calibri"/>
                <a:ea typeface="+mn-ea"/>
                <a:cs typeface="+mn-cs"/>
              </a:rPr>
              <a:t> Tracker classification are correct.</a:t>
            </a:r>
          </a:p>
        </p:txBody>
      </p:sp>
      <p:sp>
        <p:nvSpPr>
          <p:cNvPr id="9" name="Oval 8"/>
          <p:cNvSpPr/>
          <p:nvPr/>
        </p:nvSpPr>
        <p:spPr>
          <a:xfrm>
            <a:off x="731520" y="3008376"/>
            <a:ext cx="411480" cy="411480"/>
          </a:xfrm>
          <a:prstGeom prst="ellipse">
            <a:avLst/>
          </a:prstGeom>
          <a:solidFill>
            <a:schemeClr val="accent3">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sz="1800" b="1">
                <a:solidFill>
                  <a:srgbClr val="FFFFFF"/>
                </a:solidFill>
              </a:defRPr>
            </a:pPr>
            <a:r>
              <a:rPr kumimoji="0" sz="1800" b="1" i="0" u="none" strike="noStrike" kern="1200" cap="none" spc="0" normalizeH="0" baseline="0" noProof="0" dirty="0">
                <a:ln>
                  <a:noFill/>
                </a:ln>
                <a:solidFill>
                  <a:srgbClr val="FFFFFF"/>
                </a:solidFill>
                <a:effectLst/>
                <a:uLnTx/>
                <a:uFillTx/>
                <a:latin typeface="Calibri"/>
                <a:ea typeface="+mn-ea"/>
                <a:cs typeface="+mn-cs"/>
              </a:rPr>
              <a:t>3</a:t>
            </a:r>
          </a:p>
        </p:txBody>
      </p:sp>
      <p:sp>
        <p:nvSpPr>
          <p:cNvPr id="10" name="TextBox 9"/>
          <p:cNvSpPr txBox="1"/>
          <p:nvPr/>
        </p:nvSpPr>
        <p:spPr>
          <a:xfrm>
            <a:off x="1234440" y="2990088"/>
            <a:ext cx="8412480" cy="502920"/>
          </a:xfrm>
          <a:prstGeom prst="rect">
            <a:avLst/>
          </a:prstGeom>
          <a:noFill/>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sz="1700">
                <a:solidFill>
                  <a:srgbClr val="2C3E50"/>
                </a:solidFill>
              </a:defRPr>
            </a:pPr>
            <a:r>
              <a:rPr kumimoji="0" sz="1700" b="0" i="0" u="none" strike="noStrike" kern="1200" cap="none" spc="0" normalizeH="0" baseline="0" noProof="0" dirty="0">
                <a:ln>
                  <a:noFill/>
                </a:ln>
                <a:solidFill>
                  <a:srgbClr val="2C3E50"/>
                </a:solidFill>
                <a:effectLst/>
                <a:uLnTx/>
                <a:uFillTx/>
                <a:latin typeface="Calibri"/>
                <a:ea typeface="+mn-ea"/>
                <a:cs typeface="+mn-cs"/>
              </a:rPr>
              <a:t>Update the Funded Workplan and, where relevant, the Implementation Plan.</a:t>
            </a:r>
          </a:p>
        </p:txBody>
      </p:sp>
      <p:sp>
        <p:nvSpPr>
          <p:cNvPr id="11" name="Oval 10"/>
          <p:cNvSpPr/>
          <p:nvPr/>
        </p:nvSpPr>
        <p:spPr>
          <a:xfrm>
            <a:off x="731520" y="3666744"/>
            <a:ext cx="411480" cy="411480"/>
          </a:xfrm>
          <a:prstGeom prst="ellipse">
            <a:avLst/>
          </a:prstGeom>
          <a:solidFill>
            <a:schemeClr val="accent3">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sz="1800" b="1">
                <a:solidFill>
                  <a:srgbClr val="FFFFFF"/>
                </a:solidFill>
              </a:defRPr>
            </a:pPr>
            <a:r>
              <a:rPr kumimoji="0" sz="1800" b="1" i="0" u="none" strike="noStrike" kern="1200" cap="none" spc="0" normalizeH="0" baseline="0" noProof="0" dirty="0">
                <a:ln>
                  <a:noFill/>
                </a:ln>
                <a:solidFill>
                  <a:srgbClr val="FFFFFF"/>
                </a:solidFill>
                <a:effectLst/>
                <a:uLnTx/>
                <a:uFillTx/>
                <a:latin typeface="Calibri"/>
                <a:ea typeface="+mn-ea"/>
                <a:cs typeface="+mn-cs"/>
              </a:rPr>
              <a:t>4</a:t>
            </a:r>
          </a:p>
        </p:txBody>
      </p:sp>
      <p:sp>
        <p:nvSpPr>
          <p:cNvPr id="12" name="TextBox 11"/>
          <p:cNvSpPr txBox="1"/>
          <p:nvPr/>
        </p:nvSpPr>
        <p:spPr>
          <a:xfrm>
            <a:off x="1234440" y="3648456"/>
            <a:ext cx="8412480" cy="502920"/>
          </a:xfrm>
          <a:prstGeom prst="rect">
            <a:avLst/>
          </a:prstGeom>
          <a:noFill/>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sz="1700">
                <a:solidFill>
                  <a:srgbClr val="2C3E50"/>
                </a:solidFill>
              </a:defRPr>
            </a:pPr>
            <a:r>
              <a:rPr kumimoji="0" sz="1700" b="0" i="0" u="none" strike="noStrike" kern="1200" cap="none" spc="0" normalizeH="0" baseline="0" noProof="0" dirty="0">
                <a:ln>
                  <a:noFill/>
                </a:ln>
                <a:solidFill>
                  <a:srgbClr val="2C3E50"/>
                </a:solidFill>
                <a:effectLst/>
                <a:uLnTx/>
                <a:uFillTx/>
                <a:latin typeface="Calibri"/>
                <a:ea typeface="+mn-ea"/>
                <a:cs typeface="+mn-cs"/>
              </a:rPr>
              <a:t>Check the Chapter 5 fund-access criteria before any allocation.</a:t>
            </a:r>
          </a:p>
        </p:txBody>
      </p:sp>
      <p:sp>
        <p:nvSpPr>
          <p:cNvPr id="13" name="Oval 12"/>
          <p:cNvSpPr/>
          <p:nvPr/>
        </p:nvSpPr>
        <p:spPr>
          <a:xfrm>
            <a:off x="731520" y="4325112"/>
            <a:ext cx="411480" cy="411480"/>
          </a:xfrm>
          <a:prstGeom prst="ellipse">
            <a:avLst/>
          </a:prstGeom>
          <a:solidFill>
            <a:schemeClr val="accent3">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sz="1800" b="1">
                <a:solidFill>
                  <a:srgbClr val="FFFFFF"/>
                </a:solidFill>
              </a:defRPr>
            </a:pPr>
            <a:r>
              <a:rPr kumimoji="0" sz="1800" b="1" i="0" u="none" strike="noStrike" kern="1200" cap="none" spc="0" normalizeH="0" baseline="0" noProof="0" dirty="0">
                <a:ln>
                  <a:noFill/>
                </a:ln>
                <a:solidFill>
                  <a:srgbClr val="FFFFFF"/>
                </a:solidFill>
                <a:effectLst/>
                <a:uLnTx/>
                <a:uFillTx/>
                <a:latin typeface="Calibri"/>
                <a:ea typeface="+mn-ea"/>
                <a:cs typeface="+mn-cs"/>
              </a:rPr>
              <a:t>5</a:t>
            </a:r>
          </a:p>
        </p:txBody>
      </p:sp>
      <p:sp>
        <p:nvSpPr>
          <p:cNvPr id="14" name="TextBox 13"/>
          <p:cNvSpPr txBox="1"/>
          <p:nvPr/>
        </p:nvSpPr>
        <p:spPr>
          <a:xfrm>
            <a:off x="1234440" y="4306824"/>
            <a:ext cx="8412480" cy="502920"/>
          </a:xfrm>
          <a:prstGeom prst="rect">
            <a:avLst/>
          </a:prstGeom>
          <a:noFill/>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sz="1700">
                <a:solidFill>
                  <a:srgbClr val="2C3E50"/>
                </a:solidFill>
              </a:defRPr>
            </a:pPr>
            <a:r>
              <a:rPr kumimoji="0" sz="1700" b="0" i="0" u="none" strike="noStrike" kern="1200" cap="none" spc="0" normalizeH="0" baseline="0" noProof="0" dirty="0">
                <a:ln>
                  <a:noFill/>
                </a:ln>
                <a:solidFill>
                  <a:srgbClr val="2C3E50"/>
                </a:solidFill>
                <a:effectLst/>
                <a:uLnTx/>
                <a:uFillTx/>
                <a:latin typeface="Calibri"/>
                <a:ea typeface="+mn-ea"/>
                <a:cs typeface="+mn-cs"/>
              </a:rPr>
              <a:t>Run the required procurement, grant, LOA, due diligence and partner-eligibility steps before commitment or disbursement.</a:t>
            </a:r>
          </a:p>
        </p:txBody>
      </p:sp>
      <p:sp>
        <p:nvSpPr>
          <p:cNvPr id="15" name="Oval 14"/>
          <p:cNvSpPr/>
          <p:nvPr/>
        </p:nvSpPr>
        <p:spPr>
          <a:xfrm>
            <a:off x="731520" y="4983479"/>
            <a:ext cx="411480" cy="411480"/>
          </a:xfrm>
          <a:prstGeom prst="ellipse">
            <a:avLst/>
          </a:prstGeom>
          <a:solidFill>
            <a:schemeClr val="accent3">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sz="1800" b="1">
                <a:solidFill>
                  <a:srgbClr val="FFFFFF"/>
                </a:solidFill>
              </a:defRPr>
            </a:pPr>
            <a:r>
              <a:rPr kumimoji="0" sz="1800" b="1" i="0" u="none" strike="noStrike" kern="1200" cap="none" spc="0" normalizeH="0" baseline="0" noProof="0" dirty="0">
                <a:ln>
                  <a:noFill/>
                </a:ln>
                <a:solidFill>
                  <a:srgbClr val="FFFFFF"/>
                </a:solidFill>
                <a:effectLst/>
                <a:uLnTx/>
                <a:uFillTx/>
                <a:latin typeface="Calibri"/>
                <a:ea typeface="+mn-ea"/>
                <a:cs typeface="+mn-cs"/>
              </a:rPr>
              <a:t>6</a:t>
            </a:r>
          </a:p>
        </p:txBody>
      </p:sp>
      <p:sp>
        <p:nvSpPr>
          <p:cNvPr id="16" name="TextBox 15"/>
          <p:cNvSpPr txBox="1"/>
          <p:nvPr/>
        </p:nvSpPr>
        <p:spPr>
          <a:xfrm>
            <a:off x="1234440" y="4965192"/>
            <a:ext cx="8412480" cy="502920"/>
          </a:xfrm>
          <a:prstGeom prst="rect">
            <a:avLst/>
          </a:prstGeom>
          <a:noFill/>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sz="1700">
                <a:solidFill>
                  <a:srgbClr val="2C3E50"/>
                </a:solidFill>
              </a:defRPr>
            </a:pPr>
            <a:r>
              <a:rPr kumimoji="0" sz="1700" b="0" i="0" u="none" strike="noStrike" kern="1200" cap="none" spc="0" normalizeH="0" baseline="0" noProof="0">
                <a:ln>
                  <a:noFill/>
                </a:ln>
                <a:solidFill>
                  <a:srgbClr val="2C3E50"/>
                </a:solidFill>
                <a:effectLst/>
                <a:uLnTx/>
                <a:uFillTx/>
                <a:latin typeface="Calibri"/>
                <a:ea typeface="+mn-ea"/>
                <a:cs typeface="+mn-cs"/>
              </a:rPr>
              <a:t>Integrate the funding into the WRP Reporting Framework, MERL and the risk register.</a:t>
            </a:r>
          </a:p>
        </p:txBody>
      </p:sp>
      <p:sp>
        <p:nvSpPr>
          <p:cNvPr id="17" name="Rounded Rectangle 16"/>
          <p:cNvSpPr/>
          <p:nvPr/>
        </p:nvSpPr>
        <p:spPr>
          <a:xfrm>
            <a:off x="3606089" y="5623560"/>
            <a:ext cx="4428493" cy="640080"/>
          </a:xfrm>
          <a:prstGeom prst="roundRect">
            <a:avLst/>
          </a:prstGeom>
          <a:solidFill>
            <a:schemeClr val="accent3">
              <a:lumMod val="40000"/>
              <a:lumOff val="6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sz="1500" b="1">
                <a:solidFill>
                  <a:srgbClr val="00798C"/>
                </a:solidFill>
              </a:defRPr>
            </a:pPr>
            <a:r>
              <a:rPr sz="1400" b="1" dirty="0">
                <a:solidFill>
                  <a:srgbClr val="123456"/>
                </a:solidFill>
                <a:latin typeface="Calibri"/>
              </a:rPr>
              <a:t>PMU focus: classify, control, commit, report.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AFCFD"/>
        </a:solidFill>
        <a:effectLst/>
      </p:bgPr>
    </p:bg>
    <p:spTree>
      <p:nvGrpSpPr>
        <p:cNvPr id="1" name=""/>
        <p:cNvGrpSpPr/>
        <p:nvPr/>
      </p:nvGrpSpPr>
      <p:grpSpPr>
        <a:xfrm>
          <a:off x="0" y="0"/>
          <a:ext cx="0" cy="0"/>
          <a:chOff x="0" y="0"/>
          <a:chExt cx="0" cy="0"/>
        </a:xfrm>
      </p:grpSpPr>
      <p:sp>
        <p:nvSpPr>
          <p:cNvPr id="2" name="Rectangle 1"/>
          <p:cNvSpPr/>
          <p:nvPr/>
        </p:nvSpPr>
        <p:spPr>
          <a:xfrm>
            <a:off x="0" y="0"/>
            <a:ext cx="12192000" cy="411480"/>
          </a:xfrm>
          <a:prstGeom prst="rect">
            <a:avLst/>
          </a:prstGeom>
          <a:solidFill>
            <a:srgbClr val="12345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sp>
        <p:nvSpPr>
          <p:cNvPr id="3" name="Rectangle 2"/>
          <p:cNvSpPr/>
          <p:nvPr/>
        </p:nvSpPr>
        <p:spPr>
          <a:xfrm>
            <a:off x="0" y="6601968"/>
            <a:ext cx="12192000" cy="256032"/>
          </a:xfrm>
          <a:prstGeom prst="rect">
            <a:avLst/>
          </a:prstGeom>
          <a:solidFill>
            <a:srgbClr val="F0F4F6"/>
          </a:solidFill>
          <a:ln>
            <a:noFill/>
          </a:ln>
        </p:spPr>
        <p:style>
          <a:lnRef idx="1">
            <a:schemeClr val="accent1"/>
          </a:lnRef>
          <a:fillRef idx="3">
            <a:schemeClr val="accent1"/>
          </a:fillRef>
          <a:effectRef idx="2">
            <a:schemeClr val="accent1"/>
          </a:effectRef>
          <a:fontRef idx="minor">
            <a:schemeClr val="lt1"/>
          </a:fontRef>
        </p:style>
        <p:txBody>
          <a:bodyPr lIns="320040" tIns="5080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sz="1000" b="0" i="0" u="none" strike="noStrike" kern="1200" cap="none" spc="0" normalizeH="0" baseline="0" noProof="0">
                <a:ln>
                  <a:noFill/>
                </a:ln>
                <a:solidFill>
                  <a:srgbClr val="5A6268"/>
                </a:solidFill>
                <a:effectLst/>
                <a:uLnTx/>
                <a:uFillTx/>
                <a:latin typeface="Calibri"/>
                <a:ea typeface="+mn-ea"/>
                <a:cs typeface="+mn-cs"/>
              </a:rPr>
              <a:t>WRP Coordination &amp; Planning Meeting | Day 2 | 1 June 2026</a:t>
            </a:r>
          </a:p>
        </p:txBody>
      </p:sp>
      <p:sp>
        <p:nvSpPr>
          <p:cNvPr id="4" name="TextBox 3"/>
          <p:cNvSpPr txBox="1"/>
          <p:nvPr/>
        </p:nvSpPr>
        <p:spPr>
          <a:xfrm>
            <a:off x="502920" y="594360"/>
            <a:ext cx="6473503" cy="492443"/>
          </a:xfrm>
          <a:prstGeom prst="rect">
            <a:avLst/>
          </a:prstGeom>
          <a:noFill/>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sz="2600" b="1" i="0" u="none" strike="noStrike" kern="1200" cap="none" spc="0" normalizeH="0" baseline="0" noProof="0" dirty="0">
                <a:ln>
                  <a:noFill/>
                </a:ln>
                <a:solidFill>
                  <a:srgbClr val="123456"/>
                </a:solidFill>
                <a:effectLst/>
                <a:uLnTx/>
                <a:uFillTx/>
                <a:latin typeface="Calibri"/>
                <a:ea typeface="+mn-ea"/>
                <a:cs typeface="+mn-cs"/>
              </a:rPr>
              <a:t>Why this makes WRP </a:t>
            </a:r>
            <a:r>
              <a:rPr kumimoji="0" lang="en-GB" sz="2600" b="1" i="0" u="none" strike="noStrike" kern="1200" cap="none" spc="0" normalizeH="0" baseline="0" noProof="0" dirty="0">
                <a:ln>
                  <a:noFill/>
                </a:ln>
                <a:solidFill>
                  <a:srgbClr val="123456"/>
                </a:solidFill>
                <a:effectLst/>
                <a:uLnTx/>
                <a:uFillTx/>
                <a:latin typeface="Calibri"/>
                <a:ea typeface="+mn-ea"/>
                <a:cs typeface="+mn-cs"/>
              </a:rPr>
              <a:t>Pacific and </a:t>
            </a:r>
            <a:r>
              <a:rPr kumimoji="0" sz="2600" b="1" i="0" u="none" strike="noStrike" kern="1200" cap="none" spc="0" normalizeH="0" baseline="0" noProof="0" dirty="0">
                <a:ln>
                  <a:noFill/>
                </a:ln>
                <a:solidFill>
                  <a:srgbClr val="123456"/>
                </a:solidFill>
                <a:effectLst/>
                <a:uLnTx/>
                <a:uFillTx/>
                <a:latin typeface="Calibri"/>
                <a:ea typeface="+mn-ea"/>
                <a:cs typeface="+mn-cs"/>
              </a:rPr>
              <a:t>donor-ready</a:t>
            </a:r>
          </a:p>
        </p:txBody>
      </p:sp>
      <p:sp>
        <p:nvSpPr>
          <p:cNvPr id="5" name="Rounded Rectangle 4"/>
          <p:cNvSpPr/>
          <p:nvPr/>
        </p:nvSpPr>
        <p:spPr>
          <a:xfrm>
            <a:off x="594360" y="1554479"/>
            <a:ext cx="3017520" cy="4260717"/>
          </a:xfrm>
          <a:prstGeom prst="roundRect">
            <a:avLst/>
          </a:prstGeom>
          <a:solidFill>
            <a:srgbClr val="FFFFFF"/>
          </a:solidFill>
          <a:ln>
            <a:solidFill>
              <a:srgbClr val="C8D2DC"/>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sp>
        <p:nvSpPr>
          <p:cNvPr id="6" name="Rounded Rectangle 5"/>
          <p:cNvSpPr/>
          <p:nvPr/>
        </p:nvSpPr>
        <p:spPr>
          <a:xfrm>
            <a:off x="640080" y="1531620"/>
            <a:ext cx="3017520" cy="384048"/>
          </a:xfrm>
          <a:prstGeom prst="roundRect">
            <a:avLst/>
          </a:prstGeom>
          <a:solidFill>
            <a:schemeClr val="accent3">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sz="1400" b="1">
                <a:solidFill>
                  <a:srgbClr val="123456"/>
                </a:solidFill>
              </a:defRPr>
            </a:pPr>
            <a:r>
              <a:rPr kumimoji="0" sz="1400" b="1" i="0" u="none" strike="noStrike" kern="1200" cap="none" spc="0" normalizeH="0" baseline="0" noProof="0">
                <a:ln>
                  <a:noFill/>
                </a:ln>
                <a:solidFill>
                  <a:srgbClr val="123456"/>
                </a:solidFill>
                <a:effectLst/>
                <a:uLnTx/>
                <a:uFillTx/>
                <a:latin typeface="Calibri"/>
                <a:ea typeface="+mn-ea"/>
                <a:cs typeface="+mn-cs"/>
              </a:rPr>
              <a:t>Robust governance</a:t>
            </a:r>
          </a:p>
        </p:txBody>
      </p:sp>
      <p:sp>
        <p:nvSpPr>
          <p:cNvPr id="7" name="TextBox 6"/>
          <p:cNvSpPr txBox="1"/>
          <p:nvPr/>
        </p:nvSpPr>
        <p:spPr>
          <a:xfrm>
            <a:off x="704088" y="1993392"/>
            <a:ext cx="2798064" cy="2237536"/>
          </a:xfrm>
          <a:prstGeom prst="rect">
            <a:avLst/>
          </a:prstGeom>
          <a:noFill/>
        </p:spPr>
        <p:txBody>
          <a:bodyPr wrap="square" lIns="45720" tIns="18288" rIns="18288" bIns="18288">
            <a:spAutoFit/>
          </a:bodyPr>
          <a:lstStyle/>
          <a:p>
            <a:pPr marL="0" marR="0" lvl="0" indent="0" algn="ctr" defTabSz="457200" rtl="0" eaLnBrk="1" fontAlgn="auto" latinLnBrk="0" hangingPunct="1">
              <a:lnSpc>
                <a:spcPct val="100000"/>
              </a:lnSpc>
              <a:spcBef>
                <a:spcPts val="0"/>
              </a:spcBef>
              <a:spcAft>
                <a:spcPts val="600"/>
              </a:spcAft>
              <a:buClrTx/>
              <a:buSzTx/>
              <a:buFontTx/>
              <a:buNone/>
              <a:tabLst/>
              <a:defRPr sz="1500">
                <a:solidFill>
                  <a:srgbClr val="2C3E50"/>
                </a:solidFill>
              </a:defRPr>
            </a:pPr>
            <a:r>
              <a:rPr kumimoji="0" sz="1500" b="0" i="0" u="none" strike="noStrike" kern="1200" cap="none" spc="0" normalizeH="0" baseline="0" noProof="0" dirty="0">
                <a:ln>
                  <a:noFill/>
                </a:ln>
                <a:solidFill>
                  <a:srgbClr val="2C3E50"/>
                </a:solidFill>
                <a:effectLst/>
                <a:uLnTx/>
                <a:uFillTx/>
                <a:latin typeface="Calibri"/>
                <a:ea typeface="+mn-ea"/>
                <a:cs typeface="+mn-cs"/>
              </a:rPr>
              <a:t>Charter + Steering Committee + Delegations Authority.</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prstClr val="black"/>
                </a:solidFill>
                <a:effectLst/>
                <a:uLnTx/>
                <a:uFillTx/>
                <a:latin typeface="Calibri"/>
                <a:ea typeface="+mn-ea"/>
                <a:cs typeface="+mn-cs"/>
              </a:rPr>
              <a:t>Decision making, </a:t>
            </a:r>
            <a:r>
              <a:rPr kumimoji="0" sz="1800" b="0" i="0" u="none" strike="noStrike" kern="1200" cap="none" spc="0" normalizeH="0" baseline="0" noProof="0" dirty="0">
                <a:ln>
                  <a:noFill/>
                </a:ln>
                <a:solidFill>
                  <a:prstClr val="black"/>
                </a:solidFill>
                <a:effectLst/>
                <a:uLnTx/>
                <a:uFillTx/>
                <a:latin typeface="Calibri"/>
                <a:ea typeface="+mn-ea"/>
                <a:cs typeface="+mn-cs"/>
              </a:rPr>
              <a:t>voting and framework-level approvals are clear.</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b="0" i="0" u="none" strike="noStrike" kern="1200" cap="none" spc="0" normalizeH="0" baseline="0" noProof="0" dirty="0">
                <a:ln>
                  <a:noFill/>
                </a:ln>
                <a:solidFill>
                  <a:prstClr val="black"/>
                </a:solidFill>
                <a:effectLst/>
                <a:uLnTx/>
                <a:uFillTx/>
                <a:latin typeface="Calibri"/>
                <a:ea typeface="+mn-ea"/>
                <a:cs typeface="+mn-cs"/>
              </a:rPr>
              <a:t>SPREP remains the accountable legal counterparty.</a:t>
            </a:r>
          </a:p>
        </p:txBody>
      </p:sp>
      <p:sp>
        <p:nvSpPr>
          <p:cNvPr id="8" name="Rounded Rectangle 7"/>
          <p:cNvSpPr/>
          <p:nvPr/>
        </p:nvSpPr>
        <p:spPr>
          <a:xfrm>
            <a:off x="4560570" y="1810899"/>
            <a:ext cx="3017520" cy="3957889"/>
          </a:xfrm>
          <a:prstGeom prst="roundRect">
            <a:avLst/>
          </a:prstGeom>
          <a:solidFill>
            <a:srgbClr val="FFFFFF"/>
          </a:solidFill>
          <a:ln>
            <a:solidFill>
              <a:srgbClr val="C8D2DC"/>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sp>
        <p:nvSpPr>
          <p:cNvPr id="9" name="Rounded Rectangle 8"/>
          <p:cNvSpPr/>
          <p:nvPr/>
        </p:nvSpPr>
        <p:spPr>
          <a:xfrm>
            <a:off x="4560570" y="1504188"/>
            <a:ext cx="3017520" cy="384048"/>
          </a:xfrm>
          <a:prstGeom prst="roundRect">
            <a:avLst/>
          </a:prstGeom>
          <a:solidFill>
            <a:schemeClr val="accent3">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sz="1400" b="1">
                <a:solidFill>
                  <a:srgbClr val="123456"/>
                </a:solidFill>
              </a:defRPr>
            </a:pPr>
            <a:r>
              <a:rPr kumimoji="0" sz="1400" b="1" i="0" u="none" strike="noStrike" kern="1200" cap="none" spc="0" normalizeH="0" baseline="0" noProof="0" dirty="0">
                <a:ln>
                  <a:noFill/>
                </a:ln>
                <a:solidFill>
                  <a:srgbClr val="123456"/>
                </a:solidFill>
                <a:effectLst/>
                <a:uLnTx/>
                <a:uFillTx/>
                <a:latin typeface="Calibri"/>
                <a:ea typeface="+mn-ea"/>
                <a:cs typeface="+mn-cs"/>
              </a:rPr>
              <a:t>Robust financial management</a:t>
            </a:r>
          </a:p>
        </p:txBody>
      </p:sp>
      <p:sp>
        <p:nvSpPr>
          <p:cNvPr id="10" name="TextBox 9"/>
          <p:cNvSpPr txBox="1"/>
          <p:nvPr/>
        </p:nvSpPr>
        <p:spPr>
          <a:xfrm>
            <a:off x="4696968" y="1984248"/>
            <a:ext cx="2798064" cy="3345531"/>
          </a:xfrm>
          <a:prstGeom prst="rect">
            <a:avLst/>
          </a:prstGeom>
          <a:noFill/>
        </p:spPr>
        <p:txBody>
          <a:bodyPr wrap="square" lIns="45720" tIns="18288" rIns="18288" bIns="18288">
            <a:spAutoFit/>
          </a:bodyPr>
          <a:lstStyle/>
          <a:p>
            <a:pPr marL="0" marR="0" lvl="0" indent="0" algn="ctr" defTabSz="457200" rtl="0" eaLnBrk="1" fontAlgn="auto" latinLnBrk="0" hangingPunct="1">
              <a:lnSpc>
                <a:spcPct val="100000"/>
              </a:lnSpc>
              <a:spcBef>
                <a:spcPts val="0"/>
              </a:spcBef>
              <a:spcAft>
                <a:spcPts val="600"/>
              </a:spcAft>
              <a:buClrTx/>
              <a:buSzTx/>
              <a:buFontTx/>
              <a:buNone/>
              <a:tabLst/>
              <a:defRPr sz="1500">
                <a:solidFill>
                  <a:srgbClr val="2C3E50"/>
                </a:solidFill>
              </a:defRPr>
            </a:pPr>
            <a:r>
              <a:rPr kumimoji="0" sz="1500" b="0" i="0" u="none" strike="noStrike" kern="1200" cap="none" spc="0" normalizeH="0" baseline="0" noProof="0" dirty="0">
                <a:ln>
                  <a:noFill/>
                </a:ln>
                <a:solidFill>
                  <a:srgbClr val="2C3E50"/>
                </a:solidFill>
                <a:effectLst/>
                <a:uLnTx/>
                <a:uFillTx/>
                <a:latin typeface="Calibri"/>
                <a:ea typeface="+mn-ea"/>
                <a:cs typeface="+mn-cs"/>
              </a:rPr>
              <a:t>Pooled Fund</a:t>
            </a:r>
            <a:r>
              <a:rPr kumimoji="0" lang="en-GB" sz="1500" b="0" i="0" u="none" strike="noStrike" kern="1200" cap="none" spc="0" normalizeH="0" baseline="0" noProof="0" dirty="0">
                <a:ln>
                  <a:noFill/>
                </a:ln>
                <a:solidFill>
                  <a:srgbClr val="2C3E50"/>
                </a:solidFill>
                <a:effectLst/>
                <a:uLnTx/>
                <a:uFillTx/>
                <a:latin typeface="Calibri"/>
                <a:ea typeface="+mn-ea"/>
                <a:cs typeface="+mn-cs"/>
              </a:rPr>
              <a:t>s</a:t>
            </a:r>
            <a:r>
              <a:rPr kumimoji="0" sz="1500" b="0" i="0" u="none" strike="noStrike" kern="1200" cap="none" spc="0" normalizeH="0" baseline="0" noProof="0" dirty="0">
                <a:ln>
                  <a:noFill/>
                </a:ln>
                <a:solidFill>
                  <a:srgbClr val="2C3E50"/>
                </a:solidFill>
                <a:effectLst/>
                <a:uLnTx/>
                <a:uFillTx/>
                <a:latin typeface="Calibri"/>
                <a:ea typeface="+mn-ea"/>
                <a:cs typeface="+mn-cs"/>
              </a:rPr>
              <a:t> held </a:t>
            </a:r>
            <a:r>
              <a:rPr kumimoji="0" lang="en-GB" sz="1500" b="0" i="0" u="none" strike="noStrike" kern="1200" cap="none" spc="0" normalizeH="0" baseline="0" noProof="0" dirty="0">
                <a:ln>
                  <a:noFill/>
                </a:ln>
                <a:solidFill>
                  <a:srgbClr val="2C3E50"/>
                </a:solidFill>
                <a:effectLst/>
                <a:uLnTx/>
                <a:uFillTx/>
                <a:latin typeface="Calibri"/>
                <a:ea typeface="+mn-ea"/>
                <a:cs typeface="+mn-cs"/>
              </a:rPr>
              <a:t>in</a:t>
            </a:r>
            <a:r>
              <a:rPr kumimoji="0" sz="1500" b="0" i="0" u="none" strike="noStrike" kern="1200" cap="none" spc="0" normalizeH="0" baseline="0" noProof="0" dirty="0">
                <a:ln>
                  <a:noFill/>
                </a:ln>
                <a:solidFill>
                  <a:srgbClr val="2C3E50"/>
                </a:solidFill>
                <a:effectLst/>
                <a:uLnTx/>
                <a:uFillTx/>
                <a:latin typeface="Calibri"/>
                <a:ea typeface="+mn-ea"/>
                <a:cs typeface="+mn-cs"/>
              </a:rPr>
              <a:t> SPREP Special Account.</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i="0" u="none" strike="noStrike" kern="1200" cap="none" spc="0" normalizeH="0" baseline="0" noProof="0" dirty="0">
                <a:ln>
                  <a:noFill/>
                </a:ln>
                <a:solidFill>
                  <a:prstClr val="black"/>
                </a:solidFill>
                <a:effectLst/>
                <a:uLnTx/>
                <a:uFillTx/>
                <a:latin typeface="Calibri"/>
                <a:ea typeface="+mn-ea"/>
                <a:cs typeface="+mn-cs"/>
              </a:rPr>
              <a:t>Integrated finance-system, Tracker and audited-view treatment.</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i="0" u="none" strike="noStrike" kern="1200" cap="none" spc="0" normalizeH="0" baseline="0" noProof="0" dirty="0">
                <a:ln>
                  <a:noFill/>
                </a:ln>
                <a:solidFill>
                  <a:prstClr val="black"/>
                </a:solidFill>
                <a:effectLst/>
                <a:uLnTx/>
                <a:uFillTx/>
                <a:latin typeface="Calibri"/>
                <a:ea typeface="+mn-ea"/>
                <a:cs typeface="+mn-cs"/>
              </a:rPr>
              <a:t>Clear rules for pooled, ringfenced and other support.</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i="0" u="none" strike="noStrike" kern="1200" cap="none" spc="0" normalizeH="0" baseline="0" noProof="0" dirty="0">
                <a:ln>
                  <a:noFill/>
                </a:ln>
                <a:solidFill>
                  <a:prstClr val="black"/>
                </a:solidFill>
                <a:effectLst/>
                <a:uLnTx/>
                <a:uFillTx/>
                <a:latin typeface="Calibri"/>
                <a:ea typeface="+mn-ea"/>
                <a:cs typeface="+mn-cs"/>
              </a:rPr>
              <a:t>Ability to accommodate approved donor-specific requirements without fragmenting the model.</a:t>
            </a:r>
          </a:p>
        </p:txBody>
      </p:sp>
      <p:sp>
        <p:nvSpPr>
          <p:cNvPr id="11" name="Rounded Rectangle 10"/>
          <p:cNvSpPr/>
          <p:nvPr/>
        </p:nvSpPr>
        <p:spPr>
          <a:xfrm>
            <a:off x="8389620" y="1746504"/>
            <a:ext cx="2971800" cy="4022284"/>
          </a:xfrm>
          <a:prstGeom prst="roundRect">
            <a:avLst/>
          </a:prstGeom>
          <a:solidFill>
            <a:srgbClr val="FFFFFF"/>
          </a:solidFill>
          <a:ln>
            <a:solidFill>
              <a:srgbClr val="C8D2DC"/>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sp>
        <p:nvSpPr>
          <p:cNvPr id="12" name="Rounded Rectangle 11"/>
          <p:cNvSpPr/>
          <p:nvPr/>
        </p:nvSpPr>
        <p:spPr>
          <a:xfrm>
            <a:off x="8435340" y="1495044"/>
            <a:ext cx="2971800" cy="384048"/>
          </a:xfrm>
          <a:prstGeom prst="roundRect">
            <a:avLst/>
          </a:prstGeom>
          <a:solidFill>
            <a:schemeClr val="accent3">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sz="1400" b="1">
                <a:solidFill>
                  <a:srgbClr val="123456"/>
                </a:solidFill>
              </a:defRPr>
            </a:pPr>
            <a:r>
              <a:rPr kumimoji="0" sz="1400" b="1" i="0" u="none" strike="noStrike" kern="1200" cap="none" spc="0" normalizeH="0" baseline="0" noProof="0" dirty="0">
                <a:ln>
                  <a:noFill/>
                </a:ln>
                <a:solidFill>
                  <a:srgbClr val="123456"/>
                </a:solidFill>
                <a:effectLst/>
                <a:uLnTx/>
                <a:uFillTx/>
                <a:latin typeface="Calibri"/>
                <a:ea typeface="+mn-ea"/>
                <a:cs typeface="+mn-cs"/>
              </a:rPr>
              <a:t>Robust reporting</a:t>
            </a:r>
          </a:p>
        </p:txBody>
      </p:sp>
      <p:sp>
        <p:nvSpPr>
          <p:cNvPr id="13" name="TextBox 12"/>
          <p:cNvSpPr txBox="1"/>
          <p:nvPr/>
        </p:nvSpPr>
        <p:spPr>
          <a:xfrm>
            <a:off x="8499348" y="1915668"/>
            <a:ext cx="2752344" cy="3622530"/>
          </a:xfrm>
          <a:prstGeom prst="rect">
            <a:avLst/>
          </a:prstGeom>
          <a:noFill/>
        </p:spPr>
        <p:txBody>
          <a:bodyPr wrap="square" lIns="45720" tIns="18288" rIns="18288" bIns="18288">
            <a:spAutoFit/>
          </a:bodyPr>
          <a:lstStyle/>
          <a:p>
            <a:pPr marL="0" marR="0" lvl="0" indent="0" algn="ctr" defTabSz="457200" rtl="0" eaLnBrk="1" fontAlgn="auto" latinLnBrk="0" hangingPunct="1">
              <a:lnSpc>
                <a:spcPct val="100000"/>
              </a:lnSpc>
              <a:spcBef>
                <a:spcPts val="0"/>
              </a:spcBef>
              <a:spcAft>
                <a:spcPts val="600"/>
              </a:spcAft>
              <a:buClrTx/>
              <a:buSzTx/>
              <a:buFontTx/>
              <a:buNone/>
              <a:tabLst/>
              <a:defRPr sz="1500">
                <a:solidFill>
                  <a:srgbClr val="2C3E50"/>
                </a:solidFill>
              </a:defRPr>
            </a:pPr>
            <a:r>
              <a:rPr kumimoji="0" sz="1500" b="0" i="0" u="none" strike="noStrike" kern="1200" cap="none" spc="0" normalizeH="0" baseline="0" noProof="0" dirty="0">
                <a:ln>
                  <a:noFill/>
                </a:ln>
                <a:solidFill>
                  <a:srgbClr val="2C3E50"/>
                </a:solidFill>
                <a:effectLst/>
                <a:uLnTx/>
                <a:uFillTx/>
                <a:latin typeface="Calibri"/>
                <a:ea typeface="+mn-ea"/>
                <a:cs typeface="+mn-cs"/>
              </a:rPr>
              <a:t>One consolidated WRP Reporting Framework.</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b="0" i="0" u="none" strike="noStrike" kern="1200" cap="none" spc="0" normalizeH="0" baseline="0" noProof="0" dirty="0">
                <a:ln>
                  <a:noFill/>
                </a:ln>
                <a:solidFill>
                  <a:prstClr val="black"/>
                </a:solidFill>
                <a:effectLst/>
                <a:uLnTx/>
                <a:uFillTx/>
                <a:latin typeface="Calibri"/>
                <a:ea typeface="+mn-ea"/>
                <a:cs typeface="+mn-cs"/>
              </a:rPr>
              <a:t>Costed pipeline, Funded Workplan and Tracker provide visibility of delivery.</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b="0" i="0" u="none" strike="noStrike" kern="1200" cap="none" spc="0" normalizeH="0" baseline="0" noProof="0" dirty="0">
                <a:ln>
                  <a:noFill/>
                </a:ln>
                <a:solidFill>
                  <a:prstClr val="black"/>
                </a:solidFill>
                <a:effectLst/>
                <a:uLnTx/>
                <a:uFillTx/>
                <a:latin typeface="Calibri"/>
                <a:ea typeface="+mn-ea"/>
                <a:cs typeface="+mn-cs"/>
              </a:rPr>
              <a:t>Same architecture for pooled, ringfenced and other support.</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b="0" i="0" u="none" strike="noStrike" kern="1200" cap="none" spc="0" normalizeH="0" baseline="0" noProof="0" dirty="0">
                <a:ln>
                  <a:noFill/>
                </a:ln>
                <a:solidFill>
                  <a:prstClr val="black"/>
                </a:solidFill>
                <a:effectLst/>
                <a:uLnTx/>
                <a:uFillTx/>
                <a:latin typeface="Calibri"/>
                <a:ea typeface="+mn-ea"/>
                <a:cs typeface="+mn-cs"/>
              </a:rPr>
              <a:t>Audit, due diligence, safeguards and downstream controls are built in.</a:t>
            </a:r>
          </a:p>
        </p:txBody>
      </p:sp>
      <p:sp>
        <p:nvSpPr>
          <p:cNvPr id="14" name="TextBox 13"/>
          <p:cNvSpPr txBox="1"/>
          <p:nvPr/>
        </p:nvSpPr>
        <p:spPr>
          <a:xfrm>
            <a:off x="594360" y="6048756"/>
            <a:ext cx="10812780" cy="307777"/>
          </a:xfrm>
          <a:prstGeom prst="rect">
            <a:avLst/>
          </a:prstGeom>
          <a:solidFill>
            <a:schemeClr val="accent3">
              <a:lumMod val="40000"/>
              <a:lumOff val="60000"/>
            </a:schemeClr>
          </a:solidFill>
          <a:ln>
            <a:solidFill>
              <a:schemeClr val="bg1"/>
            </a:solidFill>
          </a:ln>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sz="1600" b="1">
                <a:solidFill>
                  <a:srgbClr val="123456"/>
                </a:solidFill>
              </a:defRPr>
            </a:pPr>
            <a:r>
              <a:rPr sz="1400" b="1" dirty="0">
                <a:solidFill>
                  <a:srgbClr val="123456"/>
                </a:solidFill>
                <a:latin typeface="Calibri"/>
              </a:rPr>
              <a:t>The pooled fund is therefore donor-ready not because it is rigid, but because it combines common</a:t>
            </a:r>
            <a:r>
              <a:rPr lang="en-GB" sz="1400" b="1" dirty="0">
                <a:solidFill>
                  <a:srgbClr val="123456"/>
                </a:solidFill>
                <a:latin typeface="Calibri"/>
              </a:rPr>
              <a:t>, approved</a:t>
            </a:r>
            <a:r>
              <a:rPr sz="1400" b="1" dirty="0">
                <a:solidFill>
                  <a:srgbClr val="123456"/>
                </a:solidFill>
                <a:latin typeface="Calibri"/>
              </a:rPr>
              <a:t> rules with controlled flexibility.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AFCFD"/>
        </a:solidFill>
        <a:effectLst/>
      </p:bgPr>
    </p:bg>
    <p:spTree>
      <p:nvGrpSpPr>
        <p:cNvPr id="1" name="">
          <a:extLst>
            <a:ext uri="{FF2B5EF4-FFF2-40B4-BE49-F238E27FC236}">
              <a16:creationId xmlns:a16="http://schemas.microsoft.com/office/drawing/2014/main" id="{74780F2F-3905-AF0F-01F6-311C5B47339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004B0D72-D1FF-FA7D-BAC1-BFB10EC3576E}"/>
              </a:ext>
            </a:extLst>
          </p:cNvPr>
          <p:cNvSpPr/>
          <p:nvPr/>
        </p:nvSpPr>
        <p:spPr>
          <a:xfrm>
            <a:off x="0" y="0"/>
            <a:ext cx="12192000" cy="411480"/>
          </a:xfrm>
          <a:prstGeom prst="rect">
            <a:avLst/>
          </a:prstGeom>
          <a:solidFill>
            <a:srgbClr val="12345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sp>
        <p:nvSpPr>
          <p:cNvPr id="3" name="Rectangle 2">
            <a:extLst>
              <a:ext uri="{FF2B5EF4-FFF2-40B4-BE49-F238E27FC236}">
                <a16:creationId xmlns:a16="http://schemas.microsoft.com/office/drawing/2014/main" id="{A3674290-5A6F-97B3-A374-6F2F75CAFB0D}"/>
              </a:ext>
            </a:extLst>
          </p:cNvPr>
          <p:cNvSpPr/>
          <p:nvPr/>
        </p:nvSpPr>
        <p:spPr>
          <a:xfrm>
            <a:off x="0" y="6601968"/>
            <a:ext cx="12192000" cy="256032"/>
          </a:xfrm>
          <a:prstGeom prst="rect">
            <a:avLst/>
          </a:prstGeom>
          <a:solidFill>
            <a:srgbClr val="F0F4F6"/>
          </a:solidFill>
          <a:ln>
            <a:noFill/>
          </a:ln>
        </p:spPr>
        <p:style>
          <a:lnRef idx="1">
            <a:schemeClr val="accent1"/>
          </a:lnRef>
          <a:fillRef idx="3">
            <a:schemeClr val="accent1"/>
          </a:fillRef>
          <a:effectRef idx="2">
            <a:schemeClr val="accent1"/>
          </a:effectRef>
          <a:fontRef idx="minor">
            <a:schemeClr val="lt1"/>
          </a:fontRef>
        </p:style>
        <p:txBody>
          <a:bodyPr lIns="320040" tIns="5080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sz="1000" b="0" i="0" u="none" strike="noStrike" kern="1200" cap="none" spc="0" normalizeH="0" baseline="0" noProof="0">
                <a:ln>
                  <a:noFill/>
                </a:ln>
                <a:solidFill>
                  <a:srgbClr val="5A6268"/>
                </a:solidFill>
                <a:effectLst/>
                <a:uLnTx/>
                <a:uFillTx/>
                <a:latin typeface="Calibri"/>
                <a:ea typeface="+mn-ea"/>
                <a:cs typeface="+mn-cs"/>
              </a:rPr>
              <a:t>WRP Coordination &amp; Planning Meeting | Day 2 | 1 June 2026</a:t>
            </a:r>
          </a:p>
        </p:txBody>
      </p:sp>
      <p:sp>
        <p:nvSpPr>
          <p:cNvPr id="4" name="TextBox 3">
            <a:extLst>
              <a:ext uri="{FF2B5EF4-FFF2-40B4-BE49-F238E27FC236}">
                <a16:creationId xmlns:a16="http://schemas.microsoft.com/office/drawing/2014/main" id="{97C1C807-4943-97BC-7435-E0AE72E3DA33}"/>
              </a:ext>
            </a:extLst>
          </p:cNvPr>
          <p:cNvSpPr txBox="1"/>
          <p:nvPr/>
        </p:nvSpPr>
        <p:spPr>
          <a:xfrm>
            <a:off x="502920" y="594360"/>
            <a:ext cx="6473503" cy="492443"/>
          </a:xfrm>
          <a:prstGeom prst="rect">
            <a:avLst/>
          </a:prstGeom>
          <a:noFill/>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sz="2600" b="1" i="0" u="none" strike="noStrike" kern="1200" cap="none" spc="0" normalizeH="0" baseline="0" noProof="0" dirty="0">
                <a:ln>
                  <a:noFill/>
                </a:ln>
                <a:solidFill>
                  <a:srgbClr val="123456"/>
                </a:solidFill>
                <a:effectLst/>
                <a:uLnTx/>
                <a:uFillTx/>
                <a:latin typeface="Calibri"/>
                <a:ea typeface="+mn-ea"/>
                <a:cs typeface="+mn-cs"/>
              </a:rPr>
              <a:t>Why this makes WRP </a:t>
            </a:r>
            <a:r>
              <a:rPr kumimoji="0" lang="en-GB" sz="2600" b="1" i="0" u="none" strike="noStrike" kern="1200" cap="none" spc="0" normalizeH="0" baseline="0" noProof="0" dirty="0">
                <a:ln>
                  <a:noFill/>
                </a:ln>
                <a:solidFill>
                  <a:srgbClr val="123456"/>
                </a:solidFill>
                <a:effectLst/>
                <a:uLnTx/>
                <a:uFillTx/>
                <a:latin typeface="Calibri"/>
                <a:ea typeface="+mn-ea"/>
                <a:cs typeface="+mn-cs"/>
              </a:rPr>
              <a:t>Pacific and </a:t>
            </a:r>
            <a:r>
              <a:rPr kumimoji="0" sz="2600" b="1" i="0" u="none" strike="noStrike" kern="1200" cap="none" spc="0" normalizeH="0" baseline="0" noProof="0" dirty="0">
                <a:ln>
                  <a:noFill/>
                </a:ln>
                <a:solidFill>
                  <a:srgbClr val="123456"/>
                </a:solidFill>
                <a:effectLst/>
                <a:uLnTx/>
                <a:uFillTx/>
                <a:latin typeface="Calibri"/>
                <a:ea typeface="+mn-ea"/>
                <a:cs typeface="+mn-cs"/>
              </a:rPr>
              <a:t>donor-ready</a:t>
            </a:r>
          </a:p>
        </p:txBody>
      </p:sp>
      <p:sp>
        <p:nvSpPr>
          <p:cNvPr id="5" name="Rounded Rectangle 4">
            <a:extLst>
              <a:ext uri="{FF2B5EF4-FFF2-40B4-BE49-F238E27FC236}">
                <a16:creationId xmlns:a16="http://schemas.microsoft.com/office/drawing/2014/main" id="{90A02E22-FF80-DA0B-C42A-19F44D22244E}"/>
              </a:ext>
            </a:extLst>
          </p:cNvPr>
          <p:cNvSpPr/>
          <p:nvPr/>
        </p:nvSpPr>
        <p:spPr>
          <a:xfrm>
            <a:off x="594360" y="1554479"/>
            <a:ext cx="3017520" cy="4260717"/>
          </a:xfrm>
          <a:prstGeom prst="roundRect">
            <a:avLst/>
          </a:prstGeom>
          <a:solidFill>
            <a:srgbClr val="FFFFFF"/>
          </a:solidFill>
          <a:ln>
            <a:solidFill>
              <a:srgbClr val="C8D2DC"/>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sp>
        <p:nvSpPr>
          <p:cNvPr id="6" name="Rounded Rectangle 5">
            <a:extLst>
              <a:ext uri="{FF2B5EF4-FFF2-40B4-BE49-F238E27FC236}">
                <a16:creationId xmlns:a16="http://schemas.microsoft.com/office/drawing/2014/main" id="{E1551E9D-5E94-AE51-23C4-94D576698A16}"/>
              </a:ext>
            </a:extLst>
          </p:cNvPr>
          <p:cNvSpPr/>
          <p:nvPr/>
        </p:nvSpPr>
        <p:spPr>
          <a:xfrm>
            <a:off x="640080" y="1531620"/>
            <a:ext cx="3017520" cy="384048"/>
          </a:xfrm>
          <a:prstGeom prst="roundRect">
            <a:avLst/>
          </a:prstGeom>
          <a:solidFill>
            <a:schemeClr val="accent3">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sz="1400" b="1">
                <a:solidFill>
                  <a:srgbClr val="123456"/>
                </a:solidFill>
              </a:defRPr>
            </a:pPr>
            <a:r>
              <a:rPr kumimoji="0" sz="1400" b="1" i="0" u="none" strike="noStrike" kern="1200" cap="none" spc="0" normalizeH="0" baseline="0" noProof="0">
                <a:ln>
                  <a:noFill/>
                </a:ln>
                <a:solidFill>
                  <a:srgbClr val="123456"/>
                </a:solidFill>
                <a:effectLst/>
                <a:uLnTx/>
                <a:uFillTx/>
                <a:latin typeface="Calibri"/>
                <a:ea typeface="+mn-ea"/>
                <a:cs typeface="+mn-cs"/>
              </a:rPr>
              <a:t>Robust governance</a:t>
            </a:r>
          </a:p>
        </p:txBody>
      </p:sp>
      <p:sp>
        <p:nvSpPr>
          <p:cNvPr id="7" name="TextBox 6">
            <a:extLst>
              <a:ext uri="{FF2B5EF4-FFF2-40B4-BE49-F238E27FC236}">
                <a16:creationId xmlns:a16="http://schemas.microsoft.com/office/drawing/2014/main" id="{FFAB683F-25FD-45C8-1078-F1461ADD90C2}"/>
              </a:ext>
            </a:extLst>
          </p:cNvPr>
          <p:cNvSpPr txBox="1"/>
          <p:nvPr/>
        </p:nvSpPr>
        <p:spPr>
          <a:xfrm>
            <a:off x="704088" y="1993392"/>
            <a:ext cx="2798064" cy="2237536"/>
          </a:xfrm>
          <a:prstGeom prst="rect">
            <a:avLst/>
          </a:prstGeom>
          <a:noFill/>
        </p:spPr>
        <p:txBody>
          <a:bodyPr wrap="square" lIns="45720" tIns="18288" rIns="18288" bIns="18288">
            <a:spAutoFit/>
          </a:bodyPr>
          <a:lstStyle/>
          <a:p>
            <a:pPr marL="0" marR="0" lvl="0" indent="0" algn="ctr" defTabSz="457200" rtl="0" eaLnBrk="1" fontAlgn="auto" latinLnBrk="0" hangingPunct="1">
              <a:lnSpc>
                <a:spcPct val="100000"/>
              </a:lnSpc>
              <a:spcBef>
                <a:spcPts val="0"/>
              </a:spcBef>
              <a:spcAft>
                <a:spcPts val="600"/>
              </a:spcAft>
              <a:buClrTx/>
              <a:buSzTx/>
              <a:buFontTx/>
              <a:buNone/>
              <a:tabLst/>
              <a:defRPr sz="1500">
                <a:solidFill>
                  <a:srgbClr val="2C3E50"/>
                </a:solidFill>
              </a:defRPr>
            </a:pPr>
            <a:r>
              <a:rPr kumimoji="0" sz="1500" b="0" i="0" u="none" strike="noStrike" kern="1200" cap="none" spc="0" normalizeH="0" baseline="0" noProof="0" dirty="0">
                <a:ln>
                  <a:noFill/>
                </a:ln>
                <a:solidFill>
                  <a:srgbClr val="2C3E50"/>
                </a:solidFill>
                <a:effectLst/>
                <a:uLnTx/>
                <a:uFillTx/>
                <a:latin typeface="Calibri"/>
                <a:ea typeface="+mn-ea"/>
                <a:cs typeface="+mn-cs"/>
              </a:rPr>
              <a:t>Charter + Steering Committee + Delegations Authority.</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prstClr val="black"/>
                </a:solidFill>
                <a:effectLst/>
                <a:uLnTx/>
                <a:uFillTx/>
                <a:latin typeface="Calibri"/>
                <a:ea typeface="+mn-ea"/>
                <a:cs typeface="+mn-cs"/>
              </a:rPr>
              <a:t>Decision making, </a:t>
            </a:r>
            <a:r>
              <a:rPr kumimoji="0" sz="1800" b="0" i="0" u="none" strike="noStrike" kern="1200" cap="none" spc="0" normalizeH="0" baseline="0" noProof="0" dirty="0">
                <a:ln>
                  <a:noFill/>
                </a:ln>
                <a:solidFill>
                  <a:prstClr val="black"/>
                </a:solidFill>
                <a:effectLst/>
                <a:uLnTx/>
                <a:uFillTx/>
                <a:latin typeface="Calibri"/>
                <a:ea typeface="+mn-ea"/>
                <a:cs typeface="+mn-cs"/>
              </a:rPr>
              <a:t>voting and framework-level approvals are clear.</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b="0" i="0" u="none" strike="noStrike" kern="1200" cap="none" spc="0" normalizeH="0" baseline="0" noProof="0" dirty="0">
                <a:ln>
                  <a:noFill/>
                </a:ln>
                <a:solidFill>
                  <a:prstClr val="black"/>
                </a:solidFill>
                <a:effectLst/>
                <a:uLnTx/>
                <a:uFillTx/>
                <a:latin typeface="Calibri"/>
                <a:ea typeface="+mn-ea"/>
                <a:cs typeface="+mn-cs"/>
              </a:rPr>
              <a:t>SPREP remains the accountable legal counterparty.</a:t>
            </a:r>
          </a:p>
        </p:txBody>
      </p:sp>
      <p:sp>
        <p:nvSpPr>
          <p:cNvPr id="8" name="Rounded Rectangle 7">
            <a:extLst>
              <a:ext uri="{FF2B5EF4-FFF2-40B4-BE49-F238E27FC236}">
                <a16:creationId xmlns:a16="http://schemas.microsoft.com/office/drawing/2014/main" id="{70D55EB4-AA05-2B4A-F7D2-5CD75EF16D35}"/>
              </a:ext>
            </a:extLst>
          </p:cNvPr>
          <p:cNvSpPr/>
          <p:nvPr/>
        </p:nvSpPr>
        <p:spPr>
          <a:xfrm>
            <a:off x="4560570" y="1810899"/>
            <a:ext cx="3017520" cy="3957889"/>
          </a:xfrm>
          <a:prstGeom prst="roundRect">
            <a:avLst/>
          </a:prstGeom>
          <a:solidFill>
            <a:srgbClr val="FFFFFF"/>
          </a:solidFill>
          <a:ln>
            <a:solidFill>
              <a:srgbClr val="C8D2DC"/>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sp>
        <p:nvSpPr>
          <p:cNvPr id="9" name="Rounded Rectangle 8">
            <a:extLst>
              <a:ext uri="{FF2B5EF4-FFF2-40B4-BE49-F238E27FC236}">
                <a16:creationId xmlns:a16="http://schemas.microsoft.com/office/drawing/2014/main" id="{ED80C875-FB4A-4A12-7411-A54181E983C7}"/>
              </a:ext>
            </a:extLst>
          </p:cNvPr>
          <p:cNvSpPr/>
          <p:nvPr/>
        </p:nvSpPr>
        <p:spPr>
          <a:xfrm>
            <a:off x="4560570" y="1504188"/>
            <a:ext cx="3017520" cy="384048"/>
          </a:xfrm>
          <a:prstGeom prst="roundRect">
            <a:avLst/>
          </a:prstGeom>
          <a:solidFill>
            <a:schemeClr val="accent3">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sz="1400" b="1">
                <a:solidFill>
                  <a:srgbClr val="123456"/>
                </a:solidFill>
              </a:defRPr>
            </a:pPr>
            <a:r>
              <a:rPr kumimoji="0" sz="1400" b="1" i="0" u="none" strike="noStrike" kern="1200" cap="none" spc="0" normalizeH="0" baseline="0" noProof="0" dirty="0">
                <a:ln>
                  <a:noFill/>
                </a:ln>
                <a:solidFill>
                  <a:srgbClr val="123456"/>
                </a:solidFill>
                <a:effectLst/>
                <a:uLnTx/>
                <a:uFillTx/>
                <a:latin typeface="Calibri"/>
                <a:ea typeface="+mn-ea"/>
                <a:cs typeface="+mn-cs"/>
              </a:rPr>
              <a:t>Robust financial management</a:t>
            </a:r>
          </a:p>
        </p:txBody>
      </p:sp>
      <p:sp>
        <p:nvSpPr>
          <p:cNvPr id="10" name="TextBox 9">
            <a:extLst>
              <a:ext uri="{FF2B5EF4-FFF2-40B4-BE49-F238E27FC236}">
                <a16:creationId xmlns:a16="http://schemas.microsoft.com/office/drawing/2014/main" id="{34927EF0-4148-78CD-ACE6-47672B14F3AA}"/>
              </a:ext>
            </a:extLst>
          </p:cNvPr>
          <p:cNvSpPr txBox="1"/>
          <p:nvPr/>
        </p:nvSpPr>
        <p:spPr>
          <a:xfrm>
            <a:off x="4696968" y="1984248"/>
            <a:ext cx="2798064" cy="3345531"/>
          </a:xfrm>
          <a:prstGeom prst="rect">
            <a:avLst/>
          </a:prstGeom>
          <a:noFill/>
        </p:spPr>
        <p:txBody>
          <a:bodyPr wrap="square" lIns="45720" tIns="18288" rIns="18288" bIns="18288">
            <a:spAutoFit/>
          </a:bodyPr>
          <a:lstStyle/>
          <a:p>
            <a:pPr marL="0" marR="0" lvl="0" indent="0" algn="ctr" defTabSz="457200" rtl="0" eaLnBrk="1" fontAlgn="auto" latinLnBrk="0" hangingPunct="1">
              <a:lnSpc>
                <a:spcPct val="100000"/>
              </a:lnSpc>
              <a:spcBef>
                <a:spcPts val="0"/>
              </a:spcBef>
              <a:spcAft>
                <a:spcPts val="600"/>
              </a:spcAft>
              <a:buClrTx/>
              <a:buSzTx/>
              <a:buFontTx/>
              <a:buNone/>
              <a:tabLst/>
              <a:defRPr sz="1500">
                <a:solidFill>
                  <a:srgbClr val="2C3E50"/>
                </a:solidFill>
              </a:defRPr>
            </a:pPr>
            <a:r>
              <a:rPr kumimoji="0" sz="1500" b="0" i="0" u="none" strike="noStrike" kern="1200" cap="none" spc="0" normalizeH="0" baseline="0" noProof="0" dirty="0">
                <a:ln>
                  <a:noFill/>
                </a:ln>
                <a:solidFill>
                  <a:srgbClr val="2C3E50"/>
                </a:solidFill>
                <a:effectLst/>
                <a:uLnTx/>
                <a:uFillTx/>
                <a:latin typeface="Calibri"/>
                <a:ea typeface="+mn-ea"/>
                <a:cs typeface="+mn-cs"/>
              </a:rPr>
              <a:t>Pooled Fund</a:t>
            </a:r>
            <a:r>
              <a:rPr kumimoji="0" lang="en-GB" sz="1500" b="0" i="0" u="none" strike="noStrike" kern="1200" cap="none" spc="0" normalizeH="0" baseline="0" noProof="0" dirty="0">
                <a:ln>
                  <a:noFill/>
                </a:ln>
                <a:solidFill>
                  <a:srgbClr val="2C3E50"/>
                </a:solidFill>
                <a:effectLst/>
                <a:uLnTx/>
                <a:uFillTx/>
                <a:latin typeface="Calibri"/>
                <a:ea typeface="+mn-ea"/>
                <a:cs typeface="+mn-cs"/>
              </a:rPr>
              <a:t>s</a:t>
            </a:r>
            <a:r>
              <a:rPr kumimoji="0" sz="1500" b="0" i="0" u="none" strike="noStrike" kern="1200" cap="none" spc="0" normalizeH="0" baseline="0" noProof="0" dirty="0">
                <a:ln>
                  <a:noFill/>
                </a:ln>
                <a:solidFill>
                  <a:srgbClr val="2C3E50"/>
                </a:solidFill>
                <a:effectLst/>
                <a:uLnTx/>
                <a:uFillTx/>
                <a:latin typeface="Calibri"/>
                <a:ea typeface="+mn-ea"/>
                <a:cs typeface="+mn-cs"/>
              </a:rPr>
              <a:t> held </a:t>
            </a:r>
            <a:r>
              <a:rPr kumimoji="0" lang="en-GB" sz="1500" b="0" i="0" u="none" strike="noStrike" kern="1200" cap="none" spc="0" normalizeH="0" baseline="0" noProof="0" dirty="0">
                <a:ln>
                  <a:noFill/>
                </a:ln>
                <a:solidFill>
                  <a:srgbClr val="2C3E50"/>
                </a:solidFill>
                <a:effectLst/>
                <a:uLnTx/>
                <a:uFillTx/>
                <a:latin typeface="Calibri"/>
                <a:ea typeface="+mn-ea"/>
                <a:cs typeface="+mn-cs"/>
              </a:rPr>
              <a:t>in</a:t>
            </a:r>
            <a:r>
              <a:rPr kumimoji="0" sz="1500" b="0" i="0" u="none" strike="noStrike" kern="1200" cap="none" spc="0" normalizeH="0" baseline="0" noProof="0" dirty="0">
                <a:ln>
                  <a:noFill/>
                </a:ln>
                <a:solidFill>
                  <a:srgbClr val="2C3E50"/>
                </a:solidFill>
                <a:effectLst/>
                <a:uLnTx/>
                <a:uFillTx/>
                <a:latin typeface="Calibri"/>
                <a:ea typeface="+mn-ea"/>
                <a:cs typeface="+mn-cs"/>
              </a:rPr>
              <a:t> SPREP Special Account.</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i="0" u="none" strike="noStrike" kern="1200" cap="none" spc="0" normalizeH="0" baseline="0" noProof="0" dirty="0">
                <a:ln>
                  <a:noFill/>
                </a:ln>
                <a:solidFill>
                  <a:prstClr val="black"/>
                </a:solidFill>
                <a:effectLst/>
                <a:uLnTx/>
                <a:uFillTx/>
                <a:latin typeface="Calibri"/>
                <a:ea typeface="+mn-ea"/>
                <a:cs typeface="+mn-cs"/>
              </a:rPr>
              <a:t>Integrated finance-system, Tracker and audited-view treatment.</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i="0" u="none" strike="noStrike" kern="1200" cap="none" spc="0" normalizeH="0" baseline="0" noProof="0" dirty="0">
                <a:ln>
                  <a:noFill/>
                </a:ln>
                <a:solidFill>
                  <a:prstClr val="black"/>
                </a:solidFill>
                <a:effectLst/>
                <a:uLnTx/>
                <a:uFillTx/>
                <a:latin typeface="Calibri"/>
                <a:ea typeface="+mn-ea"/>
                <a:cs typeface="+mn-cs"/>
              </a:rPr>
              <a:t>Clear rules for pooled, ringfenced and other support.</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i="0" u="none" strike="noStrike" kern="1200" cap="none" spc="0" normalizeH="0" baseline="0" noProof="0" dirty="0">
                <a:ln>
                  <a:noFill/>
                </a:ln>
                <a:solidFill>
                  <a:prstClr val="black"/>
                </a:solidFill>
                <a:effectLst/>
                <a:uLnTx/>
                <a:uFillTx/>
                <a:latin typeface="Calibri"/>
                <a:ea typeface="+mn-ea"/>
                <a:cs typeface="+mn-cs"/>
              </a:rPr>
              <a:t>Ability to accommodate approved donor-specific requirements without fragmenting the model.</a:t>
            </a:r>
          </a:p>
        </p:txBody>
      </p:sp>
      <p:sp>
        <p:nvSpPr>
          <p:cNvPr id="11" name="Rounded Rectangle 10">
            <a:extLst>
              <a:ext uri="{FF2B5EF4-FFF2-40B4-BE49-F238E27FC236}">
                <a16:creationId xmlns:a16="http://schemas.microsoft.com/office/drawing/2014/main" id="{FFEE22AC-F00E-8DFE-CBDE-C12E87B10DDD}"/>
              </a:ext>
            </a:extLst>
          </p:cNvPr>
          <p:cNvSpPr/>
          <p:nvPr/>
        </p:nvSpPr>
        <p:spPr>
          <a:xfrm>
            <a:off x="8389620" y="1746504"/>
            <a:ext cx="2971800" cy="4022284"/>
          </a:xfrm>
          <a:prstGeom prst="roundRect">
            <a:avLst/>
          </a:prstGeom>
          <a:solidFill>
            <a:srgbClr val="FFFFFF"/>
          </a:solidFill>
          <a:ln>
            <a:solidFill>
              <a:srgbClr val="C8D2DC"/>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a:ea typeface="+mn-ea"/>
              <a:cs typeface="+mn-cs"/>
            </a:endParaRPr>
          </a:p>
        </p:txBody>
      </p:sp>
      <p:sp>
        <p:nvSpPr>
          <p:cNvPr id="12" name="Rounded Rectangle 11">
            <a:extLst>
              <a:ext uri="{FF2B5EF4-FFF2-40B4-BE49-F238E27FC236}">
                <a16:creationId xmlns:a16="http://schemas.microsoft.com/office/drawing/2014/main" id="{FA965819-DF95-B321-02F3-232D5BD1B9F0}"/>
              </a:ext>
            </a:extLst>
          </p:cNvPr>
          <p:cNvSpPr/>
          <p:nvPr/>
        </p:nvSpPr>
        <p:spPr>
          <a:xfrm>
            <a:off x="8435340" y="1495044"/>
            <a:ext cx="2971800" cy="384048"/>
          </a:xfrm>
          <a:prstGeom prst="roundRect">
            <a:avLst/>
          </a:prstGeom>
          <a:solidFill>
            <a:schemeClr val="accent3">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sz="1400" b="1">
                <a:solidFill>
                  <a:srgbClr val="123456"/>
                </a:solidFill>
              </a:defRPr>
            </a:pPr>
            <a:r>
              <a:rPr kumimoji="0" sz="1400" b="1" i="0" u="none" strike="noStrike" kern="1200" cap="none" spc="0" normalizeH="0" baseline="0" noProof="0" dirty="0">
                <a:ln>
                  <a:noFill/>
                </a:ln>
                <a:solidFill>
                  <a:srgbClr val="123456"/>
                </a:solidFill>
                <a:effectLst/>
                <a:uLnTx/>
                <a:uFillTx/>
                <a:latin typeface="Calibri"/>
                <a:ea typeface="+mn-ea"/>
                <a:cs typeface="+mn-cs"/>
              </a:rPr>
              <a:t>Robust reporting</a:t>
            </a:r>
          </a:p>
        </p:txBody>
      </p:sp>
      <p:sp>
        <p:nvSpPr>
          <p:cNvPr id="13" name="TextBox 12">
            <a:extLst>
              <a:ext uri="{FF2B5EF4-FFF2-40B4-BE49-F238E27FC236}">
                <a16:creationId xmlns:a16="http://schemas.microsoft.com/office/drawing/2014/main" id="{F1D8A20B-E832-3149-BEFB-B41A49271480}"/>
              </a:ext>
            </a:extLst>
          </p:cNvPr>
          <p:cNvSpPr txBox="1"/>
          <p:nvPr/>
        </p:nvSpPr>
        <p:spPr>
          <a:xfrm>
            <a:off x="8499348" y="1915668"/>
            <a:ext cx="2752344" cy="3622530"/>
          </a:xfrm>
          <a:prstGeom prst="rect">
            <a:avLst/>
          </a:prstGeom>
          <a:noFill/>
        </p:spPr>
        <p:txBody>
          <a:bodyPr wrap="square" lIns="45720" tIns="18288" rIns="18288" bIns="18288">
            <a:spAutoFit/>
          </a:bodyPr>
          <a:lstStyle/>
          <a:p>
            <a:pPr marL="0" marR="0" lvl="0" indent="0" algn="ctr" defTabSz="457200" rtl="0" eaLnBrk="1" fontAlgn="auto" latinLnBrk="0" hangingPunct="1">
              <a:lnSpc>
                <a:spcPct val="100000"/>
              </a:lnSpc>
              <a:spcBef>
                <a:spcPts val="0"/>
              </a:spcBef>
              <a:spcAft>
                <a:spcPts val="600"/>
              </a:spcAft>
              <a:buClrTx/>
              <a:buSzTx/>
              <a:buFontTx/>
              <a:buNone/>
              <a:tabLst/>
              <a:defRPr sz="1500">
                <a:solidFill>
                  <a:srgbClr val="2C3E50"/>
                </a:solidFill>
              </a:defRPr>
            </a:pPr>
            <a:r>
              <a:rPr kumimoji="0" sz="1500" b="0" i="0" u="none" strike="noStrike" kern="1200" cap="none" spc="0" normalizeH="0" baseline="0" noProof="0" dirty="0">
                <a:ln>
                  <a:noFill/>
                </a:ln>
                <a:solidFill>
                  <a:srgbClr val="2C3E50"/>
                </a:solidFill>
                <a:effectLst/>
                <a:uLnTx/>
                <a:uFillTx/>
                <a:latin typeface="Calibri"/>
                <a:ea typeface="+mn-ea"/>
                <a:cs typeface="+mn-cs"/>
              </a:rPr>
              <a:t>One consolidated WRP Reporting Framework.</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b="0" i="0" u="none" strike="noStrike" kern="1200" cap="none" spc="0" normalizeH="0" baseline="0" noProof="0" dirty="0">
                <a:ln>
                  <a:noFill/>
                </a:ln>
                <a:solidFill>
                  <a:prstClr val="black"/>
                </a:solidFill>
                <a:effectLst/>
                <a:uLnTx/>
                <a:uFillTx/>
                <a:latin typeface="Calibri"/>
                <a:ea typeface="+mn-ea"/>
                <a:cs typeface="+mn-cs"/>
              </a:rPr>
              <a:t>Costed pipeline, Funded Workplan and Tracker provide visibility of delivery.</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b="0" i="0" u="none" strike="noStrike" kern="1200" cap="none" spc="0" normalizeH="0" baseline="0" noProof="0" dirty="0">
                <a:ln>
                  <a:noFill/>
                </a:ln>
                <a:solidFill>
                  <a:prstClr val="black"/>
                </a:solidFill>
                <a:effectLst/>
                <a:uLnTx/>
                <a:uFillTx/>
                <a:latin typeface="Calibri"/>
                <a:ea typeface="+mn-ea"/>
                <a:cs typeface="+mn-cs"/>
              </a:rPr>
              <a:t>Same architecture for pooled, ringfenced and other support.</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sz="1800" b="0" i="0" u="none" strike="noStrike" kern="1200" cap="none" spc="0" normalizeH="0" baseline="0" noProof="0" dirty="0">
                <a:ln>
                  <a:noFill/>
                </a:ln>
                <a:solidFill>
                  <a:prstClr val="black"/>
                </a:solidFill>
                <a:effectLst/>
                <a:uLnTx/>
                <a:uFillTx/>
                <a:latin typeface="Calibri"/>
                <a:ea typeface="+mn-ea"/>
                <a:cs typeface="+mn-cs"/>
              </a:rPr>
              <a:t>Audit, due diligence, safeguards and downstream controls are built in.</a:t>
            </a:r>
          </a:p>
        </p:txBody>
      </p:sp>
      <p:sp>
        <p:nvSpPr>
          <p:cNvPr id="14" name="TextBox 13">
            <a:extLst>
              <a:ext uri="{FF2B5EF4-FFF2-40B4-BE49-F238E27FC236}">
                <a16:creationId xmlns:a16="http://schemas.microsoft.com/office/drawing/2014/main" id="{37DA6AEA-836B-34BA-44C5-032947881C07}"/>
              </a:ext>
            </a:extLst>
          </p:cNvPr>
          <p:cNvSpPr txBox="1"/>
          <p:nvPr/>
        </p:nvSpPr>
        <p:spPr>
          <a:xfrm>
            <a:off x="594360" y="6048756"/>
            <a:ext cx="10812780" cy="307777"/>
          </a:xfrm>
          <a:prstGeom prst="rect">
            <a:avLst/>
          </a:prstGeom>
          <a:solidFill>
            <a:schemeClr val="accent3">
              <a:lumMod val="40000"/>
              <a:lumOff val="60000"/>
            </a:schemeClr>
          </a:solidFill>
          <a:ln>
            <a:solidFill>
              <a:schemeClr val="bg1"/>
            </a:solidFill>
          </a:ln>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sz="1600" b="1">
                <a:solidFill>
                  <a:srgbClr val="123456"/>
                </a:solidFill>
              </a:defRPr>
            </a:pPr>
            <a:r>
              <a:rPr sz="1400" b="1" dirty="0">
                <a:solidFill>
                  <a:srgbClr val="123456"/>
                </a:solidFill>
                <a:latin typeface="Calibri"/>
              </a:rPr>
              <a:t>The pooled fund is therefore donor-ready not because it is rigid, but because it combines common</a:t>
            </a:r>
            <a:r>
              <a:rPr lang="en-GB" sz="1400" b="1" dirty="0">
                <a:solidFill>
                  <a:srgbClr val="123456"/>
                </a:solidFill>
                <a:latin typeface="Calibri"/>
              </a:rPr>
              <a:t>, approved</a:t>
            </a:r>
            <a:r>
              <a:rPr sz="1400" b="1" dirty="0">
                <a:solidFill>
                  <a:srgbClr val="123456"/>
                </a:solidFill>
                <a:latin typeface="Calibri"/>
              </a:rPr>
              <a:t> rules with controlled flexibility.</a:t>
            </a:r>
          </a:p>
        </p:txBody>
      </p:sp>
    </p:spTree>
    <p:extLst>
      <p:ext uri="{BB962C8B-B14F-4D97-AF65-F5344CB8AC3E}">
        <p14:creationId xmlns:p14="http://schemas.microsoft.com/office/powerpoint/2010/main" val="296955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1B93D4149CF1F4A82E5E3E1C517E5E7" ma:contentTypeVersion="14" ma:contentTypeDescription="Create a new document." ma:contentTypeScope="" ma:versionID="8ad193fbfcbf4566f63298ea2daa23e7">
  <xsd:schema xmlns:xsd="http://www.w3.org/2001/XMLSchema" xmlns:xs="http://www.w3.org/2001/XMLSchema" xmlns:p="http://schemas.microsoft.com/office/2006/metadata/properties" xmlns:ns2="5c9379e0-c8fe-4c72-bd8d-06eab88b1c4d" xmlns:ns3="4600bc44-2015-4da8-875d-07b815e122b5" targetNamespace="http://schemas.microsoft.com/office/2006/metadata/properties" ma:root="true" ma:fieldsID="dfa26346bf4f8b207cd093a399659714" ns2:_="" ns3:_="">
    <xsd:import namespace="5c9379e0-c8fe-4c72-bd8d-06eab88b1c4d"/>
    <xsd:import namespace="4600bc44-2015-4da8-875d-07b815e122b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Top_x0020_2_x0020_Data_x0020_Framework_x0020_Principl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9379e0-c8fe-4c72-bd8d-06eab88b1c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5926c1b7-6265-4b08-9951-3c22af25e65f"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Top_x0020_2_x0020_Data_x0020_Framework_x0020_Principles" ma:index="21" nillable="true" ma:displayName="Top 2 Data Framework Principles" ma:format="Dropdown" ma:internalName="Top_x0020_2_x0020_Data_x0020_Framework_x0020_Principles">
      <xsd:complexType>
        <xsd:complexContent>
          <xsd:extension base="dms:MultiChoice">
            <xsd:sequence>
              <xsd:element name="Value" maxOccurs="unbounded" minOccurs="0" nillable="true">
                <xsd:simpleType>
                  <xsd:restriction base="dms:Choice">
                    <xsd:enumeration value="1. A Sustainable Financing and Asset Management Roadmap (Appendix B) and Improvement Strategies for each asset class are developed and updated at least every 5 years, to guide capability uplift and asset performance in the region."/>
                    <xsd:enumeration value="2.  Standardised regional technology for inter-operability and establish preferred supplier panel contracts for the Pacific, to streamline sharing of spares and maintenance resources, reduce cost and technical burden for countries through pooled regional solutions."/>
                    <xsd:enumeration value="3. Establish the Pacific MHEWS Asset Management Operational Fund and Investment Facility, to provide sustainable long-term pooled financing to operate and maintain critical regional assets, supplementing national budgets."/>
                    <xsd:enumeration value="4. Critical regional assets for MHEWS are agreed and identified as the Pacific Regional Observing Network (Appendix C) and is reviewed at least biennially. This includes enabling assets such as regional training centre, regional instrument centre, pacific WIS2 node and pacific integrated forecasting platform. GBON SOFF stations are a subset."/>
                  </xsd:restriction>
                </xsd:simple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600bc44-2015-4da8-875d-07b815e122b5"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d910c851-c325-4e55-9a04-b815e3608e32}" ma:internalName="TaxCatchAll" ma:showField="CatchAllData" ma:web="4600bc44-2015-4da8-875d-07b815e122b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600bc44-2015-4da8-875d-07b815e122b5" xsi:nil="true"/>
    <lcf76f155ced4ddcb4097134ff3c332f xmlns="5c9379e0-c8fe-4c72-bd8d-06eab88b1c4d">
      <Terms xmlns="http://schemas.microsoft.com/office/infopath/2007/PartnerControls"/>
    </lcf76f155ced4ddcb4097134ff3c332f>
    <Top_x0020_2_x0020_Data_x0020_Framework_x0020_Principles xmlns="5c9379e0-c8fe-4c72-bd8d-06eab88b1c4d" xsi:nil="true"/>
  </documentManagement>
</p:properties>
</file>

<file path=customXml/itemProps1.xml><?xml version="1.0" encoding="utf-8"?>
<ds:datastoreItem xmlns:ds="http://schemas.openxmlformats.org/officeDocument/2006/customXml" ds:itemID="{A9109FC9-691B-4821-9145-C7184E87E4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c9379e0-c8fe-4c72-bd8d-06eab88b1c4d"/>
    <ds:schemaRef ds:uri="4600bc44-2015-4da8-875d-07b815e122b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99F410E-E1AE-40B5-BAFE-203487FDDAA4}">
  <ds:schemaRefs>
    <ds:schemaRef ds:uri="http://schemas.microsoft.com/sharepoint/v3/contenttype/forms"/>
  </ds:schemaRefs>
</ds:datastoreItem>
</file>

<file path=customXml/itemProps3.xml><?xml version="1.0" encoding="utf-8"?>
<ds:datastoreItem xmlns:ds="http://schemas.openxmlformats.org/officeDocument/2006/customXml" ds:itemID="{7B2C5C8D-D7CD-4381-B57B-FF21B147B79A}">
  <ds:schemaRefs>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www.w3.org/XML/1998/namespace"/>
    <ds:schemaRef ds:uri="4600bc44-2015-4da8-875d-07b815e122b5"/>
    <ds:schemaRef ds:uri="http://purl.org/dc/elements/1.1/"/>
    <ds:schemaRef ds:uri="http://schemas.microsoft.com/office/infopath/2007/PartnerControls"/>
    <ds:schemaRef ds:uri="5c9379e0-c8fe-4c72-bd8d-06eab88b1c4d"/>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26705</TotalTime>
  <Words>1781</Words>
  <Application>Microsoft Office PowerPoint</Application>
  <PresentationFormat>Widescreen</PresentationFormat>
  <Paragraphs>148</Paragraphs>
  <Slides>11</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Aptos</vt:lpstr>
      <vt:lpstr>Arial</vt:lpstr>
      <vt:lpstr>Calibri</vt:lpstr>
      <vt:lpstr>Calibri Light</vt:lpstr>
      <vt:lpstr>Office Theme</vt:lpstr>
      <vt:lpstr>1_Office Theme</vt:lpstr>
      <vt:lpstr>WRP Pooled Fund – Operationalisation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Weather Ready Pacific Decadal program of Investment</dc:title>
  <dc:creator>Salesa Nihmei</dc:creator>
  <cp:lastModifiedBy>Diane Harris</cp:lastModifiedBy>
  <cp:revision>147</cp:revision>
  <cp:lastPrinted>2026-05-31T14:19:51Z</cp:lastPrinted>
  <dcterms:created xsi:type="dcterms:W3CDTF">2021-02-24T19:59:22Z</dcterms:created>
  <dcterms:modified xsi:type="dcterms:W3CDTF">2026-05-31T20:35:21Z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0x01010061B93D4149CF1F4A82E5E3E1C517E5E7</vt:lpwstr>
  </property>
</Properties>
</file>