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6"/>
  </p:notesMasterIdLst>
  <p:sldIdLst>
    <p:sldId id="256" r:id="rId6"/>
    <p:sldId id="1146" r:id="rId7"/>
    <p:sldId id="1226" r:id="rId8"/>
    <p:sldId id="1158" r:id="rId9"/>
    <p:sldId id="1205" r:id="rId10"/>
    <p:sldId id="1159" r:id="rId11"/>
    <p:sldId id="1210" r:id="rId12"/>
    <p:sldId id="1217" r:id="rId13"/>
    <p:sldId id="1222" r:id="rId14"/>
    <p:sldId id="1223" r:id="rId15"/>
    <p:sldId id="1219" r:id="rId16"/>
    <p:sldId id="1220" r:id="rId17"/>
    <p:sldId id="1212" r:id="rId18"/>
    <p:sldId id="1221" r:id="rId19"/>
    <p:sldId id="1187" r:id="rId20"/>
    <p:sldId id="1189" r:id="rId21"/>
    <p:sldId id="1200" r:id="rId22"/>
    <p:sldId id="1176" r:id="rId23"/>
    <p:sldId id="1227" r:id="rId24"/>
    <p:sldId id="11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F93"/>
    <a:srgbClr val="A563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458B0-176E-7536-3B0E-56A6C48E3BC9}" v="702" dt="2026-05-31T02:15:44.715"/>
    <p1510:client id="{51FBFDE2-BF13-6FB4-0F9E-1E84D365A6F1}" v="305" dt="2026-05-31T12:49:46.822"/>
    <p1510:client id="{C8F80040-07B2-49D9-BA00-A4A8692FE91A}" v="1389" dt="2026-05-31T09:14:37.700"/>
    <p1510:client id="{FB4785AF-BD71-689F-E89D-594EB4C63CC3}" v="1" dt="2026-05-31T11:51:43.074"/>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6"/>
  </p:normalViewPr>
  <p:slideViewPr>
    <p:cSldViewPr snapToGrid="0">
      <p:cViewPr varScale="1">
        <p:scale>
          <a:sx n="100" d="100"/>
          <a:sy n="100"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CADA8-A948-47EF-9513-500FB7800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21A83A5-7870-480B-A499-51CDA2D8CD44}">
      <dgm:prSet/>
      <dgm:spPr/>
      <dgm:t>
        <a:bodyPr/>
        <a:lstStyle/>
        <a:p>
          <a:r>
            <a:rPr lang="en-GB" u="sng"/>
            <a:t>Update January – May 2026</a:t>
          </a:r>
          <a:endParaRPr lang="en-US"/>
        </a:p>
      </dgm:t>
    </dgm:pt>
    <dgm:pt modelId="{91D49027-31BC-471C-987E-963AFF54D5D7}" type="parTrans" cxnId="{91AF72CB-558D-46BA-8807-CCE5F77838DC}">
      <dgm:prSet/>
      <dgm:spPr/>
      <dgm:t>
        <a:bodyPr/>
        <a:lstStyle/>
        <a:p>
          <a:endParaRPr lang="en-US"/>
        </a:p>
      </dgm:t>
    </dgm:pt>
    <dgm:pt modelId="{4CB88453-B98A-46A3-ADB7-F66251807226}" type="sibTrans" cxnId="{91AF72CB-558D-46BA-8807-CCE5F77838DC}">
      <dgm:prSet/>
      <dgm:spPr/>
      <dgm:t>
        <a:bodyPr/>
        <a:lstStyle/>
        <a:p>
          <a:endParaRPr lang="en-US"/>
        </a:p>
      </dgm:t>
    </dgm:pt>
    <dgm:pt modelId="{9916881A-3405-42AC-B470-5614A9CA580E}">
      <dgm:prSet/>
      <dgm:spPr/>
      <dgm:t>
        <a:bodyPr/>
        <a:lstStyle/>
        <a:p>
          <a:r>
            <a:rPr lang="en-GB"/>
            <a:t>Samoa Radar</a:t>
          </a:r>
          <a:endParaRPr lang="en-US"/>
        </a:p>
      </dgm:t>
    </dgm:pt>
    <dgm:pt modelId="{E69F2B89-9417-4E67-8ECC-9D183CC83EFC}" type="parTrans" cxnId="{7A71A5E1-6AFF-4847-B4F1-662C91FEE4AA}">
      <dgm:prSet/>
      <dgm:spPr/>
      <dgm:t>
        <a:bodyPr/>
        <a:lstStyle/>
        <a:p>
          <a:endParaRPr lang="en-US"/>
        </a:p>
      </dgm:t>
    </dgm:pt>
    <dgm:pt modelId="{BCA773AE-FB60-4FD0-A7CF-E1855A411A62}" type="sibTrans" cxnId="{7A71A5E1-6AFF-4847-B4F1-662C91FEE4AA}">
      <dgm:prSet/>
      <dgm:spPr/>
      <dgm:t>
        <a:bodyPr/>
        <a:lstStyle/>
        <a:p>
          <a:endParaRPr lang="en-US"/>
        </a:p>
      </dgm:t>
    </dgm:pt>
    <dgm:pt modelId="{3E1552EA-7C8F-4942-B4E3-C5A00DEB8FF5}">
      <dgm:prSet/>
      <dgm:spPr/>
      <dgm:t>
        <a:bodyPr/>
        <a:lstStyle/>
        <a:p>
          <a:r>
            <a:rPr lang="en-GB"/>
            <a:t>Preferred supplier list</a:t>
          </a:r>
          <a:endParaRPr lang="en-US"/>
        </a:p>
      </dgm:t>
    </dgm:pt>
    <dgm:pt modelId="{CDC9A03E-293D-492A-9203-EE55E3AEA934}" type="parTrans" cxnId="{5AD08922-ABC1-41B0-81D1-5CB7AC52F6B7}">
      <dgm:prSet/>
      <dgm:spPr/>
      <dgm:t>
        <a:bodyPr/>
        <a:lstStyle/>
        <a:p>
          <a:endParaRPr lang="en-US"/>
        </a:p>
      </dgm:t>
    </dgm:pt>
    <dgm:pt modelId="{C12B71A2-8A7D-4E7B-A7A0-7F807FB8BD32}" type="sibTrans" cxnId="{5AD08922-ABC1-41B0-81D1-5CB7AC52F6B7}">
      <dgm:prSet/>
      <dgm:spPr/>
      <dgm:t>
        <a:bodyPr/>
        <a:lstStyle/>
        <a:p>
          <a:endParaRPr lang="en-US"/>
        </a:p>
      </dgm:t>
    </dgm:pt>
    <dgm:pt modelId="{EF7C051B-8CF8-4D91-ADAA-7936E399B8F6}">
      <dgm:prSet/>
      <dgm:spPr/>
      <dgm:t>
        <a:bodyPr/>
        <a:lstStyle/>
        <a:p>
          <a:r>
            <a:rPr lang="en-GB"/>
            <a:t>3 identified suppliers</a:t>
          </a:r>
          <a:endParaRPr lang="en-US"/>
        </a:p>
      </dgm:t>
    </dgm:pt>
    <dgm:pt modelId="{C0DE3F7F-6C80-42C0-B9E6-D13E75FEF0AC}" type="parTrans" cxnId="{167A6212-FB13-4B5C-BD56-6C276A8CF10B}">
      <dgm:prSet/>
      <dgm:spPr/>
      <dgm:t>
        <a:bodyPr/>
        <a:lstStyle/>
        <a:p>
          <a:endParaRPr lang="en-US"/>
        </a:p>
      </dgm:t>
    </dgm:pt>
    <dgm:pt modelId="{E54F6C7B-47EC-46B5-99A4-051C15E37C69}" type="sibTrans" cxnId="{167A6212-FB13-4B5C-BD56-6C276A8CF10B}">
      <dgm:prSet/>
      <dgm:spPr/>
      <dgm:t>
        <a:bodyPr/>
        <a:lstStyle/>
        <a:p>
          <a:endParaRPr lang="en-US"/>
        </a:p>
      </dgm:t>
    </dgm:pt>
    <dgm:pt modelId="{E7100436-776A-4374-A0FA-ADA9ABF56704}">
      <dgm:prSet/>
      <dgm:spPr/>
      <dgm:t>
        <a:bodyPr/>
        <a:lstStyle/>
        <a:p>
          <a:r>
            <a:rPr lang="en-GB"/>
            <a:t>Preferred supplier agreement documentation in progress</a:t>
          </a:r>
          <a:endParaRPr lang="en-US"/>
        </a:p>
      </dgm:t>
    </dgm:pt>
    <dgm:pt modelId="{CFA2BA8E-46CB-408C-9EF7-5049ABF60B96}" type="parTrans" cxnId="{965E48A1-F951-4853-AC20-14885C49B7B8}">
      <dgm:prSet/>
      <dgm:spPr/>
      <dgm:t>
        <a:bodyPr/>
        <a:lstStyle/>
        <a:p>
          <a:endParaRPr lang="en-US"/>
        </a:p>
      </dgm:t>
    </dgm:pt>
    <dgm:pt modelId="{A2A01C79-B175-43C8-A2D8-450B6BE9C2D2}" type="sibTrans" cxnId="{965E48A1-F951-4853-AC20-14885C49B7B8}">
      <dgm:prSet/>
      <dgm:spPr/>
      <dgm:t>
        <a:bodyPr/>
        <a:lstStyle/>
        <a:p>
          <a:endParaRPr lang="en-US"/>
        </a:p>
      </dgm:t>
    </dgm:pt>
    <dgm:pt modelId="{C2D2C3CD-4DDD-4894-BC7F-A907B2660751}">
      <dgm:prSet/>
      <dgm:spPr/>
      <dgm:t>
        <a:bodyPr/>
        <a:lstStyle/>
        <a:p>
          <a:r>
            <a:rPr lang="en-GB"/>
            <a:t>procurement and award completed</a:t>
          </a:r>
          <a:endParaRPr lang="en-US"/>
        </a:p>
      </dgm:t>
    </dgm:pt>
    <dgm:pt modelId="{0CDF1044-9340-439A-A34C-369B1236232A}" type="parTrans" cxnId="{661ED7DC-6566-41F1-B41B-B8E98189FB3F}">
      <dgm:prSet/>
      <dgm:spPr/>
      <dgm:t>
        <a:bodyPr/>
        <a:lstStyle/>
        <a:p>
          <a:endParaRPr lang="en-AU"/>
        </a:p>
      </dgm:t>
    </dgm:pt>
    <dgm:pt modelId="{9C398A20-6585-468E-8168-BC358436B9A7}" type="sibTrans" cxnId="{661ED7DC-6566-41F1-B41B-B8E98189FB3F}">
      <dgm:prSet/>
      <dgm:spPr/>
      <dgm:t>
        <a:bodyPr/>
        <a:lstStyle/>
        <a:p>
          <a:endParaRPr lang="en-AU"/>
        </a:p>
      </dgm:t>
    </dgm:pt>
    <dgm:pt modelId="{5734E10D-36C7-4950-A544-64988C3F3F6C}">
      <dgm:prSet/>
      <dgm:spPr/>
      <dgm:t>
        <a:bodyPr/>
        <a:lstStyle/>
        <a:p>
          <a:r>
            <a:rPr lang="en-GB"/>
            <a:t>Land lease agreement in progress</a:t>
          </a:r>
          <a:endParaRPr lang="en-US"/>
        </a:p>
      </dgm:t>
    </dgm:pt>
    <dgm:pt modelId="{F8EC0926-97FD-43AF-91CF-96DC3669890E}" type="parTrans" cxnId="{B114679B-EAAC-4C98-9D44-E4D86DEB05AB}">
      <dgm:prSet/>
      <dgm:spPr/>
      <dgm:t>
        <a:bodyPr/>
        <a:lstStyle/>
        <a:p>
          <a:endParaRPr lang="en-AU"/>
        </a:p>
      </dgm:t>
    </dgm:pt>
    <dgm:pt modelId="{6849515B-CD7C-4FA8-A9B4-99780E788272}" type="sibTrans" cxnId="{B114679B-EAAC-4C98-9D44-E4D86DEB05AB}">
      <dgm:prSet/>
      <dgm:spPr/>
      <dgm:t>
        <a:bodyPr/>
        <a:lstStyle/>
        <a:p>
          <a:endParaRPr lang="en-AU"/>
        </a:p>
      </dgm:t>
    </dgm:pt>
    <dgm:pt modelId="{A61BA191-980B-4431-AA36-62A6804F61E1}" type="pres">
      <dgm:prSet presAssocID="{DFDCADA8-A948-47EF-9513-500FB7800C9F}" presName="linear" presStyleCnt="0">
        <dgm:presLayoutVars>
          <dgm:dir/>
          <dgm:animLvl val="lvl"/>
          <dgm:resizeHandles val="exact"/>
        </dgm:presLayoutVars>
      </dgm:prSet>
      <dgm:spPr/>
    </dgm:pt>
    <dgm:pt modelId="{C1C8C2A3-75B7-4763-A56C-3BE4E0993F14}" type="pres">
      <dgm:prSet presAssocID="{821A83A5-7870-480B-A499-51CDA2D8CD44}" presName="parentLin" presStyleCnt="0"/>
      <dgm:spPr/>
    </dgm:pt>
    <dgm:pt modelId="{6D6D88FD-1E69-4E6A-8133-B1ED430DC3EA}" type="pres">
      <dgm:prSet presAssocID="{821A83A5-7870-480B-A499-51CDA2D8CD44}" presName="parentLeftMargin" presStyleLbl="node1" presStyleIdx="0" presStyleCnt="1"/>
      <dgm:spPr/>
    </dgm:pt>
    <dgm:pt modelId="{A7D18D31-5DE1-4233-B3FD-5780D2410EF6}" type="pres">
      <dgm:prSet presAssocID="{821A83A5-7870-480B-A499-51CDA2D8CD44}" presName="parentText" presStyleLbl="node1" presStyleIdx="0" presStyleCnt="1">
        <dgm:presLayoutVars>
          <dgm:chMax val="0"/>
          <dgm:bulletEnabled val="1"/>
        </dgm:presLayoutVars>
      </dgm:prSet>
      <dgm:spPr/>
    </dgm:pt>
    <dgm:pt modelId="{4F1B2BBB-7DC5-475D-8C56-82593664381B}" type="pres">
      <dgm:prSet presAssocID="{821A83A5-7870-480B-A499-51CDA2D8CD44}" presName="negativeSpace" presStyleCnt="0"/>
      <dgm:spPr/>
    </dgm:pt>
    <dgm:pt modelId="{C492581F-20D9-4307-936C-0DB46605B11B}" type="pres">
      <dgm:prSet presAssocID="{821A83A5-7870-480B-A499-51CDA2D8CD44}" presName="childText" presStyleLbl="conFgAcc1" presStyleIdx="0" presStyleCnt="1" custLinFactX="11268" custLinFactNeighborX="100000" custLinFactNeighborY="11800">
        <dgm:presLayoutVars>
          <dgm:bulletEnabled val="1"/>
        </dgm:presLayoutVars>
      </dgm:prSet>
      <dgm:spPr/>
    </dgm:pt>
  </dgm:ptLst>
  <dgm:cxnLst>
    <dgm:cxn modelId="{167A6212-FB13-4B5C-BD56-6C276A8CF10B}" srcId="{3E1552EA-7C8F-4942-B4E3-C5A00DEB8FF5}" destId="{EF7C051B-8CF8-4D91-ADAA-7936E399B8F6}" srcOrd="0" destOrd="0" parTransId="{C0DE3F7F-6C80-42C0-B9E6-D13E75FEF0AC}" sibTransId="{E54F6C7B-47EC-46B5-99A4-051C15E37C69}"/>
    <dgm:cxn modelId="{5AD08922-ABC1-41B0-81D1-5CB7AC52F6B7}" srcId="{821A83A5-7870-480B-A499-51CDA2D8CD44}" destId="{3E1552EA-7C8F-4942-B4E3-C5A00DEB8FF5}" srcOrd="1" destOrd="0" parTransId="{CDC9A03E-293D-492A-9203-EE55E3AEA934}" sibTransId="{C12B71A2-8A7D-4E7B-A7A0-7F807FB8BD32}"/>
    <dgm:cxn modelId="{C2C58525-3EC2-41DB-999F-AABC62DEED81}" type="presOf" srcId="{EF7C051B-8CF8-4D91-ADAA-7936E399B8F6}" destId="{C492581F-20D9-4307-936C-0DB46605B11B}" srcOrd="0" destOrd="4" presId="urn:microsoft.com/office/officeart/2005/8/layout/list1"/>
    <dgm:cxn modelId="{46EB9162-CE0D-475C-A493-FD11ED0A120F}" type="presOf" srcId="{DFDCADA8-A948-47EF-9513-500FB7800C9F}" destId="{A61BA191-980B-4431-AA36-62A6804F61E1}" srcOrd="0" destOrd="0" presId="urn:microsoft.com/office/officeart/2005/8/layout/list1"/>
    <dgm:cxn modelId="{867A6B78-57D6-4C32-83FC-A6B3524E4F83}" type="presOf" srcId="{E7100436-776A-4374-A0FA-ADA9ABF56704}" destId="{C492581F-20D9-4307-936C-0DB46605B11B}" srcOrd="0" destOrd="5" presId="urn:microsoft.com/office/officeart/2005/8/layout/list1"/>
    <dgm:cxn modelId="{5030D278-DB42-4CFB-A5EE-6DA28B1C48B3}" type="presOf" srcId="{9916881A-3405-42AC-B470-5614A9CA580E}" destId="{C492581F-20D9-4307-936C-0DB46605B11B}" srcOrd="0" destOrd="0" presId="urn:microsoft.com/office/officeart/2005/8/layout/list1"/>
    <dgm:cxn modelId="{B114679B-EAAC-4C98-9D44-E4D86DEB05AB}" srcId="{9916881A-3405-42AC-B470-5614A9CA580E}" destId="{5734E10D-36C7-4950-A544-64988C3F3F6C}" srcOrd="1" destOrd="0" parTransId="{F8EC0926-97FD-43AF-91CF-96DC3669890E}" sibTransId="{6849515B-CD7C-4FA8-A9B4-99780E788272}"/>
    <dgm:cxn modelId="{965E48A1-F951-4853-AC20-14885C49B7B8}" srcId="{3E1552EA-7C8F-4942-B4E3-C5A00DEB8FF5}" destId="{E7100436-776A-4374-A0FA-ADA9ABF56704}" srcOrd="1" destOrd="0" parTransId="{CFA2BA8E-46CB-408C-9EF7-5049ABF60B96}" sibTransId="{A2A01C79-B175-43C8-A2D8-450B6BE9C2D2}"/>
    <dgm:cxn modelId="{B3A8AFB7-9580-48DA-A101-E4E92DF99C6E}" type="presOf" srcId="{5734E10D-36C7-4950-A544-64988C3F3F6C}" destId="{C492581F-20D9-4307-936C-0DB46605B11B}" srcOrd="0" destOrd="2" presId="urn:microsoft.com/office/officeart/2005/8/layout/list1"/>
    <dgm:cxn modelId="{814C06C6-A9B7-4AB7-BAC9-015E27DFA9FC}" type="presOf" srcId="{821A83A5-7870-480B-A499-51CDA2D8CD44}" destId="{6D6D88FD-1E69-4E6A-8133-B1ED430DC3EA}" srcOrd="0" destOrd="0" presId="urn:microsoft.com/office/officeart/2005/8/layout/list1"/>
    <dgm:cxn modelId="{91AF72CB-558D-46BA-8807-CCE5F77838DC}" srcId="{DFDCADA8-A948-47EF-9513-500FB7800C9F}" destId="{821A83A5-7870-480B-A499-51CDA2D8CD44}" srcOrd="0" destOrd="0" parTransId="{91D49027-31BC-471C-987E-963AFF54D5D7}" sibTransId="{4CB88453-B98A-46A3-ADB7-F66251807226}"/>
    <dgm:cxn modelId="{661ED7DC-6566-41F1-B41B-B8E98189FB3F}" srcId="{9916881A-3405-42AC-B470-5614A9CA580E}" destId="{C2D2C3CD-4DDD-4894-BC7F-A907B2660751}" srcOrd="0" destOrd="0" parTransId="{0CDF1044-9340-439A-A34C-369B1236232A}" sibTransId="{9C398A20-6585-468E-8168-BC358436B9A7}"/>
    <dgm:cxn modelId="{7A71A5E1-6AFF-4847-B4F1-662C91FEE4AA}" srcId="{821A83A5-7870-480B-A499-51CDA2D8CD44}" destId="{9916881A-3405-42AC-B470-5614A9CA580E}" srcOrd="0" destOrd="0" parTransId="{E69F2B89-9417-4E67-8ECC-9D183CC83EFC}" sibTransId="{BCA773AE-FB60-4FD0-A7CF-E1855A411A62}"/>
    <dgm:cxn modelId="{77F507E5-24B9-49A0-96BE-22B5D0D38BB9}" type="presOf" srcId="{821A83A5-7870-480B-A499-51CDA2D8CD44}" destId="{A7D18D31-5DE1-4233-B3FD-5780D2410EF6}" srcOrd="1" destOrd="0" presId="urn:microsoft.com/office/officeart/2005/8/layout/list1"/>
    <dgm:cxn modelId="{3975BEEB-1864-4812-BF31-4D16F6228658}" type="presOf" srcId="{C2D2C3CD-4DDD-4894-BC7F-A907B2660751}" destId="{C492581F-20D9-4307-936C-0DB46605B11B}" srcOrd="0" destOrd="1" presId="urn:microsoft.com/office/officeart/2005/8/layout/list1"/>
    <dgm:cxn modelId="{70A541F0-AAE2-482F-B2B7-3AE72F5FA4F0}" type="presOf" srcId="{3E1552EA-7C8F-4942-B4E3-C5A00DEB8FF5}" destId="{C492581F-20D9-4307-936C-0DB46605B11B}" srcOrd="0" destOrd="3" presId="urn:microsoft.com/office/officeart/2005/8/layout/list1"/>
    <dgm:cxn modelId="{63E336E3-2635-4B65-B1C1-1340275BA430}" type="presParOf" srcId="{A61BA191-980B-4431-AA36-62A6804F61E1}" destId="{C1C8C2A3-75B7-4763-A56C-3BE4E0993F14}" srcOrd="0" destOrd="0" presId="urn:microsoft.com/office/officeart/2005/8/layout/list1"/>
    <dgm:cxn modelId="{4B2B5A33-D889-4B15-95CD-3253B8CF6277}" type="presParOf" srcId="{C1C8C2A3-75B7-4763-A56C-3BE4E0993F14}" destId="{6D6D88FD-1E69-4E6A-8133-B1ED430DC3EA}" srcOrd="0" destOrd="0" presId="urn:microsoft.com/office/officeart/2005/8/layout/list1"/>
    <dgm:cxn modelId="{8658E410-EA43-47AB-A285-5582C62BA2DA}" type="presParOf" srcId="{C1C8C2A3-75B7-4763-A56C-3BE4E0993F14}" destId="{A7D18D31-5DE1-4233-B3FD-5780D2410EF6}" srcOrd="1" destOrd="0" presId="urn:microsoft.com/office/officeart/2005/8/layout/list1"/>
    <dgm:cxn modelId="{E0654A2D-1DDC-4367-A6FD-1263DF1AB52E}" type="presParOf" srcId="{A61BA191-980B-4431-AA36-62A6804F61E1}" destId="{4F1B2BBB-7DC5-475D-8C56-82593664381B}" srcOrd="1" destOrd="0" presId="urn:microsoft.com/office/officeart/2005/8/layout/list1"/>
    <dgm:cxn modelId="{3BFE4F2D-F894-40D8-91D3-56B5B8C8DD5B}" type="presParOf" srcId="{A61BA191-980B-4431-AA36-62A6804F61E1}" destId="{C492581F-20D9-4307-936C-0DB46605B11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DCADA8-A948-47EF-9513-500FB7800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21A83A5-7870-480B-A499-51CDA2D8CD44}">
      <dgm:prSet/>
      <dgm:spPr/>
      <dgm:t>
        <a:bodyPr/>
        <a:lstStyle/>
        <a:p>
          <a:r>
            <a:rPr lang="en-GB" u="sng"/>
            <a:t>Update January – May 2026</a:t>
          </a:r>
          <a:endParaRPr lang="en-US"/>
        </a:p>
      </dgm:t>
    </dgm:pt>
    <dgm:pt modelId="{91D49027-31BC-471C-987E-963AFF54D5D7}" type="parTrans" cxnId="{91AF72CB-558D-46BA-8807-CCE5F77838DC}">
      <dgm:prSet/>
      <dgm:spPr/>
      <dgm:t>
        <a:bodyPr/>
        <a:lstStyle/>
        <a:p>
          <a:endParaRPr lang="en-US"/>
        </a:p>
      </dgm:t>
    </dgm:pt>
    <dgm:pt modelId="{4CB88453-B98A-46A3-ADB7-F66251807226}" type="sibTrans" cxnId="{91AF72CB-558D-46BA-8807-CCE5F77838DC}">
      <dgm:prSet/>
      <dgm:spPr/>
      <dgm:t>
        <a:bodyPr/>
        <a:lstStyle/>
        <a:p>
          <a:endParaRPr lang="en-US"/>
        </a:p>
      </dgm:t>
    </dgm:pt>
    <dgm:pt modelId="{9916881A-3405-42AC-B470-5614A9CA580E}">
      <dgm:prSet phldr="0"/>
      <dgm:spPr/>
      <dgm:t>
        <a:bodyPr/>
        <a:lstStyle/>
        <a:p>
          <a:pPr rtl="0"/>
          <a:r>
            <a:rPr lang="en-US">
              <a:latin typeface="Helvetica"/>
              <a:cs typeface="Helvetica"/>
            </a:rPr>
            <a:t>Regional observations network </a:t>
          </a:r>
          <a:r>
            <a:rPr lang="en-US" err="1">
              <a:latin typeface="Helvetica"/>
              <a:cs typeface="Helvetica"/>
            </a:rPr>
            <a:t>stocktake</a:t>
          </a:r>
          <a:r>
            <a:rPr lang="en-US">
              <a:latin typeface="Helvetica"/>
              <a:cs typeface="Helvetica"/>
            </a:rPr>
            <a:t> updated based on self-reported inputs from </a:t>
          </a:r>
          <a:r>
            <a:rPr lang="en-US" err="1">
              <a:latin typeface="Helvetica"/>
              <a:cs typeface="Helvetica"/>
            </a:rPr>
            <a:t>Chch</a:t>
          </a:r>
          <a:r>
            <a:rPr lang="en-US">
              <a:latin typeface="Helvetica"/>
              <a:cs typeface="Helvetica"/>
            </a:rPr>
            <a:t> Workshop, WIGOS and OSCAR performance</a:t>
          </a:r>
          <a:endParaRPr lang="en-US"/>
        </a:p>
      </dgm:t>
    </dgm:pt>
    <dgm:pt modelId="{E69F2B89-9417-4E67-8ECC-9D183CC83EFC}" type="parTrans" cxnId="{7A71A5E1-6AFF-4847-B4F1-662C91FEE4AA}">
      <dgm:prSet/>
      <dgm:spPr/>
      <dgm:t>
        <a:bodyPr/>
        <a:lstStyle/>
        <a:p>
          <a:endParaRPr lang="en-US"/>
        </a:p>
      </dgm:t>
    </dgm:pt>
    <dgm:pt modelId="{BCA773AE-FB60-4FD0-A7CF-E1855A411A62}" type="sibTrans" cxnId="{7A71A5E1-6AFF-4847-B4F1-662C91FEE4AA}">
      <dgm:prSet/>
      <dgm:spPr/>
      <dgm:t>
        <a:bodyPr/>
        <a:lstStyle/>
        <a:p>
          <a:endParaRPr lang="en-US"/>
        </a:p>
      </dgm:t>
    </dgm:pt>
    <dgm:pt modelId="{2BEF2751-D420-4188-B874-522BBDE4E3EE}">
      <dgm:prSet phldrT="[Text]" phldr="0"/>
      <dgm:spPr/>
      <dgm:t>
        <a:bodyPr/>
        <a:lstStyle/>
        <a:p>
          <a:pPr rtl="0"/>
          <a:r>
            <a:rPr lang="en-US">
              <a:latin typeface="Helvetica"/>
              <a:cs typeface="Helvetica"/>
            </a:rPr>
            <a:t>Strategy Document developed based on </a:t>
          </a:r>
          <a:r>
            <a:rPr lang="en-US" err="1">
              <a:latin typeface="Helvetica"/>
              <a:cs typeface="Helvetica"/>
            </a:rPr>
            <a:t>Chch</a:t>
          </a:r>
          <a:r>
            <a:rPr lang="en-US">
              <a:latin typeface="Helvetica"/>
              <a:cs typeface="Helvetica"/>
            </a:rPr>
            <a:t> priorities and inputs</a:t>
          </a:r>
        </a:p>
      </dgm:t>
    </dgm:pt>
    <dgm:pt modelId="{8FB5E095-85D2-47BB-B313-43E1E2FDBC5F}" type="parTrans" cxnId="{0893E9D4-1208-4478-A3D0-5A7498B196EA}">
      <dgm:prSet/>
      <dgm:spPr/>
    </dgm:pt>
    <dgm:pt modelId="{1233DC31-F36D-4ED1-961F-1BAA144E546C}" type="sibTrans" cxnId="{0893E9D4-1208-4478-A3D0-5A7498B196EA}">
      <dgm:prSet/>
      <dgm:spPr/>
    </dgm:pt>
    <dgm:pt modelId="{2130AB69-3BC8-4D7C-963E-9607F3AC3390}">
      <dgm:prSet phldrT="[Text]" phldr="0"/>
      <dgm:spPr/>
      <dgm:t>
        <a:bodyPr/>
        <a:lstStyle/>
        <a:p>
          <a:pPr rtl="0"/>
          <a:r>
            <a:rPr lang="en-US">
              <a:latin typeface="Helvetica"/>
              <a:cs typeface="Helvetica"/>
            </a:rPr>
            <a:t>Shared and presented to PICI Panel (May 2026). It was endorsed for PMC review.</a:t>
          </a:r>
        </a:p>
      </dgm:t>
    </dgm:pt>
    <dgm:pt modelId="{CD24DADC-5886-4DDA-94D1-F104F1B266E1}" type="parTrans" cxnId="{5EB59B56-EF55-4C26-B9B0-407EC1AF65E5}">
      <dgm:prSet/>
      <dgm:spPr/>
    </dgm:pt>
    <dgm:pt modelId="{2EC7E50E-A3F2-4B9A-9C1A-FCC8A136B5D7}" type="sibTrans" cxnId="{5EB59B56-EF55-4C26-B9B0-407EC1AF65E5}">
      <dgm:prSet/>
      <dgm:spPr/>
    </dgm:pt>
    <dgm:pt modelId="{55BF4B6F-7810-4F73-B5BD-13C1903476A8}">
      <dgm:prSet phldrT="[Text]" phldr="0"/>
      <dgm:spPr/>
      <dgm:t>
        <a:bodyPr/>
        <a:lstStyle/>
        <a:p>
          <a:pPr rtl="0"/>
          <a:r>
            <a:rPr lang="en-US">
              <a:latin typeface="Helvetica"/>
              <a:cs typeface="Helvetica"/>
            </a:rPr>
            <a:t>Can guide refurbishment workplan for WRP and for </a:t>
          </a:r>
          <a:r>
            <a:rPr lang="en-US" err="1">
              <a:latin typeface="Helvetica"/>
              <a:cs typeface="Helvetica"/>
            </a:rPr>
            <a:t>COSPPac</a:t>
          </a:r>
          <a:r>
            <a:rPr lang="en-US">
              <a:latin typeface="Helvetica"/>
              <a:cs typeface="Helvetica"/>
            </a:rPr>
            <a:t> Climate Reference Stations</a:t>
          </a:r>
        </a:p>
      </dgm:t>
    </dgm:pt>
    <dgm:pt modelId="{AEF5AA00-6430-4CD9-A602-F5EB3B5C77A1}" type="parTrans" cxnId="{93C1C2B8-EA7E-4F5F-8FC4-AEB78DBF7F61}">
      <dgm:prSet/>
      <dgm:spPr/>
    </dgm:pt>
    <dgm:pt modelId="{771261E9-6AD5-4A06-A5F5-22F44F125222}" type="sibTrans" cxnId="{93C1C2B8-EA7E-4F5F-8FC4-AEB78DBF7F61}">
      <dgm:prSet/>
      <dgm:spPr/>
    </dgm:pt>
    <dgm:pt modelId="{7F4C821A-1C94-4B0A-9045-DAD602CE6A79}">
      <dgm:prSet phldrT="[Text]" phldr="0"/>
      <dgm:spPr/>
      <dgm:t>
        <a:bodyPr/>
        <a:lstStyle/>
        <a:p>
          <a:pPr rtl="0"/>
          <a:r>
            <a:rPr lang="en-US">
              <a:latin typeface="Helvetica"/>
              <a:cs typeface="Helvetica"/>
            </a:rPr>
            <a:t>Shared and presented to WRP TAC (Apr 2026)</a:t>
          </a:r>
        </a:p>
      </dgm:t>
    </dgm:pt>
    <dgm:pt modelId="{D850756F-D1DE-452B-AED8-CE5A208B6FB2}" type="parTrans" cxnId="{31B52A43-0B47-4CBC-B5DD-2958347282DC}">
      <dgm:prSet/>
      <dgm:spPr/>
    </dgm:pt>
    <dgm:pt modelId="{72252DE7-536F-4164-8FDB-ABAE57F33D87}" type="sibTrans" cxnId="{31B52A43-0B47-4CBC-B5DD-2958347282DC}">
      <dgm:prSet/>
      <dgm:spPr/>
    </dgm:pt>
    <dgm:pt modelId="{A61BA191-980B-4431-AA36-62A6804F61E1}" type="pres">
      <dgm:prSet presAssocID="{DFDCADA8-A948-47EF-9513-500FB7800C9F}" presName="linear" presStyleCnt="0">
        <dgm:presLayoutVars>
          <dgm:dir/>
          <dgm:animLvl val="lvl"/>
          <dgm:resizeHandles val="exact"/>
        </dgm:presLayoutVars>
      </dgm:prSet>
      <dgm:spPr/>
    </dgm:pt>
    <dgm:pt modelId="{C1C8C2A3-75B7-4763-A56C-3BE4E0993F14}" type="pres">
      <dgm:prSet presAssocID="{821A83A5-7870-480B-A499-51CDA2D8CD44}" presName="parentLin" presStyleCnt="0"/>
      <dgm:spPr/>
    </dgm:pt>
    <dgm:pt modelId="{6D6D88FD-1E69-4E6A-8133-B1ED430DC3EA}" type="pres">
      <dgm:prSet presAssocID="{821A83A5-7870-480B-A499-51CDA2D8CD44}" presName="parentLeftMargin" presStyleLbl="node1" presStyleIdx="0" presStyleCnt="1"/>
      <dgm:spPr/>
    </dgm:pt>
    <dgm:pt modelId="{A7D18D31-5DE1-4233-B3FD-5780D2410EF6}" type="pres">
      <dgm:prSet presAssocID="{821A83A5-7870-480B-A499-51CDA2D8CD44}" presName="parentText" presStyleLbl="node1" presStyleIdx="0" presStyleCnt="1">
        <dgm:presLayoutVars>
          <dgm:chMax val="0"/>
          <dgm:bulletEnabled val="1"/>
        </dgm:presLayoutVars>
      </dgm:prSet>
      <dgm:spPr/>
    </dgm:pt>
    <dgm:pt modelId="{4F1B2BBB-7DC5-475D-8C56-82593664381B}" type="pres">
      <dgm:prSet presAssocID="{821A83A5-7870-480B-A499-51CDA2D8CD44}" presName="negativeSpace" presStyleCnt="0"/>
      <dgm:spPr/>
    </dgm:pt>
    <dgm:pt modelId="{C492581F-20D9-4307-936C-0DB46605B11B}" type="pres">
      <dgm:prSet presAssocID="{821A83A5-7870-480B-A499-51CDA2D8CD44}" presName="childText" presStyleLbl="conFgAcc1" presStyleIdx="0" presStyleCnt="1" custLinFactX="11268" custLinFactNeighborX="100000" custLinFactNeighborY="11800">
        <dgm:presLayoutVars>
          <dgm:bulletEnabled val="1"/>
        </dgm:presLayoutVars>
      </dgm:prSet>
      <dgm:spPr/>
    </dgm:pt>
  </dgm:ptLst>
  <dgm:cxnLst>
    <dgm:cxn modelId="{3AE1FC22-F310-4E5D-BBFD-491FE02702EC}" type="presOf" srcId="{2130AB69-3BC8-4D7C-963E-9607F3AC3390}" destId="{C492581F-20D9-4307-936C-0DB46605B11B}" srcOrd="0" destOrd="3" presId="urn:microsoft.com/office/officeart/2005/8/layout/list1"/>
    <dgm:cxn modelId="{31B52A43-0B47-4CBC-B5DD-2958347282DC}" srcId="{821A83A5-7870-480B-A499-51CDA2D8CD44}" destId="{7F4C821A-1C94-4B0A-9045-DAD602CE6A79}" srcOrd="2" destOrd="0" parTransId="{D850756F-D1DE-452B-AED8-CE5A208B6FB2}" sibTransId="{72252DE7-536F-4164-8FDB-ABAE57F33D87}"/>
    <dgm:cxn modelId="{17C54151-05FE-4D23-8DBE-9AE45EC0E77B}" type="presOf" srcId="{55BF4B6F-7810-4F73-B5BD-13C1903476A8}" destId="{C492581F-20D9-4307-936C-0DB46605B11B}" srcOrd="0" destOrd="4" presId="urn:microsoft.com/office/officeart/2005/8/layout/list1"/>
    <dgm:cxn modelId="{5EB59B56-EF55-4C26-B9B0-407EC1AF65E5}" srcId="{821A83A5-7870-480B-A499-51CDA2D8CD44}" destId="{2130AB69-3BC8-4D7C-963E-9607F3AC3390}" srcOrd="3" destOrd="0" parTransId="{CD24DADC-5886-4DDA-94D1-F104F1B266E1}" sibTransId="{2EC7E50E-A3F2-4B9A-9C1A-FCC8A136B5D7}"/>
    <dgm:cxn modelId="{46EB9162-CE0D-475C-A493-FD11ED0A120F}" type="presOf" srcId="{DFDCADA8-A948-47EF-9513-500FB7800C9F}" destId="{A61BA191-980B-4431-AA36-62A6804F61E1}" srcOrd="0" destOrd="0" presId="urn:microsoft.com/office/officeart/2005/8/layout/list1"/>
    <dgm:cxn modelId="{B86A8B96-9777-4E32-914C-5386045F5128}" type="presOf" srcId="{821A83A5-7870-480B-A499-51CDA2D8CD44}" destId="{6D6D88FD-1E69-4E6A-8133-B1ED430DC3EA}" srcOrd="0" destOrd="0" presId="urn:microsoft.com/office/officeart/2005/8/layout/list1"/>
    <dgm:cxn modelId="{93C1C2B8-EA7E-4F5F-8FC4-AEB78DBF7F61}" srcId="{821A83A5-7870-480B-A499-51CDA2D8CD44}" destId="{55BF4B6F-7810-4F73-B5BD-13C1903476A8}" srcOrd="4" destOrd="0" parTransId="{AEF5AA00-6430-4CD9-A602-F5EB3B5C77A1}" sibTransId="{771261E9-6AD5-4A06-A5F5-22F44F125222}"/>
    <dgm:cxn modelId="{91AF72CB-558D-46BA-8807-CCE5F77838DC}" srcId="{DFDCADA8-A948-47EF-9513-500FB7800C9F}" destId="{821A83A5-7870-480B-A499-51CDA2D8CD44}" srcOrd="0" destOrd="0" parTransId="{91D49027-31BC-471C-987E-963AFF54D5D7}" sibTransId="{4CB88453-B98A-46A3-ADB7-F66251807226}"/>
    <dgm:cxn modelId="{A04114CC-DCCC-4265-9F58-468FBEE54AE1}" type="presOf" srcId="{2BEF2751-D420-4188-B874-522BBDE4E3EE}" destId="{C492581F-20D9-4307-936C-0DB46605B11B}" srcOrd="0" destOrd="1" presId="urn:microsoft.com/office/officeart/2005/8/layout/list1"/>
    <dgm:cxn modelId="{0893E9D4-1208-4478-A3D0-5A7498B196EA}" srcId="{821A83A5-7870-480B-A499-51CDA2D8CD44}" destId="{2BEF2751-D420-4188-B874-522BBDE4E3EE}" srcOrd="1" destOrd="0" parTransId="{8FB5E095-85D2-47BB-B313-43E1E2FDBC5F}" sibTransId="{1233DC31-F36D-4ED1-961F-1BAA144E546C}"/>
    <dgm:cxn modelId="{14F303DF-7708-45BD-96D6-3F2E972F7335}" type="presOf" srcId="{7F4C821A-1C94-4B0A-9045-DAD602CE6A79}" destId="{C492581F-20D9-4307-936C-0DB46605B11B}" srcOrd="0" destOrd="2" presId="urn:microsoft.com/office/officeart/2005/8/layout/list1"/>
    <dgm:cxn modelId="{7A71A5E1-6AFF-4847-B4F1-662C91FEE4AA}" srcId="{821A83A5-7870-480B-A499-51CDA2D8CD44}" destId="{9916881A-3405-42AC-B470-5614A9CA580E}" srcOrd="0" destOrd="0" parTransId="{E69F2B89-9417-4E67-8ECC-9D183CC83EFC}" sibTransId="{BCA773AE-FB60-4FD0-A7CF-E1855A411A62}"/>
    <dgm:cxn modelId="{4E4DBFEA-AAE7-453B-A320-758D07221D8A}" type="presOf" srcId="{821A83A5-7870-480B-A499-51CDA2D8CD44}" destId="{A7D18D31-5DE1-4233-B3FD-5780D2410EF6}" srcOrd="1" destOrd="0" presId="urn:microsoft.com/office/officeart/2005/8/layout/list1"/>
    <dgm:cxn modelId="{730A2FF9-B2DD-47C6-B4BC-554D0C2F8AC1}" type="presOf" srcId="{9916881A-3405-42AC-B470-5614A9CA580E}" destId="{C492581F-20D9-4307-936C-0DB46605B11B}" srcOrd="0" destOrd="0" presId="urn:microsoft.com/office/officeart/2005/8/layout/list1"/>
    <dgm:cxn modelId="{C923E9E7-D5AF-4A13-BE2E-386922D6D946}" type="presParOf" srcId="{A61BA191-980B-4431-AA36-62A6804F61E1}" destId="{C1C8C2A3-75B7-4763-A56C-3BE4E0993F14}" srcOrd="0" destOrd="0" presId="urn:microsoft.com/office/officeart/2005/8/layout/list1"/>
    <dgm:cxn modelId="{F76B5797-1D1D-4BE4-9FE3-28FB5D754F0E}" type="presParOf" srcId="{C1C8C2A3-75B7-4763-A56C-3BE4E0993F14}" destId="{6D6D88FD-1E69-4E6A-8133-B1ED430DC3EA}" srcOrd="0" destOrd="0" presId="urn:microsoft.com/office/officeart/2005/8/layout/list1"/>
    <dgm:cxn modelId="{9BBC1211-7109-4549-82A8-2F7A1A5C20DA}" type="presParOf" srcId="{C1C8C2A3-75B7-4763-A56C-3BE4E0993F14}" destId="{A7D18D31-5DE1-4233-B3FD-5780D2410EF6}" srcOrd="1" destOrd="0" presId="urn:microsoft.com/office/officeart/2005/8/layout/list1"/>
    <dgm:cxn modelId="{D276D305-1A55-4840-96C2-2C6C7E01D821}" type="presParOf" srcId="{A61BA191-980B-4431-AA36-62A6804F61E1}" destId="{4F1B2BBB-7DC5-475D-8C56-82593664381B}" srcOrd="1" destOrd="0" presId="urn:microsoft.com/office/officeart/2005/8/layout/list1"/>
    <dgm:cxn modelId="{E70028D8-7162-4240-836A-78A6D54F149A}" type="presParOf" srcId="{A61BA191-980B-4431-AA36-62A6804F61E1}" destId="{C492581F-20D9-4307-936C-0DB46605B1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2581F-20D9-4307-936C-0DB46605B11B}">
      <dsp:nvSpPr>
        <dsp:cNvPr id="0" name=""/>
        <dsp:cNvSpPr/>
      </dsp:nvSpPr>
      <dsp:spPr>
        <a:xfrm>
          <a:off x="0" y="614249"/>
          <a:ext cx="4977385" cy="35059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6300" tIns="437388" rIns="386300"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Samoa Radar</a:t>
          </a:r>
          <a:endParaRPr lang="en-US" sz="2100" kern="1200"/>
        </a:p>
        <a:p>
          <a:pPr marL="457200" lvl="2" indent="-228600" algn="l" defTabSz="933450">
            <a:lnSpc>
              <a:spcPct val="90000"/>
            </a:lnSpc>
            <a:spcBef>
              <a:spcPct val="0"/>
            </a:spcBef>
            <a:spcAft>
              <a:spcPct val="15000"/>
            </a:spcAft>
            <a:buChar char="•"/>
          </a:pPr>
          <a:r>
            <a:rPr lang="en-GB" sz="2100" kern="1200"/>
            <a:t>procurement and award completed</a:t>
          </a:r>
          <a:endParaRPr lang="en-US" sz="2100" kern="1200"/>
        </a:p>
        <a:p>
          <a:pPr marL="457200" lvl="2" indent="-228600" algn="l" defTabSz="933450">
            <a:lnSpc>
              <a:spcPct val="90000"/>
            </a:lnSpc>
            <a:spcBef>
              <a:spcPct val="0"/>
            </a:spcBef>
            <a:spcAft>
              <a:spcPct val="15000"/>
            </a:spcAft>
            <a:buChar char="•"/>
          </a:pPr>
          <a:r>
            <a:rPr lang="en-GB" sz="2100" kern="1200"/>
            <a:t>Land lease agreement in progress</a:t>
          </a:r>
          <a:endParaRPr lang="en-US" sz="2100" kern="1200"/>
        </a:p>
        <a:p>
          <a:pPr marL="228600" lvl="1" indent="-228600" algn="l" defTabSz="933450">
            <a:lnSpc>
              <a:spcPct val="90000"/>
            </a:lnSpc>
            <a:spcBef>
              <a:spcPct val="0"/>
            </a:spcBef>
            <a:spcAft>
              <a:spcPct val="15000"/>
            </a:spcAft>
            <a:buChar char="•"/>
          </a:pPr>
          <a:r>
            <a:rPr lang="en-GB" sz="2100" kern="1200"/>
            <a:t>Preferred supplier list</a:t>
          </a:r>
          <a:endParaRPr lang="en-US" sz="2100" kern="1200"/>
        </a:p>
        <a:p>
          <a:pPr marL="457200" lvl="2" indent="-228600" algn="l" defTabSz="933450">
            <a:lnSpc>
              <a:spcPct val="90000"/>
            </a:lnSpc>
            <a:spcBef>
              <a:spcPct val="0"/>
            </a:spcBef>
            <a:spcAft>
              <a:spcPct val="15000"/>
            </a:spcAft>
            <a:buChar char="•"/>
          </a:pPr>
          <a:r>
            <a:rPr lang="en-GB" sz="2100" kern="1200"/>
            <a:t>3 identified suppliers</a:t>
          </a:r>
          <a:endParaRPr lang="en-US" sz="2100" kern="1200"/>
        </a:p>
        <a:p>
          <a:pPr marL="457200" lvl="2" indent="-228600" algn="l" defTabSz="933450">
            <a:lnSpc>
              <a:spcPct val="90000"/>
            </a:lnSpc>
            <a:spcBef>
              <a:spcPct val="0"/>
            </a:spcBef>
            <a:spcAft>
              <a:spcPct val="15000"/>
            </a:spcAft>
            <a:buChar char="•"/>
          </a:pPr>
          <a:r>
            <a:rPr lang="en-GB" sz="2100" kern="1200"/>
            <a:t>Preferred supplier agreement documentation in progress</a:t>
          </a:r>
          <a:endParaRPr lang="en-US" sz="2100" kern="1200"/>
        </a:p>
      </dsp:txBody>
      <dsp:txXfrm>
        <a:off x="0" y="614249"/>
        <a:ext cx="4977385" cy="3505950"/>
      </dsp:txXfrm>
    </dsp:sp>
    <dsp:sp modelId="{A7D18D31-5DE1-4233-B3FD-5780D2410EF6}">
      <dsp:nvSpPr>
        <dsp:cNvPr id="0" name=""/>
        <dsp:cNvSpPr/>
      </dsp:nvSpPr>
      <dsp:spPr>
        <a:xfrm>
          <a:off x="248869" y="267714"/>
          <a:ext cx="3484169"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693" tIns="0" rIns="131693" bIns="0" numCol="1" spcCol="1270" anchor="ctr" anchorCtr="0">
          <a:noAutofit/>
        </a:bodyPr>
        <a:lstStyle/>
        <a:p>
          <a:pPr marL="0" lvl="0" indent="0" algn="l" defTabSz="933450">
            <a:lnSpc>
              <a:spcPct val="90000"/>
            </a:lnSpc>
            <a:spcBef>
              <a:spcPct val="0"/>
            </a:spcBef>
            <a:spcAft>
              <a:spcPct val="35000"/>
            </a:spcAft>
            <a:buNone/>
          </a:pPr>
          <a:r>
            <a:rPr lang="en-GB" sz="2100" u="sng" kern="1200"/>
            <a:t>Update January – May 2026</a:t>
          </a:r>
          <a:endParaRPr lang="en-US" sz="2100" kern="1200"/>
        </a:p>
      </dsp:txBody>
      <dsp:txXfrm>
        <a:off x="279131" y="297976"/>
        <a:ext cx="3423645"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2581F-20D9-4307-936C-0DB46605B11B}">
      <dsp:nvSpPr>
        <dsp:cNvPr id="0" name=""/>
        <dsp:cNvSpPr/>
      </dsp:nvSpPr>
      <dsp:spPr>
        <a:xfrm>
          <a:off x="0" y="433780"/>
          <a:ext cx="4977385" cy="383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6300" tIns="395732" rIns="386300"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a:latin typeface="Helvetica"/>
              <a:cs typeface="Helvetica"/>
            </a:rPr>
            <a:t>Regional observations network </a:t>
          </a:r>
          <a:r>
            <a:rPr lang="en-US" sz="1900" kern="1200" err="1">
              <a:latin typeface="Helvetica"/>
              <a:cs typeface="Helvetica"/>
            </a:rPr>
            <a:t>stocktake</a:t>
          </a:r>
          <a:r>
            <a:rPr lang="en-US" sz="1900" kern="1200">
              <a:latin typeface="Helvetica"/>
              <a:cs typeface="Helvetica"/>
            </a:rPr>
            <a:t> updated based on self-reported inputs from </a:t>
          </a:r>
          <a:r>
            <a:rPr lang="en-US" sz="1900" kern="1200" err="1">
              <a:latin typeface="Helvetica"/>
              <a:cs typeface="Helvetica"/>
            </a:rPr>
            <a:t>Chch</a:t>
          </a:r>
          <a:r>
            <a:rPr lang="en-US" sz="1900" kern="1200">
              <a:latin typeface="Helvetica"/>
              <a:cs typeface="Helvetica"/>
            </a:rPr>
            <a:t> Workshop, WIGOS and OSCAR performance</a:t>
          </a:r>
          <a:endParaRPr lang="en-US" sz="1900" kern="1200"/>
        </a:p>
        <a:p>
          <a:pPr marL="171450" lvl="1" indent="-171450" algn="l" defTabSz="844550" rtl="0">
            <a:lnSpc>
              <a:spcPct val="90000"/>
            </a:lnSpc>
            <a:spcBef>
              <a:spcPct val="0"/>
            </a:spcBef>
            <a:spcAft>
              <a:spcPct val="15000"/>
            </a:spcAft>
            <a:buChar char="•"/>
          </a:pPr>
          <a:r>
            <a:rPr lang="en-US" sz="1900" kern="1200">
              <a:latin typeface="Helvetica"/>
              <a:cs typeface="Helvetica"/>
            </a:rPr>
            <a:t>Strategy Document developed based on </a:t>
          </a:r>
          <a:r>
            <a:rPr lang="en-US" sz="1900" kern="1200" err="1">
              <a:latin typeface="Helvetica"/>
              <a:cs typeface="Helvetica"/>
            </a:rPr>
            <a:t>Chch</a:t>
          </a:r>
          <a:r>
            <a:rPr lang="en-US" sz="1900" kern="1200">
              <a:latin typeface="Helvetica"/>
              <a:cs typeface="Helvetica"/>
            </a:rPr>
            <a:t> priorities and inputs</a:t>
          </a:r>
        </a:p>
        <a:p>
          <a:pPr marL="171450" lvl="1" indent="-171450" algn="l" defTabSz="844550" rtl="0">
            <a:lnSpc>
              <a:spcPct val="90000"/>
            </a:lnSpc>
            <a:spcBef>
              <a:spcPct val="0"/>
            </a:spcBef>
            <a:spcAft>
              <a:spcPct val="15000"/>
            </a:spcAft>
            <a:buChar char="•"/>
          </a:pPr>
          <a:r>
            <a:rPr lang="en-US" sz="1900" kern="1200">
              <a:latin typeface="Helvetica"/>
              <a:cs typeface="Helvetica"/>
            </a:rPr>
            <a:t>Shared and presented to WRP TAC (Apr 2026)</a:t>
          </a:r>
        </a:p>
        <a:p>
          <a:pPr marL="171450" lvl="1" indent="-171450" algn="l" defTabSz="844550" rtl="0">
            <a:lnSpc>
              <a:spcPct val="90000"/>
            </a:lnSpc>
            <a:spcBef>
              <a:spcPct val="0"/>
            </a:spcBef>
            <a:spcAft>
              <a:spcPct val="15000"/>
            </a:spcAft>
            <a:buChar char="•"/>
          </a:pPr>
          <a:r>
            <a:rPr lang="en-US" sz="1900" kern="1200">
              <a:latin typeface="Helvetica"/>
              <a:cs typeface="Helvetica"/>
            </a:rPr>
            <a:t>Shared and presented to PICI Panel (May 2026). It was endorsed for PMC review.</a:t>
          </a:r>
        </a:p>
        <a:p>
          <a:pPr marL="171450" lvl="1" indent="-171450" algn="l" defTabSz="844550" rtl="0">
            <a:lnSpc>
              <a:spcPct val="90000"/>
            </a:lnSpc>
            <a:spcBef>
              <a:spcPct val="0"/>
            </a:spcBef>
            <a:spcAft>
              <a:spcPct val="15000"/>
            </a:spcAft>
            <a:buChar char="•"/>
          </a:pPr>
          <a:r>
            <a:rPr lang="en-US" sz="1900" kern="1200">
              <a:latin typeface="Helvetica"/>
              <a:cs typeface="Helvetica"/>
            </a:rPr>
            <a:t>Can guide refurbishment workplan for WRP and for </a:t>
          </a:r>
          <a:r>
            <a:rPr lang="en-US" sz="1900" kern="1200" err="1">
              <a:latin typeface="Helvetica"/>
              <a:cs typeface="Helvetica"/>
            </a:rPr>
            <a:t>COSPPac</a:t>
          </a:r>
          <a:r>
            <a:rPr lang="en-US" sz="1900" kern="1200">
              <a:latin typeface="Helvetica"/>
              <a:cs typeface="Helvetica"/>
            </a:rPr>
            <a:t> Climate Reference Stations</a:t>
          </a:r>
        </a:p>
      </dsp:txBody>
      <dsp:txXfrm>
        <a:off x="0" y="433780"/>
        <a:ext cx="4977385" cy="3830400"/>
      </dsp:txXfrm>
    </dsp:sp>
    <dsp:sp modelId="{A7D18D31-5DE1-4233-B3FD-5780D2410EF6}">
      <dsp:nvSpPr>
        <dsp:cNvPr id="0" name=""/>
        <dsp:cNvSpPr/>
      </dsp:nvSpPr>
      <dsp:spPr>
        <a:xfrm>
          <a:off x="248869" y="120248"/>
          <a:ext cx="3484169"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93" tIns="0" rIns="131693" bIns="0" numCol="1" spcCol="1270" anchor="ctr" anchorCtr="0">
          <a:noAutofit/>
        </a:bodyPr>
        <a:lstStyle/>
        <a:p>
          <a:pPr marL="0" lvl="0" indent="0" algn="l" defTabSz="844550">
            <a:lnSpc>
              <a:spcPct val="90000"/>
            </a:lnSpc>
            <a:spcBef>
              <a:spcPct val="0"/>
            </a:spcBef>
            <a:spcAft>
              <a:spcPct val="35000"/>
            </a:spcAft>
            <a:buNone/>
          </a:pPr>
          <a:r>
            <a:rPr lang="en-GB" sz="1900" u="sng" kern="1200"/>
            <a:t>Update January – May 2026</a:t>
          </a:r>
          <a:endParaRPr lang="en-US" sz="1900" kern="1200"/>
        </a:p>
      </dsp:txBody>
      <dsp:txXfrm>
        <a:off x="276249" y="147628"/>
        <a:ext cx="3429409"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E5F89-D517-4D7E-8612-0D7103EE9AD9}" type="datetimeFigureOut">
              <a:rPr lang="en-NZ" smtClean="0"/>
              <a:t>01/06/2026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B2355-B552-44E8-8D3A-D18871183675}" type="slidenum">
              <a:rPr lang="en-NZ" smtClean="0"/>
              <a:t>‹#›</a:t>
            </a:fld>
            <a:endParaRPr lang="en-NZ"/>
          </a:p>
        </p:txBody>
      </p:sp>
    </p:spTree>
    <p:extLst>
      <p:ext uri="{BB962C8B-B14F-4D97-AF65-F5344CB8AC3E}">
        <p14:creationId xmlns:p14="http://schemas.microsoft.com/office/powerpoint/2010/main" val="293956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I would like to share with the hydrometeorological and wider multi-hazard early warning services (MHEWS) sector, a presentation on the summary written progress report of Weather Ready Pacific (WRP). This preliminary report begins to capture our significant achievements and challenges encountered over the past six months (January-June 2025), with previous achievements and challenges having been presented at prior Steering Committee (SC) Meeting/s. Progress is categorised against our six (6) key result areas, under the overlapping inception and phase 1 implementation stages. Pending a number of key inception phase activities (including the MERL Framework) being approved at SC3, September 2025 it is anticipated that a complete Six-Monthly Progress Report, in line with the submitted structure will be available in 2026. A more elaborate and outcomes-focused Annual Progress Report for 2025, based on the submitted structure, is anticipated to be shared at SC4, May 2026. </a:t>
            </a:r>
          </a:p>
          <a:p>
            <a:endParaRPr lang="en-AU"/>
          </a:p>
        </p:txBody>
      </p:sp>
      <p:sp>
        <p:nvSpPr>
          <p:cNvPr id="4" name="Slide Number Placeholder 3"/>
          <p:cNvSpPr>
            <a:spLocks noGrp="1"/>
          </p:cNvSpPr>
          <p:nvPr>
            <p:ph type="sldNum" sz="quarter" idx="5"/>
          </p:nvPr>
        </p:nvSpPr>
        <p:spPr/>
        <p:txBody>
          <a:bodyPr/>
          <a:lstStyle/>
          <a:p>
            <a:fld id="{EFFB2355-B552-44E8-8D3A-D18871183675}" type="slidenum">
              <a:rPr lang="en-NZ" smtClean="0"/>
              <a:t>1</a:t>
            </a:fld>
            <a:endParaRPr lang="en-NZ"/>
          </a:p>
        </p:txBody>
      </p:sp>
    </p:spTree>
    <p:extLst>
      <p:ext uri="{BB962C8B-B14F-4D97-AF65-F5344CB8AC3E}">
        <p14:creationId xmlns:p14="http://schemas.microsoft.com/office/powerpoint/2010/main" val="126786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8F814-814F-C370-096D-F9E7F1F45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2F31E-5221-EC45-0B50-1BB69BE20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207CB-1C44-1B7B-CD64-7EDCA35DAA25}"/>
              </a:ext>
            </a:extLst>
          </p:cNvPr>
          <p:cNvSpPr>
            <a:spLocks noGrp="1"/>
          </p:cNvSpPr>
          <p:nvPr>
            <p:ph type="body" idx="1"/>
          </p:nvPr>
        </p:nvSpPr>
        <p:spPr/>
        <p:txBody>
          <a:bodyPr/>
          <a:lstStyle/>
          <a:p>
            <a:pPr lvl="0"/>
            <a:r>
              <a:rPr lang="en-GB" sz="1200" kern="1200">
                <a:solidFill>
                  <a:schemeClr val="tx1"/>
                </a:solidFill>
                <a:effectLst/>
                <a:latin typeface="+mn-lt"/>
                <a:ea typeface="+mn-ea"/>
                <a:cs typeface="+mn-cs"/>
              </a:rPr>
              <a:t>Informed by in-country needs assessments, </a:t>
            </a:r>
            <a:r>
              <a:rPr lang="en-GB" sz="1200" kern="1200" err="1">
                <a:solidFill>
                  <a:schemeClr val="tx1"/>
                </a:solidFill>
                <a:effectLst/>
                <a:latin typeface="+mn-lt"/>
                <a:ea typeface="+mn-ea"/>
                <a:cs typeface="+mn-cs"/>
              </a:rPr>
              <a:t>MetService</a:t>
            </a:r>
            <a:r>
              <a:rPr lang="en-GB" sz="1200" kern="1200">
                <a:solidFill>
                  <a:schemeClr val="tx1"/>
                </a:solidFill>
                <a:effectLst/>
                <a:latin typeface="+mn-lt"/>
                <a:ea typeface="+mn-ea"/>
                <a:cs typeface="+mn-cs"/>
              </a:rPr>
              <a:t> led the rollout and review of a </a:t>
            </a:r>
            <a:r>
              <a:rPr lang="en-GB" sz="1200" b="1" i="1" kern="1200">
                <a:solidFill>
                  <a:schemeClr val="tx1"/>
                </a:solidFill>
                <a:effectLst/>
                <a:latin typeface="+mn-lt"/>
                <a:ea typeface="+mn-ea"/>
                <a:cs typeface="+mn-cs"/>
              </a:rPr>
              <a:t>Severe Weather Pilot</a:t>
            </a:r>
            <a:r>
              <a:rPr lang="en-GB" sz="1200" kern="1200">
                <a:solidFill>
                  <a:schemeClr val="tx1"/>
                </a:solidFill>
                <a:effectLst/>
                <a:latin typeface="+mn-lt"/>
                <a:ea typeface="+mn-ea"/>
                <a:cs typeface="+mn-cs"/>
              </a:rPr>
              <a:t> across the 2024-2025 tropical cyclone season. It aimed at co-designing enhancements to existing Severe Weather programmes, enhancing foundations and improving severe weather forecasting in pilot countries: Fiji, Niue and Tonga. In addition to the capability building outlined under KRA 2, the pilot enhanced standard operating procedures (SOPs), provided in-country guidance, developed digital interactive flowcharts, enhanced coordination and communication between NMHS, NDMOs and first responders; and strengthened regional cooperation and knowledge sharing among tropical cyclone warning centres in Fiji, Australia and New Zealand. The pilot modelled adaptive management by continuously gathering user feedback through weekly surveys, an endline survey, validation interviews, and collaboration meetings; and making improvements to the pilot accordingly. </a:t>
            </a:r>
            <a:endParaRPr lang="en-AU"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Planning to develop an </a:t>
            </a:r>
            <a:r>
              <a:rPr lang="en-GB" sz="1200" b="1" i="1" kern="1200">
                <a:solidFill>
                  <a:schemeClr val="tx1"/>
                </a:solidFill>
                <a:effectLst/>
                <a:latin typeface="+mn-lt"/>
                <a:ea typeface="+mn-ea"/>
                <a:cs typeface="+mn-cs"/>
              </a:rPr>
              <a:t>Integrated Forecasting Platform (IFP)</a:t>
            </a:r>
            <a:r>
              <a:rPr lang="en-GB" sz="1200" kern="1200">
                <a:solidFill>
                  <a:schemeClr val="tx1"/>
                </a:solidFill>
                <a:effectLst/>
                <a:latin typeface="+mn-lt"/>
                <a:ea typeface="+mn-ea"/>
                <a:cs typeface="+mn-cs"/>
              </a:rPr>
              <a:t> and strengthen Regional Specialised Meteorological Centres (RSMCs) has progressed. This aims to capitalise on rapidly growing artificial intelligence and machine learning technology that is expected to be a major disruptor and opportunity for the hydrometeorological sector (if used ethically). The first stage of this project will be an IFP peer review scheduled for August 2025, aimed as assessing the suitability, supportability, and sustainability of systems and processes developed under the Severe Weather Forecasting Pilot to inform the development of a Pacific-wide IFP and its transition to regional ownership over the next decade.</a:t>
            </a:r>
            <a:endParaRPr lang="en-AU"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Discussions and desktop scoping, in coordination with the COSPPac team, of an </a:t>
            </a:r>
            <a:r>
              <a:rPr lang="en-GB" sz="1200" b="1" i="1" kern="1200">
                <a:solidFill>
                  <a:schemeClr val="tx1"/>
                </a:solidFill>
                <a:effectLst/>
                <a:latin typeface="+mn-lt"/>
                <a:ea typeface="+mn-ea"/>
                <a:cs typeface="+mn-cs"/>
              </a:rPr>
              <a:t>operational coastal inundation forecast system for Tokelau</a:t>
            </a:r>
            <a:r>
              <a:rPr lang="en-GB" sz="1200" kern="1200">
                <a:solidFill>
                  <a:schemeClr val="tx1"/>
                </a:solidFill>
                <a:effectLst/>
                <a:latin typeface="+mn-lt"/>
                <a:ea typeface="+mn-ea"/>
                <a:cs typeface="+mn-cs"/>
              </a:rPr>
              <a:t> have commenced. Implementing partners are likely to include: the Tokelau Ministry of Climate, Ocean &amp; Resilience (</a:t>
            </a:r>
            <a:r>
              <a:rPr lang="en-GB" sz="1200" kern="1200" err="1">
                <a:solidFill>
                  <a:schemeClr val="tx1"/>
                </a:solidFill>
                <a:effectLst/>
                <a:latin typeface="+mn-lt"/>
                <a:ea typeface="+mn-ea"/>
                <a:cs typeface="+mn-cs"/>
              </a:rPr>
              <a:t>MiCORE</a:t>
            </a:r>
            <a:r>
              <a:rPr lang="en-GB" sz="1200" kern="1200">
                <a:solidFill>
                  <a:schemeClr val="tx1"/>
                </a:solidFill>
                <a:effectLst/>
                <a:latin typeface="+mn-lt"/>
                <a:ea typeface="+mn-ea"/>
                <a:cs typeface="+mn-cs"/>
              </a:rPr>
              <a:t>), Australian Bureau of Meteorology (BoM), the Pacific Community (SPC), the Climate and Oceans Support Program in the Pacific (COSPPac), the Pacific Islands Marine and Ocean Services (PIMOS) Panel, and may also include Samoa Met Division and/or Fiji Meteorological Services in the operationalisation phase.</a:t>
            </a:r>
            <a:endParaRPr lang="en-AU" sz="1200" kern="1200">
              <a:solidFill>
                <a:schemeClr val="tx1"/>
              </a:solidFill>
              <a:effectLst/>
              <a:latin typeface="+mn-lt"/>
              <a:ea typeface="+mn-ea"/>
              <a:cs typeface="+mn-cs"/>
            </a:endParaRPr>
          </a:p>
          <a:p>
            <a:endParaRPr lang="en-AU"/>
          </a:p>
        </p:txBody>
      </p:sp>
      <p:sp>
        <p:nvSpPr>
          <p:cNvPr id="4" name="Slide Number Placeholder 3">
            <a:extLst>
              <a:ext uri="{FF2B5EF4-FFF2-40B4-BE49-F238E27FC236}">
                <a16:creationId xmlns:a16="http://schemas.microsoft.com/office/drawing/2014/main" id="{49DA6F8B-7B07-8220-7FC3-2060D4AAFD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B2355-B552-44E8-8D3A-D18871183675}"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7408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42456-16EE-E9D7-8DED-2E41C1EAE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BDF5A-BCCE-A7BA-0C56-9148DF219D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904CC8-1561-ECED-44EB-7490E21299A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4FF4E93-1777-CD10-0D3E-5441551F29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B2355-B552-44E8-8D3A-D18871183675}"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415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4F944-3140-37C2-6F16-7DD7936EF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51E31-B74F-11BD-9585-FD9A1ABE0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AD5EA-D06A-8CF0-3616-CCC1E3F06028}"/>
              </a:ext>
            </a:extLst>
          </p:cNvPr>
          <p:cNvSpPr>
            <a:spLocks noGrp="1"/>
          </p:cNvSpPr>
          <p:nvPr>
            <p:ph type="body" idx="1"/>
          </p:nvPr>
        </p:nvSpPr>
        <p:spPr/>
        <p:txBody>
          <a:bodyPr/>
          <a:lstStyle/>
          <a:p>
            <a:pPr lvl="0"/>
            <a:r>
              <a:rPr lang="en-GB" sz="1200" kern="1200">
                <a:solidFill>
                  <a:schemeClr val="tx1"/>
                </a:solidFill>
                <a:effectLst/>
                <a:latin typeface="+mn-lt"/>
                <a:ea typeface="+mn-ea"/>
                <a:cs typeface="+mn-cs"/>
              </a:rPr>
              <a:t>Informed by in-country needs assessments, </a:t>
            </a:r>
            <a:r>
              <a:rPr lang="en-GB" sz="1200" kern="1200" err="1">
                <a:solidFill>
                  <a:schemeClr val="tx1"/>
                </a:solidFill>
                <a:effectLst/>
                <a:latin typeface="+mn-lt"/>
                <a:ea typeface="+mn-ea"/>
                <a:cs typeface="+mn-cs"/>
              </a:rPr>
              <a:t>MetService</a:t>
            </a:r>
            <a:r>
              <a:rPr lang="en-GB" sz="1200" kern="1200">
                <a:solidFill>
                  <a:schemeClr val="tx1"/>
                </a:solidFill>
                <a:effectLst/>
                <a:latin typeface="+mn-lt"/>
                <a:ea typeface="+mn-ea"/>
                <a:cs typeface="+mn-cs"/>
              </a:rPr>
              <a:t> led the rollout and review of a </a:t>
            </a:r>
            <a:r>
              <a:rPr lang="en-GB" sz="1200" b="1" i="1" kern="1200">
                <a:solidFill>
                  <a:schemeClr val="tx1"/>
                </a:solidFill>
                <a:effectLst/>
                <a:latin typeface="+mn-lt"/>
                <a:ea typeface="+mn-ea"/>
                <a:cs typeface="+mn-cs"/>
              </a:rPr>
              <a:t>Severe Weather Pilot</a:t>
            </a:r>
            <a:r>
              <a:rPr lang="en-GB" sz="1200" kern="1200">
                <a:solidFill>
                  <a:schemeClr val="tx1"/>
                </a:solidFill>
                <a:effectLst/>
                <a:latin typeface="+mn-lt"/>
                <a:ea typeface="+mn-ea"/>
                <a:cs typeface="+mn-cs"/>
              </a:rPr>
              <a:t> across the 2024-2025 tropical cyclone season. It aimed at co-designing enhancements to existing Severe Weather programmes, enhancing foundations and improving severe weather forecasting in pilot countries: Fiji, Niue and Tonga. In addition to the capability building outlined under KRA 2, the pilot enhanced standard operating procedures (SOPs), provided in-country guidance, developed digital interactive flowcharts, enhanced coordination and communication between NMHS, NDMOs and first responders; and strengthened regional cooperation and knowledge sharing among tropical cyclone warning centres in Fiji, Australia and New Zealand. The pilot modelled adaptive management by continuously gathering user feedback through weekly surveys, an endline survey, validation interviews, and collaboration meetings; and making improvements to the pilot accordingly. </a:t>
            </a:r>
            <a:endParaRPr lang="en-AU"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Planning to develop an </a:t>
            </a:r>
            <a:r>
              <a:rPr lang="en-GB" sz="1200" b="1" i="1" kern="1200">
                <a:solidFill>
                  <a:schemeClr val="tx1"/>
                </a:solidFill>
                <a:effectLst/>
                <a:latin typeface="+mn-lt"/>
                <a:ea typeface="+mn-ea"/>
                <a:cs typeface="+mn-cs"/>
              </a:rPr>
              <a:t>Integrated Forecasting Platform (IFP)</a:t>
            </a:r>
            <a:r>
              <a:rPr lang="en-GB" sz="1200" kern="1200">
                <a:solidFill>
                  <a:schemeClr val="tx1"/>
                </a:solidFill>
                <a:effectLst/>
                <a:latin typeface="+mn-lt"/>
                <a:ea typeface="+mn-ea"/>
                <a:cs typeface="+mn-cs"/>
              </a:rPr>
              <a:t> and strengthen Regional Specialised Meteorological Centres (RSMCs) has progressed. This aims to capitalise on rapidly growing artificial intelligence and machine learning technology that is expected to be a major disruptor and opportunity for the hydrometeorological sector (if used ethically). The first stage of this project will be an IFP peer review scheduled for August 2025, aimed as assessing the suitability, supportability, and sustainability of systems and processes developed under the Severe Weather Forecasting Pilot to inform the development of a Pacific-wide IFP and its transition to regional ownership over the next decade.</a:t>
            </a:r>
            <a:endParaRPr lang="en-AU"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Discussions and desktop scoping, in coordination with the COSPPac team, of an </a:t>
            </a:r>
            <a:r>
              <a:rPr lang="en-GB" sz="1200" b="1" i="1" kern="1200">
                <a:solidFill>
                  <a:schemeClr val="tx1"/>
                </a:solidFill>
                <a:effectLst/>
                <a:latin typeface="+mn-lt"/>
                <a:ea typeface="+mn-ea"/>
                <a:cs typeface="+mn-cs"/>
              </a:rPr>
              <a:t>operational coastal inundation forecast system for Tokelau</a:t>
            </a:r>
            <a:r>
              <a:rPr lang="en-GB" sz="1200" kern="1200">
                <a:solidFill>
                  <a:schemeClr val="tx1"/>
                </a:solidFill>
                <a:effectLst/>
                <a:latin typeface="+mn-lt"/>
                <a:ea typeface="+mn-ea"/>
                <a:cs typeface="+mn-cs"/>
              </a:rPr>
              <a:t> have commenced. Implementing partners are likely to include: the Tokelau Ministry of Climate, Ocean &amp; Resilience (</a:t>
            </a:r>
            <a:r>
              <a:rPr lang="en-GB" sz="1200" kern="1200" err="1">
                <a:solidFill>
                  <a:schemeClr val="tx1"/>
                </a:solidFill>
                <a:effectLst/>
                <a:latin typeface="+mn-lt"/>
                <a:ea typeface="+mn-ea"/>
                <a:cs typeface="+mn-cs"/>
              </a:rPr>
              <a:t>MiCORE</a:t>
            </a:r>
            <a:r>
              <a:rPr lang="en-GB" sz="1200" kern="1200">
                <a:solidFill>
                  <a:schemeClr val="tx1"/>
                </a:solidFill>
                <a:effectLst/>
                <a:latin typeface="+mn-lt"/>
                <a:ea typeface="+mn-ea"/>
                <a:cs typeface="+mn-cs"/>
              </a:rPr>
              <a:t>), Australian Bureau of Meteorology (BoM), the Pacific Community (SPC), the Climate and Oceans Support Program in the Pacific (COSPPac), the Pacific Islands Marine and Ocean Services (PIMOS) Panel, and may also include Samoa Met Division and/or Fiji Meteorological Services in the operationalisation phase.</a:t>
            </a:r>
            <a:endParaRPr lang="en-AU" sz="1200" kern="1200">
              <a:solidFill>
                <a:schemeClr val="tx1"/>
              </a:solidFill>
              <a:effectLst/>
              <a:latin typeface="+mn-lt"/>
              <a:ea typeface="+mn-ea"/>
              <a:cs typeface="+mn-cs"/>
            </a:endParaRPr>
          </a:p>
          <a:p>
            <a:endParaRPr lang="en-AU"/>
          </a:p>
        </p:txBody>
      </p:sp>
      <p:sp>
        <p:nvSpPr>
          <p:cNvPr id="4" name="Slide Number Placeholder 3">
            <a:extLst>
              <a:ext uri="{FF2B5EF4-FFF2-40B4-BE49-F238E27FC236}">
                <a16:creationId xmlns:a16="http://schemas.microsoft.com/office/drawing/2014/main" id="{5131C7B2-2025-7F1F-AE4E-6A3FEB9067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B2355-B552-44E8-8D3A-D18871183675}"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700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D7009-A606-69E8-CE6E-8462B10EB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E9462-84AC-91CA-1B20-4459BC143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D937F7-A180-F38B-0AC7-FFE7FF22A99A}"/>
              </a:ext>
            </a:extLst>
          </p:cNvPr>
          <p:cNvSpPr>
            <a:spLocks noGrp="1"/>
          </p:cNvSpPr>
          <p:nvPr>
            <p:ph type="body" idx="1"/>
          </p:nvPr>
        </p:nvSpPr>
        <p:spPr/>
        <p:txBody>
          <a:bodyPr/>
          <a:lstStyle/>
          <a:p>
            <a:pPr lvl="0"/>
            <a:r>
              <a:rPr lang="en-GB" sz="1200" kern="1200">
                <a:solidFill>
                  <a:schemeClr val="tx1"/>
                </a:solidFill>
                <a:effectLst/>
                <a:latin typeface="+mn-lt"/>
                <a:ea typeface="+mn-ea"/>
                <a:cs typeface="+mn-cs"/>
              </a:rPr>
              <a:t>Informed by in-country needs assessments, </a:t>
            </a:r>
            <a:r>
              <a:rPr lang="en-GB" sz="1200" kern="1200" err="1">
                <a:solidFill>
                  <a:schemeClr val="tx1"/>
                </a:solidFill>
                <a:effectLst/>
                <a:latin typeface="+mn-lt"/>
                <a:ea typeface="+mn-ea"/>
                <a:cs typeface="+mn-cs"/>
              </a:rPr>
              <a:t>MetService</a:t>
            </a:r>
            <a:r>
              <a:rPr lang="en-GB" sz="1200" kern="1200">
                <a:solidFill>
                  <a:schemeClr val="tx1"/>
                </a:solidFill>
                <a:effectLst/>
                <a:latin typeface="+mn-lt"/>
                <a:ea typeface="+mn-ea"/>
                <a:cs typeface="+mn-cs"/>
              </a:rPr>
              <a:t> led the rollout and review of a </a:t>
            </a:r>
            <a:r>
              <a:rPr lang="en-GB" sz="1200" b="1" i="1" kern="1200">
                <a:solidFill>
                  <a:schemeClr val="tx1"/>
                </a:solidFill>
                <a:effectLst/>
                <a:latin typeface="+mn-lt"/>
                <a:ea typeface="+mn-ea"/>
                <a:cs typeface="+mn-cs"/>
              </a:rPr>
              <a:t>Severe Weather Pilot</a:t>
            </a:r>
            <a:r>
              <a:rPr lang="en-GB" sz="1200" kern="1200">
                <a:solidFill>
                  <a:schemeClr val="tx1"/>
                </a:solidFill>
                <a:effectLst/>
                <a:latin typeface="+mn-lt"/>
                <a:ea typeface="+mn-ea"/>
                <a:cs typeface="+mn-cs"/>
              </a:rPr>
              <a:t> across the 2024-2025 tropical cyclone season. It aimed at co-designing enhancements to existing Severe Weather programmes, enhancing foundations and improving severe weather forecasting in pilot countries: Fiji, Niue and Tonga. In addition to the capability building outlined under KRA 2, the pilot enhanced standard operating procedures (SOPs), provided in-country guidance, developed digital interactive flowcharts, enhanced coordination and communication between NMHS, NDMOs and first responders; and strengthened regional cooperation and knowledge sharing among tropical cyclone warning centres in Fiji, Australia and New Zealand. The pilot modelled adaptive management by continuously gathering user feedback through weekly surveys, an endline survey, validation interviews, and collaboration meetings; and making improvements to the pilot accordingly. </a:t>
            </a:r>
            <a:endParaRPr lang="en-AU"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Planning to develop an </a:t>
            </a:r>
            <a:r>
              <a:rPr lang="en-GB" sz="1200" b="1" i="1" kern="1200">
                <a:solidFill>
                  <a:schemeClr val="tx1"/>
                </a:solidFill>
                <a:effectLst/>
                <a:latin typeface="+mn-lt"/>
                <a:ea typeface="+mn-ea"/>
                <a:cs typeface="+mn-cs"/>
              </a:rPr>
              <a:t>Integrated Forecasting Platform (IFP)</a:t>
            </a:r>
            <a:r>
              <a:rPr lang="en-GB" sz="1200" kern="1200">
                <a:solidFill>
                  <a:schemeClr val="tx1"/>
                </a:solidFill>
                <a:effectLst/>
                <a:latin typeface="+mn-lt"/>
                <a:ea typeface="+mn-ea"/>
                <a:cs typeface="+mn-cs"/>
              </a:rPr>
              <a:t> and strengthen Regional Specialised Meteorological Centres (RSMCs) has progressed. This aims to capitalise on rapidly growing artificial intelligence and machine learning technology that is expected to be a major disruptor and opportunity for the hydrometeorological sector (if used ethically). The first stage of this project will be an IFP peer review scheduled for August 2025, aimed as assessing the suitability, supportability, and sustainability of systems and processes developed under the Severe Weather Forecasting Pilot to inform the development of a Pacific-wide IFP and its transition to regional ownership over the next decade.</a:t>
            </a:r>
            <a:endParaRPr lang="en-AU"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Discussions and desktop scoping, in coordination with the COSPPac team, of an </a:t>
            </a:r>
            <a:r>
              <a:rPr lang="en-GB" sz="1200" b="1" i="1" kern="1200">
                <a:solidFill>
                  <a:schemeClr val="tx1"/>
                </a:solidFill>
                <a:effectLst/>
                <a:latin typeface="+mn-lt"/>
                <a:ea typeface="+mn-ea"/>
                <a:cs typeface="+mn-cs"/>
              </a:rPr>
              <a:t>operational coastal inundation forecast system for Tokelau</a:t>
            </a:r>
            <a:r>
              <a:rPr lang="en-GB" sz="1200" kern="1200">
                <a:solidFill>
                  <a:schemeClr val="tx1"/>
                </a:solidFill>
                <a:effectLst/>
                <a:latin typeface="+mn-lt"/>
                <a:ea typeface="+mn-ea"/>
                <a:cs typeface="+mn-cs"/>
              </a:rPr>
              <a:t> have commenced. Implementing partners are likely to include: the Tokelau Ministry of Climate, Ocean &amp; Resilience (</a:t>
            </a:r>
            <a:r>
              <a:rPr lang="en-GB" sz="1200" kern="1200" err="1">
                <a:solidFill>
                  <a:schemeClr val="tx1"/>
                </a:solidFill>
                <a:effectLst/>
                <a:latin typeface="+mn-lt"/>
                <a:ea typeface="+mn-ea"/>
                <a:cs typeface="+mn-cs"/>
              </a:rPr>
              <a:t>MiCORE</a:t>
            </a:r>
            <a:r>
              <a:rPr lang="en-GB" sz="1200" kern="1200">
                <a:solidFill>
                  <a:schemeClr val="tx1"/>
                </a:solidFill>
                <a:effectLst/>
                <a:latin typeface="+mn-lt"/>
                <a:ea typeface="+mn-ea"/>
                <a:cs typeface="+mn-cs"/>
              </a:rPr>
              <a:t>), Australian Bureau of Meteorology (BoM), the Pacific Community (SPC), the Climate and Oceans Support Program in the Pacific (COSPPac), the Pacific Islands Marine and Ocean Services (PIMOS) Panel, and may also include Samoa Met Division and/or Fiji Meteorological Services in the operationalisation phase.</a:t>
            </a:r>
            <a:endParaRPr lang="en-AU" sz="1200" kern="1200">
              <a:solidFill>
                <a:schemeClr val="tx1"/>
              </a:solidFill>
              <a:effectLst/>
              <a:latin typeface="+mn-lt"/>
              <a:ea typeface="+mn-ea"/>
              <a:cs typeface="+mn-cs"/>
            </a:endParaRPr>
          </a:p>
          <a:p>
            <a:endParaRPr lang="en-AU"/>
          </a:p>
        </p:txBody>
      </p:sp>
      <p:sp>
        <p:nvSpPr>
          <p:cNvPr id="4" name="Slide Number Placeholder 3">
            <a:extLst>
              <a:ext uri="{FF2B5EF4-FFF2-40B4-BE49-F238E27FC236}">
                <a16:creationId xmlns:a16="http://schemas.microsoft.com/office/drawing/2014/main" id="{16747BAB-91D5-4367-4804-BB4F0B2047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B2355-B552-44E8-8D3A-D18871183675}"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750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9FCFA-3501-8B98-B7D5-22A5568BC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41EB19-D370-EE92-9C04-FF104786C9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BF1508-9943-BBD3-180B-F173300E02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Concept Plans </a:t>
            </a:r>
            <a:r>
              <a:rPr lang="en-GB" sz="1200" kern="1200">
                <a:solidFill>
                  <a:schemeClr val="tx1"/>
                </a:solidFill>
                <a:effectLst/>
                <a:latin typeface="+mn-lt"/>
                <a:ea typeface="+mn-ea"/>
                <a:cs typeface="+mn-cs"/>
              </a:rPr>
              <a:t>to</a:t>
            </a:r>
            <a:r>
              <a:rPr lang="en-AU" sz="1200" kern="1200">
                <a:solidFill>
                  <a:schemeClr val="tx1"/>
                </a:solidFill>
                <a:effectLst/>
                <a:latin typeface="+mn-lt"/>
                <a:ea typeface="+mn-ea"/>
                <a:cs typeface="+mn-cs"/>
              </a:rPr>
              <a:t> roll out Starlink systems in Kiribati, Tonga and the Solomon Islands (EW4ALL Countries) were received and are being assessed by the PMU, with particular consideration being given to sustainability. It is noted that 11 PICTs have requested </a:t>
            </a:r>
            <a:r>
              <a:rPr lang="en-AU" sz="1200" kern="1200" err="1">
                <a:solidFill>
                  <a:schemeClr val="tx1"/>
                </a:solidFill>
                <a:effectLst/>
                <a:latin typeface="+mn-lt"/>
                <a:ea typeface="+mn-ea"/>
                <a:cs typeface="+mn-cs"/>
              </a:rPr>
              <a:t>starlink</a:t>
            </a:r>
            <a:r>
              <a:rPr lang="en-AU" sz="1200" kern="1200">
                <a:solidFill>
                  <a:schemeClr val="tx1"/>
                </a:solidFill>
                <a:effectLst/>
                <a:latin typeface="+mn-lt"/>
                <a:ea typeface="+mn-ea"/>
                <a:cs typeface="+mn-cs"/>
              </a:rPr>
              <a:t> support, with additional countries to be provided support after the initial roll-out.</a:t>
            </a:r>
          </a:p>
          <a:p>
            <a:endParaRPr lang="en-AU"/>
          </a:p>
        </p:txBody>
      </p:sp>
      <p:sp>
        <p:nvSpPr>
          <p:cNvPr id="4" name="Slide Number Placeholder 3">
            <a:extLst>
              <a:ext uri="{FF2B5EF4-FFF2-40B4-BE49-F238E27FC236}">
                <a16:creationId xmlns:a16="http://schemas.microsoft.com/office/drawing/2014/main" id="{3E789A3E-AF06-D661-C57F-BE9D128BF3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B2355-B552-44E8-8D3A-D18871183675}"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421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C482-868C-C6B6-60D1-EB96C60704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CB65280-EE1B-6A51-03F1-1D50899F67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7BD265B-C198-8FDF-5939-08A1CA97F8B8}"/>
              </a:ext>
            </a:extLst>
          </p:cNvPr>
          <p:cNvSpPr>
            <a:spLocks noGrp="1"/>
          </p:cNvSpPr>
          <p:nvPr>
            <p:ph type="dt" sz="half" idx="10"/>
          </p:nvPr>
        </p:nvSpPr>
        <p:spPr/>
        <p:txBody>
          <a:bodyPr/>
          <a:lstStyle/>
          <a:p>
            <a:fld id="{E5EB02A2-9D48-4159-80D3-C095461AA217}" type="datetimeFigureOut">
              <a:rPr lang="en-AU" smtClean="0"/>
              <a:t>1/6/2026</a:t>
            </a:fld>
            <a:endParaRPr lang="en-AU"/>
          </a:p>
        </p:txBody>
      </p:sp>
      <p:sp>
        <p:nvSpPr>
          <p:cNvPr id="5" name="Footer Placeholder 4">
            <a:extLst>
              <a:ext uri="{FF2B5EF4-FFF2-40B4-BE49-F238E27FC236}">
                <a16:creationId xmlns:a16="http://schemas.microsoft.com/office/drawing/2014/main" id="{5F4472C3-0529-E001-0A01-8EF7A22A4E3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C386A1-6DBC-E53E-B65C-40CD33BF6D69}"/>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395180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C420-0E3C-2BCF-1C00-0BD839071A3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851CBE6-0014-67C3-890F-200F461397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BCC414-FF6A-C0AE-9C81-50D76133AE51}"/>
              </a:ext>
            </a:extLst>
          </p:cNvPr>
          <p:cNvSpPr>
            <a:spLocks noGrp="1"/>
          </p:cNvSpPr>
          <p:nvPr>
            <p:ph type="dt" sz="half" idx="10"/>
          </p:nvPr>
        </p:nvSpPr>
        <p:spPr/>
        <p:txBody>
          <a:bodyPr/>
          <a:lstStyle/>
          <a:p>
            <a:fld id="{E5EB02A2-9D48-4159-80D3-C095461AA217}" type="datetimeFigureOut">
              <a:rPr lang="en-AU" smtClean="0"/>
              <a:t>1/6/2026</a:t>
            </a:fld>
            <a:endParaRPr lang="en-AU"/>
          </a:p>
        </p:txBody>
      </p:sp>
      <p:sp>
        <p:nvSpPr>
          <p:cNvPr id="5" name="Footer Placeholder 4">
            <a:extLst>
              <a:ext uri="{FF2B5EF4-FFF2-40B4-BE49-F238E27FC236}">
                <a16:creationId xmlns:a16="http://schemas.microsoft.com/office/drawing/2014/main" id="{A40B16CA-4260-9B14-BB19-B4C44B1F86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13179C5-2CD7-B636-A12A-B73E33E5FB7C}"/>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253824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7DBF14-EDFE-029A-D2C2-E5CE507D3C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3ED70FA-0EE1-273C-2498-6BF081A095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DF45FF2-B6A8-E693-317D-C552000C2D22}"/>
              </a:ext>
            </a:extLst>
          </p:cNvPr>
          <p:cNvSpPr>
            <a:spLocks noGrp="1"/>
          </p:cNvSpPr>
          <p:nvPr>
            <p:ph type="dt" sz="half" idx="10"/>
          </p:nvPr>
        </p:nvSpPr>
        <p:spPr/>
        <p:txBody>
          <a:bodyPr/>
          <a:lstStyle/>
          <a:p>
            <a:fld id="{E5EB02A2-9D48-4159-80D3-C095461AA217}" type="datetimeFigureOut">
              <a:rPr lang="en-AU" smtClean="0"/>
              <a:t>1/6/2026</a:t>
            </a:fld>
            <a:endParaRPr lang="en-AU"/>
          </a:p>
        </p:txBody>
      </p:sp>
      <p:sp>
        <p:nvSpPr>
          <p:cNvPr id="5" name="Footer Placeholder 4">
            <a:extLst>
              <a:ext uri="{FF2B5EF4-FFF2-40B4-BE49-F238E27FC236}">
                <a16:creationId xmlns:a16="http://schemas.microsoft.com/office/drawing/2014/main" id="{FFA4D693-64F4-583F-5C4B-7EF5FFFC3A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EA9FD51-2742-85DD-F9F1-39D55E2A966E}"/>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320529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rown boa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083041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DCBD-C953-6421-013D-3BBEED9204BC}"/>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63410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9EF9-5394-A639-2C58-AF26A9A7D55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5F57C3E-BE53-95AA-3847-BAC9C574E5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9F69CB6-2BB6-A6D3-283B-28E4F3E89642}"/>
              </a:ext>
            </a:extLst>
          </p:cNvPr>
          <p:cNvSpPr>
            <a:spLocks noGrp="1"/>
          </p:cNvSpPr>
          <p:nvPr>
            <p:ph type="dt" sz="half" idx="10"/>
          </p:nvPr>
        </p:nvSpPr>
        <p:spPr/>
        <p:txBody>
          <a:bodyPr/>
          <a:lstStyle/>
          <a:p>
            <a:fld id="{E5EB02A2-9D48-4159-80D3-C095461AA217}" type="datetimeFigureOut">
              <a:rPr lang="en-AU" smtClean="0"/>
              <a:t>1/6/2026</a:t>
            </a:fld>
            <a:endParaRPr lang="en-AU"/>
          </a:p>
        </p:txBody>
      </p:sp>
      <p:sp>
        <p:nvSpPr>
          <p:cNvPr id="5" name="Footer Placeholder 4">
            <a:extLst>
              <a:ext uri="{FF2B5EF4-FFF2-40B4-BE49-F238E27FC236}">
                <a16:creationId xmlns:a16="http://schemas.microsoft.com/office/drawing/2014/main" id="{8E0BF5CE-5C57-5F16-BCDD-25E0E1A050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F1494D2-8D34-AF39-BC08-636308D4D7C1}"/>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229714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8049-10F8-0FA4-4ABB-266101B81D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88C1361-8B8E-F864-9507-5C0DCC30F5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D6DE3D-DE0A-DDD1-1A1B-D4B462B5DE9B}"/>
              </a:ext>
            </a:extLst>
          </p:cNvPr>
          <p:cNvSpPr>
            <a:spLocks noGrp="1"/>
          </p:cNvSpPr>
          <p:nvPr>
            <p:ph type="dt" sz="half" idx="10"/>
          </p:nvPr>
        </p:nvSpPr>
        <p:spPr/>
        <p:txBody>
          <a:bodyPr/>
          <a:lstStyle/>
          <a:p>
            <a:fld id="{E5EB02A2-9D48-4159-80D3-C095461AA217}" type="datetimeFigureOut">
              <a:rPr lang="en-AU" smtClean="0"/>
              <a:t>1/6/2026</a:t>
            </a:fld>
            <a:endParaRPr lang="en-AU"/>
          </a:p>
        </p:txBody>
      </p:sp>
      <p:sp>
        <p:nvSpPr>
          <p:cNvPr id="5" name="Footer Placeholder 4">
            <a:extLst>
              <a:ext uri="{FF2B5EF4-FFF2-40B4-BE49-F238E27FC236}">
                <a16:creationId xmlns:a16="http://schemas.microsoft.com/office/drawing/2014/main" id="{1A2FBE9A-E453-5466-107F-ECA05E3875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7B696F8-C415-9A97-878D-86508F5C61B9}"/>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197971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498C-95CB-55BE-A807-F8D35FE0B0C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508F8EA-46D2-DC7F-7B8F-2F33DA713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BC89D14-FA91-C776-4D53-A3A082220A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7E7FBE3-C0E1-0951-470D-25E927553AC9}"/>
              </a:ext>
            </a:extLst>
          </p:cNvPr>
          <p:cNvSpPr>
            <a:spLocks noGrp="1"/>
          </p:cNvSpPr>
          <p:nvPr>
            <p:ph type="dt" sz="half" idx="10"/>
          </p:nvPr>
        </p:nvSpPr>
        <p:spPr/>
        <p:txBody>
          <a:bodyPr/>
          <a:lstStyle/>
          <a:p>
            <a:fld id="{E5EB02A2-9D48-4159-80D3-C095461AA217}" type="datetimeFigureOut">
              <a:rPr lang="en-AU" smtClean="0"/>
              <a:t>1/6/2026</a:t>
            </a:fld>
            <a:endParaRPr lang="en-AU"/>
          </a:p>
        </p:txBody>
      </p:sp>
      <p:sp>
        <p:nvSpPr>
          <p:cNvPr id="6" name="Footer Placeholder 5">
            <a:extLst>
              <a:ext uri="{FF2B5EF4-FFF2-40B4-BE49-F238E27FC236}">
                <a16:creationId xmlns:a16="http://schemas.microsoft.com/office/drawing/2014/main" id="{9FB2E5CA-75F1-8141-F87D-3F4D17B957F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C534F2-32DC-83F4-9E5C-62C07868F190}"/>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425980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7828-48CF-38EC-5A43-F27521B5208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D2FA351-0664-EBBC-796E-EB4A854827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025E80-8DBF-3F5D-0804-DCC8841C9C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18119EC-47A2-FE91-217A-5CDFDA899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3F36A6-F9B1-3558-A56E-AF38F9F4E0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3B72343-15A2-5973-7873-84BABC4FB23D}"/>
              </a:ext>
            </a:extLst>
          </p:cNvPr>
          <p:cNvSpPr>
            <a:spLocks noGrp="1"/>
          </p:cNvSpPr>
          <p:nvPr>
            <p:ph type="dt" sz="half" idx="10"/>
          </p:nvPr>
        </p:nvSpPr>
        <p:spPr/>
        <p:txBody>
          <a:bodyPr/>
          <a:lstStyle/>
          <a:p>
            <a:fld id="{E5EB02A2-9D48-4159-80D3-C095461AA217}" type="datetimeFigureOut">
              <a:rPr lang="en-AU" smtClean="0"/>
              <a:t>1/6/2026</a:t>
            </a:fld>
            <a:endParaRPr lang="en-AU"/>
          </a:p>
        </p:txBody>
      </p:sp>
      <p:sp>
        <p:nvSpPr>
          <p:cNvPr id="8" name="Footer Placeholder 7">
            <a:extLst>
              <a:ext uri="{FF2B5EF4-FFF2-40B4-BE49-F238E27FC236}">
                <a16:creationId xmlns:a16="http://schemas.microsoft.com/office/drawing/2014/main" id="{DB216382-4C94-7A93-499B-C196BB36A54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F335D76-C24B-E757-5E28-93733D9FB93D}"/>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104124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DC368-BC0C-E752-8C48-52AB2FC300F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01F8B59-8717-F33E-23A8-A8D801AF0515}"/>
              </a:ext>
            </a:extLst>
          </p:cNvPr>
          <p:cNvSpPr>
            <a:spLocks noGrp="1"/>
          </p:cNvSpPr>
          <p:nvPr>
            <p:ph type="dt" sz="half" idx="10"/>
          </p:nvPr>
        </p:nvSpPr>
        <p:spPr/>
        <p:txBody>
          <a:bodyPr/>
          <a:lstStyle/>
          <a:p>
            <a:fld id="{E5EB02A2-9D48-4159-80D3-C095461AA217}" type="datetimeFigureOut">
              <a:rPr lang="en-AU" smtClean="0"/>
              <a:t>1/6/2026</a:t>
            </a:fld>
            <a:endParaRPr lang="en-AU"/>
          </a:p>
        </p:txBody>
      </p:sp>
      <p:sp>
        <p:nvSpPr>
          <p:cNvPr id="4" name="Footer Placeholder 3">
            <a:extLst>
              <a:ext uri="{FF2B5EF4-FFF2-40B4-BE49-F238E27FC236}">
                <a16:creationId xmlns:a16="http://schemas.microsoft.com/office/drawing/2014/main" id="{BE383FB7-5A8B-982A-9FED-4A7ED52E05A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3FD7A14-394B-888C-33AE-5A420019C7D7}"/>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207653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A09434-A273-7421-05D1-E8B5754423FB}"/>
              </a:ext>
            </a:extLst>
          </p:cNvPr>
          <p:cNvSpPr>
            <a:spLocks noGrp="1"/>
          </p:cNvSpPr>
          <p:nvPr>
            <p:ph type="dt" sz="half" idx="10"/>
          </p:nvPr>
        </p:nvSpPr>
        <p:spPr/>
        <p:txBody>
          <a:bodyPr/>
          <a:lstStyle/>
          <a:p>
            <a:fld id="{E5EB02A2-9D48-4159-80D3-C095461AA217}" type="datetimeFigureOut">
              <a:rPr lang="en-AU" smtClean="0"/>
              <a:t>1/6/2026</a:t>
            </a:fld>
            <a:endParaRPr lang="en-AU"/>
          </a:p>
        </p:txBody>
      </p:sp>
      <p:sp>
        <p:nvSpPr>
          <p:cNvPr id="3" name="Footer Placeholder 2">
            <a:extLst>
              <a:ext uri="{FF2B5EF4-FFF2-40B4-BE49-F238E27FC236}">
                <a16:creationId xmlns:a16="http://schemas.microsoft.com/office/drawing/2014/main" id="{6D45CD09-E780-FCF4-0FA7-28CF22155FE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5F06E5B-FDF0-5F53-40A6-A2C75F575DCA}"/>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246516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A258-E2BB-E3DF-BDB4-2C557CEC77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484F757-D990-AC5A-A069-8B6C025AD3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F1F2474-7A52-1CDA-D914-AFA35E571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4CE189-0330-C77A-74AC-E33CBFA4A184}"/>
              </a:ext>
            </a:extLst>
          </p:cNvPr>
          <p:cNvSpPr>
            <a:spLocks noGrp="1"/>
          </p:cNvSpPr>
          <p:nvPr>
            <p:ph type="dt" sz="half" idx="10"/>
          </p:nvPr>
        </p:nvSpPr>
        <p:spPr/>
        <p:txBody>
          <a:bodyPr/>
          <a:lstStyle/>
          <a:p>
            <a:fld id="{E5EB02A2-9D48-4159-80D3-C095461AA217}" type="datetimeFigureOut">
              <a:rPr lang="en-AU" smtClean="0"/>
              <a:t>1/6/2026</a:t>
            </a:fld>
            <a:endParaRPr lang="en-AU"/>
          </a:p>
        </p:txBody>
      </p:sp>
      <p:sp>
        <p:nvSpPr>
          <p:cNvPr id="6" name="Footer Placeholder 5">
            <a:extLst>
              <a:ext uri="{FF2B5EF4-FFF2-40B4-BE49-F238E27FC236}">
                <a16:creationId xmlns:a16="http://schemas.microsoft.com/office/drawing/2014/main" id="{4F87F4C6-8387-4EDE-54A8-B2AC96B0081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0296EB0-B2A2-E6F4-E943-E6E9E68181AB}"/>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176182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1E74-FE8D-BD29-7686-2605D06E84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4628161-3667-1FF0-D2E8-660F3DE9A8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F061B1A-21FF-2B3E-4761-9AF0EB977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4D97D3-E7E8-11B4-D5BE-26ABC45B8CB0}"/>
              </a:ext>
            </a:extLst>
          </p:cNvPr>
          <p:cNvSpPr>
            <a:spLocks noGrp="1"/>
          </p:cNvSpPr>
          <p:nvPr>
            <p:ph type="dt" sz="half" idx="10"/>
          </p:nvPr>
        </p:nvSpPr>
        <p:spPr/>
        <p:txBody>
          <a:bodyPr/>
          <a:lstStyle/>
          <a:p>
            <a:fld id="{E5EB02A2-9D48-4159-80D3-C095461AA217}" type="datetimeFigureOut">
              <a:rPr lang="en-AU" smtClean="0"/>
              <a:t>1/6/2026</a:t>
            </a:fld>
            <a:endParaRPr lang="en-AU"/>
          </a:p>
        </p:txBody>
      </p:sp>
      <p:sp>
        <p:nvSpPr>
          <p:cNvPr id="6" name="Footer Placeholder 5">
            <a:extLst>
              <a:ext uri="{FF2B5EF4-FFF2-40B4-BE49-F238E27FC236}">
                <a16:creationId xmlns:a16="http://schemas.microsoft.com/office/drawing/2014/main" id="{295C2BFB-B939-DEF1-72E0-4DA84FA5485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62D2881-3861-293E-44CA-D3A7B27A9B38}"/>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83753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A162FA-BCBE-0E72-E3AA-2DB39ACA0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CC654E5-94CC-4984-FB2E-93FBDB1B7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FC1CA0A-317E-E4E1-870F-96BA85E65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EB02A2-9D48-4159-80D3-C095461AA217}" type="datetimeFigureOut">
              <a:rPr lang="en-AU" smtClean="0"/>
              <a:t>1/6/2026</a:t>
            </a:fld>
            <a:endParaRPr lang="en-AU"/>
          </a:p>
        </p:txBody>
      </p:sp>
      <p:sp>
        <p:nvSpPr>
          <p:cNvPr id="5" name="Footer Placeholder 4">
            <a:extLst>
              <a:ext uri="{FF2B5EF4-FFF2-40B4-BE49-F238E27FC236}">
                <a16:creationId xmlns:a16="http://schemas.microsoft.com/office/drawing/2014/main" id="{92549FC0-5857-1F66-6B6C-40CE221BB0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9C26EED-B4A0-E1AA-8D1F-5B35DBD9E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F55729-DB7C-4EFF-B0A8-CF3C3A9104D2}" type="slidenum">
              <a:rPr lang="en-AU" smtClean="0"/>
              <a:t>‹#›</a:t>
            </a:fld>
            <a:endParaRPr lang="en-AU"/>
          </a:p>
        </p:txBody>
      </p:sp>
      <p:sp>
        <p:nvSpPr>
          <p:cNvPr id="9" name="TextBox 8">
            <a:extLst>
              <a:ext uri="{FF2B5EF4-FFF2-40B4-BE49-F238E27FC236}">
                <a16:creationId xmlns:a16="http://schemas.microsoft.com/office/drawing/2014/main" id="{960A6587-CAB3-F9EC-F479-4A7B5352FA33}"/>
              </a:ext>
            </a:extLst>
          </p:cNvPr>
          <p:cNvSpPr txBox="1"/>
          <p:nvPr userDrawn="1">
            <p:extLst>
              <p:ext uri="{1162E1C5-73C7-4A58-AE30-91384D911F3F}">
                <p184:classification xmlns:p184="http://schemas.microsoft.com/office/powerpoint/2018/4/main" val="hdr"/>
              </p:ext>
            </p:extLst>
          </p:nvPr>
        </p:nvSpPr>
        <p:spPr>
          <a:xfrm>
            <a:off x="5836412" y="63500"/>
            <a:ext cx="544513" cy="152400"/>
          </a:xfrm>
          <a:prstGeom prst="rect">
            <a:avLst/>
          </a:prstGeom>
        </p:spPr>
        <p:txBody>
          <a:bodyPr horzOverflow="overflow" lIns="0" tIns="0" rIns="0" bIns="0">
            <a:spAutoFit/>
          </a:bodyPr>
          <a:lstStyle/>
          <a:p>
            <a:pPr algn="l"/>
            <a:r>
              <a:rPr lang="en-AU" sz="1000">
                <a:solidFill>
                  <a:srgbClr val="FF0000">
                    <a:alpha val="50000"/>
                  </a:srgbClr>
                </a:solidFill>
                <a:latin typeface="Aptos" panose="020B0004020202020204" pitchFamily="34" charset="0"/>
              </a:rPr>
              <a:t>OFFICIAL</a:t>
            </a:r>
          </a:p>
        </p:txBody>
      </p:sp>
      <p:sp>
        <p:nvSpPr>
          <p:cNvPr id="10" name="TextBox 9">
            <a:extLst>
              <a:ext uri="{FF2B5EF4-FFF2-40B4-BE49-F238E27FC236}">
                <a16:creationId xmlns:a16="http://schemas.microsoft.com/office/drawing/2014/main" id="{7F8C3936-106D-BCEA-E06D-5AF9C863CD84}"/>
              </a:ext>
            </a:extLst>
          </p:cNvPr>
          <p:cNvSpPr txBox="1"/>
          <p:nvPr userDrawn="1">
            <p:extLst>
              <p:ext uri="{1162E1C5-73C7-4A58-AE30-91384D911F3F}">
                <p184:classification xmlns:p184="http://schemas.microsoft.com/office/powerpoint/2018/4/main" val="ftr"/>
              </p:ext>
            </p:extLst>
          </p:nvPr>
        </p:nvSpPr>
        <p:spPr>
          <a:xfrm>
            <a:off x="5836412" y="6642100"/>
            <a:ext cx="544513" cy="152400"/>
          </a:xfrm>
          <a:prstGeom prst="rect">
            <a:avLst/>
          </a:prstGeom>
        </p:spPr>
        <p:txBody>
          <a:bodyPr horzOverflow="overflow" lIns="0" tIns="0" rIns="0" bIns="0">
            <a:spAutoFit/>
          </a:bodyPr>
          <a:lstStyle/>
          <a:p>
            <a:pPr algn="l"/>
            <a:r>
              <a:rPr lang="en-AU" sz="1000">
                <a:solidFill>
                  <a:srgbClr val="FF0000">
                    <a:alpha val="50000"/>
                  </a:srgbClr>
                </a:solidFill>
                <a:latin typeface="Aptos" panose="020B0004020202020204" pitchFamily="34" charset="0"/>
              </a:rPr>
              <a:t>OFFICIAL</a:t>
            </a:r>
          </a:p>
        </p:txBody>
      </p:sp>
    </p:spTree>
    <p:extLst>
      <p:ext uri="{BB962C8B-B14F-4D97-AF65-F5344CB8AC3E}">
        <p14:creationId xmlns:p14="http://schemas.microsoft.com/office/powerpoint/2010/main" val="2500101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5000" b="-3000"/>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1306734"/>
            <a:ext cx="10972800" cy="1143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2632295"/>
            <a:ext cx="10972800" cy="452596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888075" y="6356350"/>
            <a:ext cx="303927" cy="307777"/>
          </a:xfrm>
          <a:prstGeom prst="rect">
            <a:avLst/>
          </a:prstGeom>
          <a:ln w="12700">
            <a:miter lim="400000"/>
          </a:ln>
        </p:spPr>
        <p:txBody>
          <a:bodyPr wrap="none" lIns="45719" rIns="45719">
            <a:spAutoFit/>
          </a:bodyPr>
          <a:lstStyle>
            <a:lvl1pPr algn="r">
              <a:defRPr sz="1400">
                <a:solidFill>
                  <a:srgbClr val="063F93"/>
                </a:solidFill>
              </a:defRPr>
            </a:lvl1pPr>
          </a:lstStyle>
          <a:p>
            <a:fld id="{86CB4B4D-7CA3-9044-876B-883B54F8677D}" type="slidenum">
              <a:t>‹#›</a:t>
            </a:fld>
            <a:endParaRPr/>
          </a:p>
        </p:txBody>
      </p:sp>
      <p:sp>
        <p:nvSpPr>
          <p:cNvPr id="7" name="TextBox 6">
            <a:extLst>
              <a:ext uri="{FF2B5EF4-FFF2-40B4-BE49-F238E27FC236}">
                <a16:creationId xmlns:a16="http://schemas.microsoft.com/office/drawing/2014/main" id="{CBA69173-2894-CF0E-BF1B-F8D4829B9E3D}"/>
              </a:ext>
            </a:extLst>
          </p:cNvPr>
          <p:cNvSpPr txBox="1"/>
          <p:nvPr userDrawn="1">
            <p:extLst>
              <p:ext uri="{1162E1C5-73C7-4A58-AE30-91384D911F3F}">
                <p184:classification xmlns:p184="http://schemas.microsoft.com/office/powerpoint/2018/4/main" val="hdr"/>
              </p:ext>
            </p:extLst>
          </p:nvPr>
        </p:nvSpPr>
        <p:spPr>
          <a:xfrm>
            <a:off x="5836412" y="63500"/>
            <a:ext cx="544513" cy="152400"/>
          </a:xfrm>
          <a:prstGeom prst="rect">
            <a:avLst/>
          </a:prstGeom>
        </p:spPr>
        <p:txBody>
          <a:bodyPr horzOverflow="overflow" lIns="0" tIns="0" rIns="0" bIns="0">
            <a:spAutoFit/>
          </a:bodyPr>
          <a:lstStyle/>
          <a:p>
            <a:pPr algn="l"/>
            <a:r>
              <a:rPr lang="en-AU" sz="1000">
                <a:solidFill>
                  <a:srgbClr val="FF0000">
                    <a:alpha val="50000"/>
                  </a:srgbClr>
                </a:solidFill>
                <a:latin typeface="Aptos" panose="020B0004020202020204" pitchFamily="34" charset="0"/>
              </a:rPr>
              <a:t>OFFICIAL</a:t>
            </a:r>
          </a:p>
        </p:txBody>
      </p:sp>
      <p:sp>
        <p:nvSpPr>
          <p:cNvPr id="8" name="TextBox 7">
            <a:extLst>
              <a:ext uri="{FF2B5EF4-FFF2-40B4-BE49-F238E27FC236}">
                <a16:creationId xmlns:a16="http://schemas.microsoft.com/office/drawing/2014/main" id="{571D6D34-7817-D04C-D390-0F01624CC84E}"/>
              </a:ext>
            </a:extLst>
          </p:cNvPr>
          <p:cNvSpPr txBox="1"/>
          <p:nvPr userDrawn="1">
            <p:extLst>
              <p:ext uri="{1162E1C5-73C7-4A58-AE30-91384D911F3F}">
                <p184:classification xmlns:p184="http://schemas.microsoft.com/office/powerpoint/2018/4/main" val="ftr"/>
              </p:ext>
            </p:extLst>
          </p:nvPr>
        </p:nvSpPr>
        <p:spPr>
          <a:xfrm>
            <a:off x="5836412" y="6642100"/>
            <a:ext cx="544513" cy="152400"/>
          </a:xfrm>
          <a:prstGeom prst="rect">
            <a:avLst/>
          </a:prstGeom>
        </p:spPr>
        <p:txBody>
          <a:bodyPr horzOverflow="overflow" lIns="0" tIns="0" rIns="0" bIns="0">
            <a:spAutoFit/>
          </a:bodyPr>
          <a:lstStyle/>
          <a:p>
            <a:pPr algn="l"/>
            <a:r>
              <a:rPr lang="en-AU" sz="1000">
                <a:solidFill>
                  <a:srgbClr val="FF0000">
                    <a:alpha val="50000"/>
                  </a:srgbClr>
                </a:solidFill>
                <a:latin typeface="Aptos" panose="020B0004020202020204" pitchFamily="34" charset="0"/>
              </a:rPr>
              <a:t>OFFICIAL</a:t>
            </a:r>
          </a:p>
        </p:txBody>
      </p:sp>
    </p:spTree>
    <p:extLst>
      <p:ext uri="{BB962C8B-B14F-4D97-AF65-F5344CB8AC3E}">
        <p14:creationId xmlns:p14="http://schemas.microsoft.com/office/powerpoint/2010/main" val="3066851851"/>
      </p:ext>
    </p:extLst>
  </p:cSld>
  <p:clrMap bg1="lt1" tx1="dk1" bg2="lt2" tx2="dk2" accent1="accent1" accent2="accent2" accent3="accent3" accent4="accent4" accent5="accent5" accent6="accent6" hlink="hlink" folHlink="folHlink"/>
  <p:sldLayoutIdLst>
    <p:sldLayoutId id="2147483662" r:id="rId1"/>
    <p:sldLayoutId id="2147483665"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643F92D-5076-CE92-8521-9FF7CC98DE06}"/>
              </a:ext>
            </a:extLst>
          </p:cNvPr>
          <p:cNvSpPr>
            <a:spLocks noGrp="1"/>
          </p:cNvSpPr>
          <p:nvPr>
            <p:ph type="ctrTitle"/>
          </p:nvPr>
        </p:nvSpPr>
        <p:spPr>
          <a:xfrm>
            <a:off x="1524000" y="1756659"/>
            <a:ext cx="9774000" cy="1675303"/>
          </a:xfrm>
        </p:spPr>
        <p:txBody>
          <a:bodyPr>
            <a:noAutofit/>
          </a:bodyPr>
          <a:lstStyle/>
          <a:p>
            <a:r>
              <a:rPr lang="en-GB" sz="4800" b="1"/>
              <a:t>Jan 2026 – May 2026 </a:t>
            </a:r>
            <a:br>
              <a:rPr lang="en-GB" sz="4800" b="1"/>
            </a:br>
            <a:r>
              <a:rPr lang="en-GB" sz="4800" b="1"/>
              <a:t>Progress (non-MERL) Update</a:t>
            </a:r>
          </a:p>
        </p:txBody>
      </p:sp>
      <p:sp>
        <p:nvSpPr>
          <p:cNvPr id="7" name="Subtitle 6">
            <a:extLst>
              <a:ext uri="{FF2B5EF4-FFF2-40B4-BE49-F238E27FC236}">
                <a16:creationId xmlns:a16="http://schemas.microsoft.com/office/drawing/2014/main" id="{31C5B54D-283C-2EDA-6259-4806EEF607A8}"/>
              </a:ext>
            </a:extLst>
          </p:cNvPr>
          <p:cNvSpPr>
            <a:spLocks noGrp="1"/>
          </p:cNvSpPr>
          <p:nvPr>
            <p:ph type="subTitle" idx="1"/>
          </p:nvPr>
        </p:nvSpPr>
        <p:spPr/>
        <p:txBody>
          <a:bodyPr vert="horz" lIns="91440" tIns="45720" rIns="91440" bIns="45720" rtlCol="0" anchor="t">
            <a:normAutofit/>
          </a:bodyPr>
          <a:lstStyle/>
          <a:p>
            <a:r>
              <a:rPr lang="en-GB"/>
              <a:t>WRP – PMU</a:t>
            </a:r>
          </a:p>
        </p:txBody>
      </p:sp>
    </p:spTree>
    <p:extLst>
      <p:ext uri="{BB962C8B-B14F-4D97-AF65-F5344CB8AC3E}">
        <p14:creationId xmlns:p14="http://schemas.microsoft.com/office/powerpoint/2010/main" val="213419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EA663-85BA-03F6-FD29-809E16E10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BD6846-D433-1E35-7A66-D7512A52B873}"/>
              </a:ext>
            </a:extLst>
          </p:cNvPr>
          <p:cNvSpPr>
            <a:spLocks noGrp="1"/>
          </p:cNvSpPr>
          <p:nvPr>
            <p:ph type="title"/>
          </p:nvPr>
        </p:nvSpPr>
        <p:spPr>
          <a:xfrm>
            <a:off x="5617029" y="568924"/>
            <a:ext cx="6219372" cy="876906"/>
          </a:xfrm>
        </p:spPr>
        <p:txBody>
          <a:bodyPr lIns="45719" tIns="45720" rIns="45719" bIns="45720" anchor="ctr">
            <a:noAutofit/>
          </a:bodyPr>
          <a:lstStyle/>
          <a:p>
            <a:r>
              <a:rPr lang="en-GB" sz="2800" b="1"/>
              <a:t>Guidance Document</a:t>
            </a:r>
            <a:r>
              <a:rPr lang="en-GB" sz="3600" b="1"/>
              <a:t> </a:t>
            </a:r>
            <a:r>
              <a:rPr lang="en-AU" sz="2800" b="1"/>
              <a:t>for Standardisation and Maintenance of Meteorological Equipment</a:t>
            </a:r>
            <a:endParaRPr lang="en-GB" sz="2800" b="1"/>
          </a:p>
        </p:txBody>
      </p:sp>
      <p:sp>
        <p:nvSpPr>
          <p:cNvPr id="6" name="TextBox 5">
            <a:extLst>
              <a:ext uri="{FF2B5EF4-FFF2-40B4-BE49-F238E27FC236}">
                <a16:creationId xmlns:a16="http://schemas.microsoft.com/office/drawing/2014/main" id="{BF620143-8FE7-ED2C-E550-40CE5459741B}"/>
              </a:ext>
            </a:extLst>
          </p:cNvPr>
          <p:cNvSpPr txBox="1"/>
          <p:nvPr/>
        </p:nvSpPr>
        <p:spPr>
          <a:xfrm>
            <a:off x="296334" y="2005605"/>
            <a:ext cx="6095920" cy="2154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GB" sz="2400" b="1">
                <a:solidFill>
                  <a:srgbClr val="000000"/>
                </a:solidFill>
                <a:latin typeface="Arial"/>
                <a:ea typeface="Arial"/>
                <a:cs typeface="Arial"/>
              </a:rPr>
              <a:t>Progress</a:t>
            </a:r>
          </a:p>
          <a:p>
            <a:pPr marL="342900" indent="-342900">
              <a:buFont typeface="Calibri"/>
              <a:buChar char="-"/>
            </a:pPr>
            <a:r>
              <a:rPr lang="en-GB">
                <a:solidFill>
                  <a:srgbClr val="000000"/>
                </a:solidFill>
                <a:latin typeface="Arial"/>
                <a:ea typeface="Arial"/>
                <a:cs typeface="Arial"/>
              </a:rPr>
              <a:t>Draft workshopped in Christchurch (Nov 25)</a:t>
            </a:r>
          </a:p>
          <a:p>
            <a:pPr marL="342900" indent="-342900">
              <a:buFont typeface="Calibri"/>
              <a:buChar char="-"/>
            </a:pPr>
            <a:r>
              <a:rPr lang="en-GB">
                <a:latin typeface="Arial"/>
                <a:cs typeface="Arial"/>
              </a:rPr>
              <a:t>Further refined and circulated to WRP TAC (Dec 2025)</a:t>
            </a:r>
          </a:p>
          <a:p>
            <a:pPr marL="342900" indent="-342900">
              <a:buFont typeface="Calibri"/>
              <a:buChar char="-"/>
            </a:pPr>
            <a:r>
              <a:rPr lang="en-GB">
                <a:latin typeface="Arial"/>
                <a:cs typeface="Arial"/>
              </a:rPr>
              <a:t>Circulated to all PMC Panels (March 2026)</a:t>
            </a:r>
          </a:p>
          <a:p>
            <a:pPr marL="342900" indent="-342900">
              <a:buFont typeface="Calibri"/>
              <a:buChar char="-"/>
            </a:pPr>
            <a:r>
              <a:rPr lang="en-GB">
                <a:latin typeface="Arial"/>
                <a:cs typeface="Arial"/>
              </a:rPr>
              <a:t>Presented to WRP TAC (1 Apr 2026)</a:t>
            </a:r>
          </a:p>
          <a:p>
            <a:pPr marL="342900" indent="-342900">
              <a:buFont typeface="Calibri"/>
              <a:buChar char="-"/>
            </a:pPr>
            <a:r>
              <a:rPr lang="en-GB">
                <a:latin typeface="Arial"/>
                <a:cs typeface="Arial"/>
              </a:rPr>
              <a:t>Presented to PICI Panel (19 May 2026)</a:t>
            </a:r>
          </a:p>
          <a:p>
            <a:pPr marL="342900" indent="-342900">
              <a:buFont typeface="Calibri"/>
              <a:buChar char="-"/>
            </a:pPr>
            <a:endParaRPr lang="en-GB" sz="2000">
              <a:latin typeface="Arial"/>
              <a:cs typeface="Arial"/>
            </a:endParaRPr>
          </a:p>
        </p:txBody>
      </p:sp>
      <p:sp>
        <p:nvSpPr>
          <p:cNvPr id="7" name="TextBox 6">
            <a:extLst>
              <a:ext uri="{FF2B5EF4-FFF2-40B4-BE49-F238E27FC236}">
                <a16:creationId xmlns:a16="http://schemas.microsoft.com/office/drawing/2014/main" id="{1BE4ADED-C46A-2897-198D-57964FAC79F6}"/>
              </a:ext>
            </a:extLst>
          </p:cNvPr>
          <p:cNvSpPr txBox="1"/>
          <p:nvPr/>
        </p:nvSpPr>
        <p:spPr>
          <a:xfrm>
            <a:off x="296332" y="4157736"/>
            <a:ext cx="5942654" cy="1846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GB" sz="2400" b="1">
                <a:solidFill>
                  <a:srgbClr val="000000"/>
                </a:solidFill>
                <a:latin typeface="Arial"/>
                <a:ea typeface="Arial"/>
                <a:cs typeface="Arial"/>
              </a:rPr>
              <a:t>Next Steps</a:t>
            </a:r>
          </a:p>
          <a:p>
            <a:pPr marL="342900" indent="-342900">
              <a:buFont typeface="Calibri"/>
              <a:buChar char="-"/>
            </a:pPr>
            <a:r>
              <a:rPr lang="en-GB">
                <a:latin typeface="Arial"/>
                <a:cs typeface="Arial"/>
              </a:rPr>
              <a:t>SC endorse for pilot use in project procurement</a:t>
            </a:r>
          </a:p>
          <a:p>
            <a:pPr marL="342900" indent="-342900">
              <a:buFont typeface="Calibri"/>
              <a:buChar char="-"/>
            </a:pPr>
            <a:r>
              <a:rPr lang="en-GB">
                <a:latin typeface="Arial"/>
                <a:cs typeface="Arial"/>
              </a:rPr>
              <a:t>PMC and PMMM high-level endorsement</a:t>
            </a:r>
            <a:endParaRPr lang="en-GB">
              <a:latin typeface="Calibri"/>
              <a:cs typeface="Calibri"/>
            </a:endParaRPr>
          </a:p>
          <a:p>
            <a:pPr marL="342900" indent="-342900">
              <a:buFont typeface="Calibri"/>
              <a:buChar char="-"/>
            </a:pPr>
            <a:r>
              <a:rPr lang="en-GB">
                <a:latin typeface="Arial"/>
                <a:cs typeface="Arial"/>
              </a:rPr>
              <a:t>Explore expansion into geo-hazard equipment </a:t>
            </a:r>
            <a:endParaRPr lang="en-GB"/>
          </a:p>
          <a:p>
            <a:pPr marL="342900" indent="-342900">
              <a:buFont typeface="Calibri"/>
              <a:buChar char="-"/>
            </a:pPr>
            <a:r>
              <a:rPr lang="en-GB">
                <a:latin typeface="Arial"/>
                <a:cs typeface="Arial"/>
              </a:rPr>
              <a:t>Consider developing a tool to make it more user-friendly (e.g. online prompt-based platform or app)</a:t>
            </a:r>
          </a:p>
        </p:txBody>
      </p:sp>
      <p:pic>
        <p:nvPicPr>
          <p:cNvPr id="3" name="Picture 2" descr="A close-up of a document&#10;&#10;AI-generated content may be incorrect.">
            <a:extLst>
              <a:ext uri="{FF2B5EF4-FFF2-40B4-BE49-F238E27FC236}">
                <a16:creationId xmlns:a16="http://schemas.microsoft.com/office/drawing/2014/main" id="{1F6D5358-D2F8-3A3A-E73C-D0CE3C333AEF}"/>
              </a:ext>
            </a:extLst>
          </p:cNvPr>
          <p:cNvPicPr>
            <a:picLocks noChangeAspect="1"/>
          </p:cNvPicPr>
          <p:nvPr/>
        </p:nvPicPr>
        <p:blipFill>
          <a:blip r:embed="rId2"/>
          <a:stretch>
            <a:fillRect/>
          </a:stretch>
        </p:blipFill>
        <p:spPr>
          <a:xfrm>
            <a:off x="6372429" y="1771854"/>
            <a:ext cx="3328607" cy="4223001"/>
          </a:xfrm>
          <a:prstGeom prst="rect">
            <a:avLst/>
          </a:prstGeom>
          <a:effectLst>
            <a:outerShdw blurRad="50800" dist="38100" dir="2700000">
              <a:srgbClr val="000000">
                <a:alpha val="40000"/>
              </a:srgbClr>
            </a:outerShdw>
          </a:effectLst>
        </p:spPr>
      </p:pic>
      <p:pic>
        <p:nvPicPr>
          <p:cNvPr id="8" name="Picture 7" descr="A screenshot of a diagram&#10;&#10;AI-generated content may be incorrect.">
            <a:extLst>
              <a:ext uri="{FF2B5EF4-FFF2-40B4-BE49-F238E27FC236}">
                <a16:creationId xmlns:a16="http://schemas.microsoft.com/office/drawing/2014/main" id="{C3F369A8-9165-0763-1BF0-42ECAC0A1289}"/>
              </a:ext>
            </a:extLst>
          </p:cNvPr>
          <p:cNvPicPr>
            <a:picLocks noChangeAspect="1"/>
          </p:cNvPicPr>
          <p:nvPr/>
        </p:nvPicPr>
        <p:blipFill>
          <a:blip r:embed="rId3"/>
          <a:stretch>
            <a:fillRect/>
          </a:stretch>
        </p:blipFill>
        <p:spPr>
          <a:xfrm>
            <a:off x="8870821" y="2438736"/>
            <a:ext cx="3141388" cy="4251740"/>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39133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C19C7-6857-A3BB-C6C4-6FE03C98E5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22F78-E9B4-742C-943B-6D1ABA8CFF81}"/>
              </a:ext>
            </a:extLst>
          </p:cNvPr>
          <p:cNvSpPr>
            <a:spLocks noGrp="1"/>
          </p:cNvSpPr>
          <p:nvPr>
            <p:ph type="title"/>
          </p:nvPr>
        </p:nvSpPr>
        <p:spPr>
          <a:xfrm>
            <a:off x="428786" y="1713629"/>
            <a:ext cx="10972800" cy="4125116"/>
          </a:xfrm>
        </p:spPr>
        <p:txBody>
          <a:bodyPr lIns="45719" tIns="45720" rIns="45719" bIns="45720" anchor="ctr">
            <a:normAutofit/>
          </a:bodyPr>
          <a:lstStyle/>
          <a:p>
            <a:r>
              <a:rPr lang="en-AU" sz="5400" b="1" dirty="0"/>
              <a:t>Work on Hydrology Strategy</a:t>
            </a:r>
            <a:br>
              <a:rPr lang="en-AU" sz="5400" b="1" dirty="0"/>
            </a:br>
            <a:r>
              <a:rPr lang="en-AU" sz="5400" b="1"/>
              <a:t>LiDAR Strategy – SPC</a:t>
            </a:r>
            <a:endParaRPr lang="en-AU" sz="5400" b="1" dirty="0"/>
          </a:p>
        </p:txBody>
      </p:sp>
    </p:spTree>
    <p:extLst>
      <p:ext uri="{BB962C8B-B14F-4D97-AF65-F5344CB8AC3E}">
        <p14:creationId xmlns:p14="http://schemas.microsoft.com/office/powerpoint/2010/main" val="836624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DFB56-C2CA-EB7F-6D9A-9502D70EAEE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A02CAA2-BBFD-15FA-5530-E5D53D5D17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7283" y="665452"/>
            <a:ext cx="5757393" cy="2763548"/>
          </a:xfrm>
          <a:prstGeom prst="rect">
            <a:avLst/>
          </a:prstGeom>
          <a:noFill/>
          <a:ln>
            <a:noFill/>
          </a:ln>
        </p:spPr>
      </p:pic>
      <p:sp>
        <p:nvSpPr>
          <p:cNvPr id="4" name="TextBox 3">
            <a:extLst>
              <a:ext uri="{FF2B5EF4-FFF2-40B4-BE49-F238E27FC236}">
                <a16:creationId xmlns:a16="http://schemas.microsoft.com/office/drawing/2014/main" id="{B6E545B4-6540-DA73-AFB4-23E916D3C6D3}"/>
              </a:ext>
            </a:extLst>
          </p:cNvPr>
          <p:cNvSpPr txBox="1"/>
          <p:nvPr/>
        </p:nvSpPr>
        <p:spPr>
          <a:xfrm>
            <a:off x="6219959" y="3502016"/>
            <a:ext cx="5958895"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lgn="just" fontAlgn="t" hangingPunct="0">
              <a:buFont typeface="Arial" panose="020B0604020202020204" pitchFamily="34" charset="0"/>
              <a:buChar char="•"/>
            </a:pPr>
            <a:r>
              <a:rPr lang="en-AU" dirty="0">
                <a:solidFill>
                  <a:srgbClr val="000000"/>
                </a:solidFill>
                <a:latin typeface="Arial"/>
                <a:cs typeface="Arial"/>
              </a:rPr>
              <a:t>Coordinated regional approach aligned with UNDP, leveraging PRDEMM, PGSC and PIMOS to build momentum</a:t>
            </a:r>
          </a:p>
          <a:p>
            <a:pPr marL="285750" indent="-285750" algn="just" fontAlgn="t" hangingPunct="0">
              <a:buFont typeface="Arial" panose="020B0604020202020204" pitchFamily="34" charset="0"/>
              <a:buChar char="•"/>
            </a:pPr>
            <a:endParaRPr lang="en-AU" dirty="0">
              <a:solidFill>
                <a:srgbClr val="000000"/>
              </a:solidFill>
              <a:latin typeface="Arial"/>
              <a:cs typeface="Arial"/>
            </a:endParaRPr>
          </a:p>
          <a:p>
            <a:pPr marL="285750" indent="-285750" algn="just" fontAlgn="t" hangingPunct="0">
              <a:buFont typeface="Arial" panose="020B0604020202020204" pitchFamily="34" charset="0"/>
              <a:buChar char="•"/>
            </a:pPr>
            <a:r>
              <a:rPr lang="en-AU" dirty="0">
                <a:solidFill>
                  <a:srgbClr val="000000"/>
                </a:solidFill>
                <a:latin typeface="Arial"/>
                <a:cs typeface="Arial"/>
              </a:rPr>
              <a:t>April 2026 consultation convened key national actors (Met, NDMO, Lands &amp; Survey) to align priorities</a:t>
            </a:r>
          </a:p>
          <a:p>
            <a:pPr marL="285750" indent="-285750" algn="just" fontAlgn="t" hangingPunct="0">
              <a:buFont typeface="Arial" panose="020B0604020202020204" pitchFamily="34" charset="0"/>
              <a:buChar char="•"/>
            </a:pPr>
            <a:endParaRPr lang="en-AU" dirty="0">
              <a:solidFill>
                <a:srgbClr val="000000"/>
              </a:solidFill>
              <a:latin typeface="Arial"/>
              <a:cs typeface="Arial"/>
            </a:endParaRPr>
          </a:p>
          <a:p>
            <a:pPr marL="285750" indent="-285750" algn="just" fontAlgn="t" hangingPunct="0">
              <a:buFont typeface="Arial" panose="020B0604020202020204" pitchFamily="34" charset="0"/>
              <a:buChar char="•"/>
            </a:pPr>
            <a:r>
              <a:rPr lang="en-AU" dirty="0">
                <a:solidFill>
                  <a:srgbClr val="000000"/>
                </a:solidFill>
                <a:latin typeface="Arial"/>
                <a:cs typeface="Arial"/>
              </a:rPr>
              <a:t>Clear recommendations: LiDAR is critical infrastructure → requires full value chain investment and high‑level political mobilisation</a:t>
            </a:r>
          </a:p>
          <a:p>
            <a:pPr marL="742950" lvl="1" indent="-285750" hangingPunct="0">
              <a:buFont typeface="Arial" panose="020B0604020202020204" pitchFamily="34" charset="0"/>
              <a:buChar char="•"/>
            </a:pPr>
            <a:endParaRPr lang="en-AU" dirty="0">
              <a:latin typeface="Segoe UI" panose="020B0502040204020203" pitchFamily="34" charset="0"/>
            </a:endParaRPr>
          </a:p>
          <a:p>
            <a:pPr marL="742950" lvl="1" indent="-285750" hangingPunct="0">
              <a:buFont typeface="Arial" panose="020B0604020202020204" pitchFamily="34" charset="0"/>
              <a:buChar char="•"/>
            </a:pPr>
            <a:endParaRPr lang="en-AU" dirty="0">
              <a:latin typeface="Segoe UI" panose="020B0502040204020203" pitchFamily="34" charset="0"/>
            </a:endParaRPr>
          </a:p>
          <a:p>
            <a:pPr marL="742950" lvl="1" indent="-285750" hangingPunct="0">
              <a:buFont typeface="Arial" panose="020B0604020202020204" pitchFamily="34" charset="0"/>
              <a:buChar char="•"/>
            </a:pPr>
            <a:endParaRPr lang="en-AU" dirty="0">
              <a:solidFill>
                <a:srgbClr val="000000"/>
              </a:solidFill>
              <a:latin typeface="Arial"/>
              <a:ea typeface="Arial"/>
              <a:cs typeface="Arial"/>
              <a:sym typeface="Arial"/>
            </a:endParaRPr>
          </a:p>
          <a:p>
            <a:pPr marL="742950" lvl="1" indent="-285750" hangingPunct="0">
              <a:buFont typeface="Arial" panose="020B0604020202020204" pitchFamily="34" charset="0"/>
              <a:buChar char="•"/>
            </a:pPr>
            <a:endParaRPr lang="en-AU" dirty="0">
              <a:solidFill>
                <a:srgbClr val="000000"/>
              </a:solidFill>
              <a:latin typeface="Arial"/>
              <a:ea typeface="Arial"/>
              <a:cs typeface="Arial"/>
              <a:sym typeface="Aria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AU" dirty="0">
              <a:solidFill>
                <a:srgbClr val="000000"/>
              </a:solidFill>
              <a:latin typeface="Arial"/>
              <a:ea typeface="Arial"/>
              <a:cs typeface="Arial"/>
              <a:sym typeface="Aria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AU" dirty="0">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A2337500-2262-E7E1-E3C4-94DEC414AFF3}"/>
              </a:ext>
            </a:extLst>
          </p:cNvPr>
          <p:cNvSpPr txBox="1"/>
          <p:nvPr/>
        </p:nvSpPr>
        <p:spPr>
          <a:xfrm>
            <a:off x="5804079" y="200621"/>
            <a:ext cx="6387921"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AU" sz="2400" dirty="0">
                <a:solidFill>
                  <a:schemeClr val="accent1"/>
                </a:solidFill>
                <a:latin typeface="Arial"/>
                <a:ea typeface="Arial"/>
                <a:cs typeface="Arial"/>
                <a:sym typeface="Arial"/>
              </a:rPr>
              <a:t>Regional LiDAR Site Prioritization Framework</a:t>
            </a:r>
          </a:p>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000000"/>
              </a:solidFill>
              <a:effectLst/>
              <a:uFillTx/>
              <a:latin typeface="Arial"/>
              <a:ea typeface="Arial"/>
              <a:cs typeface="Arial"/>
              <a:sym typeface="Arial"/>
            </a:endParaRPr>
          </a:p>
        </p:txBody>
      </p:sp>
      <p:sp>
        <p:nvSpPr>
          <p:cNvPr id="6" name="TextBox 5">
            <a:extLst>
              <a:ext uri="{FF2B5EF4-FFF2-40B4-BE49-F238E27FC236}">
                <a16:creationId xmlns:a16="http://schemas.microsoft.com/office/drawing/2014/main" id="{B3E77708-8EA0-3B4B-71D2-C6D246986352}"/>
              </a:ext>
            </a:extLst>
          </p:cNvPr>
          <p:cNvSpPr txBox="1"/>
          <p:nvPr/>
        </p:nvSpPr>
        <p:spPr>
          <a:xfrm>
            <a:off x="120204" y="2342194"/>
            <a:ext cx="5757393"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AU" dirty="0">
              <a:solidFill>
                <a:srgbClr val="000000"/>
              </a:solidFill>
              <a:latin typeface="Arial"/>
              <a:ea typeface="Arial"/>
              <a:cs typeface="Arial"/>
              <a:sym typeface="Arial"/>
            </a:endParaRPr>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AU" dirty="0">
              <a:solidFill>
                <a:srgbClr val="000000"/>
              </a:solidFill>
              <a:latin typeface="Arial"/>
              <a:ea typeface="Arial"/>
              <a:cs typeface="Arial"/>
              <a:sym typeface="Arial"/>
            </a:endParaRPr>
          </a:p>
          <a:p>
            <a:pPr marL="285750" indent="-285750" algn="just" hangingPunct="0">
              <a:buFont typeface="Arial" panose="020B0604020202020204" pitchFamily="34" charset="0"/>
              <a:buChar char="•"/>
            </a:pPr>
            <a:r>
              <a:rPr lang="en-AU" dirty="0">
                <a:solidFill>
                  <a:srgbClr val="000000"/>
                </a:solidFill>
                <a:latin typeface="Arial"/>
                <a:ea typeface="Arial"/>
                <a:cs typeface="Arial"/>
                <a:sym typeface="Arial"/>
              </a:rPr>
              <a:t>Blended investments across 4 projects (WRP, GCF TCRP, RMI L&amp;D, COSPPac) to leverage economy of scale and reduce cost.</a:t>
            </a:r>
          </a:p>
          <a:p>
            <a:pPr algn="just" hangingPunct="0"/>
            <a:endParaRPr lang="en-AU" dirty="0">
              <a:solidFill>
                <a:srgbClr val="000000"/>
              </a:solidFill>
              <a:latin typeface="Arial"/>
              <a:ea typeface="Arial"/>
              <a:cs typeface="Arial"/>
              <a:sym typeface="Arial"/>
            </a:endParaRPr>
          </a:p>
          <a:p>
            <a:pPr marL="285750" indent="-285750" algn="just" hangingPunct="0">
              <a:buFont typeface="Arial" panose="020B0604020202020204" pitchFamily="34" charset="0"/>
              <a:buChar char="•"/>
            </a:pPr>
            <a:r>
              <a:rPr lang="en-AU" dirty="0">
                <a:solidFill>
                  <a:srgbClr val="000000"/>
                </a:solidFill>
                <a:latin typeface="Arial"/>
                <a:ea typeface="Arial"/>
                <a:cs typeface="Arial"/>
                <a:sym typeface="Arial"/>
              </a:rPr>
              <a:t>Procurement completed – Contract awarded in Dec. 2025</a:t>
            </a:r>
          </a:p>
          <a:p>
            <a:pPr algn="just" hangingPunct="0"/>
            <a:endParaRPr lang="en-AU" dirty="0">
              <a:solidFill>
                <a:srgbClr val="000000"/>
              </a:solidFill>
              <a:latin typeface="Arial"/>
              <a:ea typeface="Arial"/>
              <a:cs typeface="Arial"/>
              <a:sym typeface="Arial"/>
            </a:endParaRPr>
          </a:p>
          <a:p>
            <a:pPr marL="285750" indent="-285750" algn="just" hangingPunct="0">
              <a:buFont typeface="Arial" panose="020B0604020202020204" pitchFamily="34" charset="0"/>
              <a:buChar char="•"/>
            </a:pPr>
            <a:r>
              <a:rPr lang="en-AU" dirty="0">
                <a:solidFill>
                  <a:srgbClr val="000000"/>
                </a:solidFill>
                <a:latin typeface="Arial"/>
                <a:ea typeface="Arial"/>
                <a:cs typeface="Arial"/>
                <a:sym typeface="Arial"/>
              </a:rPr>
              <a:t>April survey delayed due to Fuel Shortage on Island</a:t>
            </a:r>
          </a:p>
          <a:p>
            <a:pPr algn="just" hangingPunct="0"/>
            <a:endParaRPr lang="en-AU" dirty="0">
              <a:solidFill>
                <a:srgbClr val="000000"/>
              </a:solidFill>
              <a:latin typeface="Arial"/>
              <a:ea typeface="Arial"/>
              <a:cs typeface="Arial"/>
              <a:sym typeface="Arial"/>
            </a:endParaRPr>
          </a:p>
          <a:p>
            <a:pPr marL="285750" indent="-285750" algn="just" hangingPunct="0">
              <a:buFont typeface="Arial" panose="020B0604020202020204" pitchFamily="34" charset="0"/>
              <a:buChar char="•"/>
            </a:pPr>
            <a:r>
              <a:rPr lang="en-AU" dirty="0">
                <a:solidFill>
                  <a:srgbClr val="000000"/>
                </a:solidFill>
                <a:latin typeface="Arial"/>
                <a:ea typeface="Arial"/>
                <a:cs typeface="Arial"/>
                <a:sym typeface="Arial"/>
              </a:rPr>
              <a:t>New mobilisation date: 24 June 2026 </a:t>
            </a:r>
          </a:p>
          <a:p>
            <a:pPr hangingPunct="0"/>
            <a:endParaRPr lang="en-AU" dirty="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E19B09C8-3F62-3C2A-7403-9A326D16FE58}"/>
              </a:ext>
            </a:extLst>
          </p:cNvPr>
          <p:cNvSpPr txBox="1"/>
          <p:nvPr/>
        </p:nvSpPr>
        <p:spPr>
          <a:xfrm>
            <a:off x="908497" y="2221484"/>
            <a:ext cx="5884571"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AU" sz="2400" dirty="0">
                <a:solidFill>
                  <a:schemeClr val="accent1"/>
                </a:solidFill>
                <a:latin typeface="Arial"/>
                <a:ea typeface="Arial"/>
                <a:cs typeface="Arial"/>
                <a:sym typeface="Arial"/>
              </a:rPr>
              <a:t>LiDAR ACQUISITION IN RMI</a:t>
            </a:r>
            <a:endParaRPr kumimoji="0" lang="en-AU" sz="2400" b="0" i="0" u="none" strike="noStrike" cap="none" spc="0" normalizeH="0" baseline="0" dirty="0">
              <a:ln>
                <a:noFill/>
              </a:ln>
              <a:solidFill>
                <a:schemeClr val="accent1"/>
              </a:solidFill>
              <a:effectLst/>
              <a:uFillTx/>
              <a:latin typeface="Arial"/>
              <a:ea typeface="Arial"/>
              <a:cs typeface="Arial"/>
              <a:sym typeface="Arial"/>
            </a:endParaRPr>
          </a:p>
        </p:txBody>
      </p:sp>
    </p:spTree>
    <p:extLst>
      <p:ext uri="{BB962C8B-B14F-4D97-AF65-F5344CB8AC3E}">
        <p14:creationId xmlns:p14="http://schemas.microsoft.com/office/powerpoint/2010/main" val="4132855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94ABE-374F-D50A-175E-389F4D57ED5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4F23996-2975-CD94-FF76-301E97ECD5EC}"/>
              </a:ext>
            </a:extLst>
          </p:cNvPr>
          <p:cNvPicPr>
            <a:picLocks noChangeAspect="1"/>
          </p:cNvPicPr>
          <p:nvPr/>
        </p:nvPicPr>
        <p:blipFill>
          <a:blip r:embed="rId2"/>
          <a:srcRect b="27420"/>
          <a:stretch>
            <a:fillRect/>
          </a:stretch>
        </p:blipFill>
        <p:spPr>
          <a:xfrm>
            <a:off x="5387190" y="1713453"/>
            <a:ext cx="5797594" cy="2720503"/>
          </a:xfrm>
          <a:prstGeom prst="rect">
            <a:avLst/>
          </a:prstGeom>
        </p:spPr>
      </p:pic>
      <p:sp>
        <p:nvSpPr>
          <p:cNvPr id="2" name="Title 1">
            <a:extLst>
              <a:ext uri="{FF2B5EF4-FFF2-40B4-BE49-F238E27FC236}">
                <a16:creationId xmlns:a16="http://schemas.microsoft.com/office/drawing/2014/main" id="{DE75B2F1-96B1-E773-1C36-2BCBDCBCDAEB}"/>
              </a:ext>
            </a:extLst>
          </p:cNvPr>
          <p:cNvSpPr>
            <a:spLocks noGrp="1"/>
          </p:cNvSpPr>
          <p:nvPr>
            <p:ph type="title"/>
          </p:nvPr>
        </p:nvSpPr>
        <p:spPr>
          <a:xfrm>
            <a:off x="501444" y="1667982"/>
            <a:ext cx="6068813" cy="1143001"/>
          </a:xfrm>
        </p:spPr>
        <p:txBody>
          <a:bodyPr lIns="45719" tIns="45720" rIns="45719" bIns="45720" anchor="ctr">
            <a:normAutofit fontScale="90000"/>
          </a:bodyPr>
          <a:lstStyle/>
          <a:p>
            <a:r>
              <a:rPr lang="en-GB"/>
              <a:t>Pacific Integrated Forecasting Platform</a:t>
            </a:r>
            <a:endParaRPr lang="en-US"/>
          </a:p>
        </p:txBody>
      </p:sp>
      <p:sp>
        <p:nvSpPr>
          <p:cNvPr id="6" name="TextBox 5">
            <a:extLst>
              <a:ext uri="{FF2B5EF4-FFF2-40B4-BE49-F238E27FC236}">
                <a16:creationId xmlns:a16="http://schemas.microsoft.com/office/drawing/2014/main" id="{26356B9A-3AF4-376D-A957-1269C0F2FB11}"/>
              </a:ext>
            </a:extLst>
          </p:cNvPr>
          <p:cNvSpPr txBox="1"/>
          <p:nvPr/>
        </p:nvSpPr>
        <p:spPr>
          <a:xfrm>
            <a:off x="501444" y="3279795"/>
            <a:ext cx="3597306"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GB" u="sng">
                <a:solidFill>
                  <a:srgbClr val="000000"/>
                </a:solidFill>
                <a:latin typeface="Arial"/>
                <a:cs typeface="Arial"/>
              </a:rPr>
              <a:t>Update January – May 2026</a:t>
            </a:r>
            <a:endParaRPr lang="en-US" u="sng">
              <a:solidFill>
                <a:srgbClr val="000000"/>
              </a:solidFill>
              <a:latin typeface="Arial"/>
              <a:cs typeface="Arial"/>
            </a:endParaRPr>
          </a:p>
          <a:p>
            <a:pPr marL="285750" indent="-285750">
              <a:buFont typeface="Arial"/>
              <a:buChar char="•"/>
            </a:pPr>
            <a:endParaRPr lang="en-GB">
              <a:solidFill>
                <a:srgbClr val="000000"/>
              </a:solidFill>
              <a:latin typeface="Arial"/>
              <a:cs typeface="Arial"/>
            </a:endParaRPr>
          </a:p>
          <a:p>
            <a:pPr marL="285750" indent="-285750">
              <a:buFont typeface="Arial"/>
              <a:buChar char="•"/>
            </a:pPr>
            <a:r>
              <a:rPr lang="en-GB">
                <a:solidFill>
                  <a:srgbClr val="000000"/>
                </a:solidFill>
                <a:latin typeface="Arial"/>
                <a:cs typeface="Arial"/>
              </a:rPr>
              <a:t>Design team engaged for the Pacific IFP – Phase 1; </a:t>
            </a:r>
          </a:p>
          <a:p>
            <a:pPr marL="285750" indent="-285750">
              <a:buFont typeface="Arial"/>
              <a:buChar char="•"/>
            </a:pPr>
            <a:r>
              <a:rPr lang="en-GB">
                <a:solidFill>
                  <a:srgbClr val="000000"/>
                </a:solidFill>
                <a:latin typeface="Arial"/>
                <a:cs typeface="Arial"/>
              </a:rPr>
              <a:t>Development workshop held in April 2026, in Nadi, Fiji with technical staff from 12 Pacific NMHS and 7 partner agencies </a:t>
            </a:r>
            <a:endParaRPr lang="en-US">
              <a:latin typeface="Arial"/>
              <a:cs typeface="Arial"/>
            </a:endParaRPr>
          </a:p>
        </p:txBody>
      </p:sp>
      <p:graphicFrame>
        <p:nvGraphicFramePr>
          <p:cNvPr id="3" name="Table 2">
            <a:extLst>
              <a:ext uri="{FF2B5EF4-FFF2-40B4-BE49-F238E27FC236}">
                <a16:creationId xmlns:a16="http://schemas.microsoft.com/office/drawing/2014/main" id="{AB218361-D9EA-DC43-C961-B8FE09AA9495}"/>
              </a:ext>
            </a:extLst>
          </p:cNvPr>
          <p:cNvGraphicFramePr>
            <a:graphicFrameLocks noGrp="1"/>
          </p:cNvGraphicFramePr>
          <p:nvPr>
            <p:extLst>
              <p:ext uri="{D42A27DB-BD31-4B8C-83A1-F6EECF244321}">
                <p14:modId xmlns:p14="http://schemas.microsoft.com/office/powerpoint/2010/main" val="2196631867"/>
              </p:ext>
            </p:extLst>
          </p:nvPr>
        </p:nvGraphicFramePr>
        <p:xfrm>
          <a:off x="5707581" y="4047018"/>
          <a:ext cx="5193693" cy="2609908"/>
        </p:xfrm>
        <a:graphic>
          <a:graphicData uri="http://schemas.openxmlformats.org/drawingml/2006/table">
            <a:tbl>
              <a:tblPr firstRow="1" firstCol="1" bandRow="1">
                <a:tableStyleId>{00A15C55-8517-42AA-B614-E9B94910E393}</a:tableStyleId>
              </a:tblPr>
              <a:tblGrid>
                <a:gridCol w="288752">
                  <a:extLst>
                    <a:ext uri="{9D8B030D-6E8A-4147-A177-3AD203B41FA5}">
                      <a16:colId xmlns:a16="http://schemas.microsoft.com/office/drawing/2014/main" val="2044161875"/>
                    </a:ext>
                  </a:extLst>
                </a:gridCol>
                <a:gridCol w="1256485">
                  <a:extLst>
                    <a:ext uri="{9D8B030D-6E8A-4147-A177-3AD203B41FA5}">
                      <a16:colId xmlns:a16="http://schemas.microsoft.com/office/drawing/2014/main" val="2212115001"/>
                    </a:ext>
                  </a:extLst>
                </a:gridCol>
                <a:gridCol w="1472184">
                  <a:extLst>
                    <a:ext uri="{9D8B030D-6E8A-4147-A177-3AD203B41FA5}">
                      <a16:colId xmlns:a16="http://schemas.microsoft.com/office/drawing/2014/main" val="542292950"/>
                    </a:ext>
                  </a:extLst>
                </a:gridCol>
                <a:gridCol w="2176272">
                  <a:extLst>
                    <a:ext uri="{9D8B030D-6E8A-4147-A177-3AD203B41FA5}">
                      <a16:colId xmlns:a16="http://schemas.microsoft.com/office/drawing/2014/main" val="2459719565"/>
                    </a:ext>
                  </a:extLst>
                </a:gridCol>
              </a:tblGrid>
              <a:tr h="274642">
                <a:tc>
                  <a:txBody>
                    <a:bodyPr/>
                    <a:lstStyle/>
                    <a:p>
                      <a:pPr algn="just">
                        <a:spcAft>
                          <a:spcPts val="800"/>
                        </a:spcAft>
                        <a:buNone/>
                      </a:pPr>
                      <a:r>
                        <a:rPr lang="en-US" sz="1200">
                          <a:effectLst/>
                        </a:rPr>
                        <a:t> </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Name</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Agency</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Role</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6827421"/>
                  </a:ext>
                </a:extLst>
              </a:tr>
              <a:tr h="274642">
                <a:tc>
                  <a:txBody>
                    <a:bodyPr/>
                    <a:lstStyle/>
                    <a:p>
                      <a:pPr algn="just">
                        <a:spcAft>
                          <a:spcPts val="800"/>
                        </a:spcAft>
                        <a:buNone/>
                      </a:pPr>
                      <a:r>
                        <a:rPr lang="en-US" sz="1200">
                          <a:effectLst/>
                        </a:rPr>
                        <a:t>1</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Cameron Lethlean</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BoM (Aus)</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Project Manager, Business Analyst</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8663807"/>
                  </a:ext>
                </a:extLst>
              </a:tr>
              <a:tr h="414060">
                <a:tc>
                  <a:txBody>
                    <a:bodyPr/>
                    <a:lstStyle/>
                    <a:p>
                      <a:pPr algn="just">
                        <a:spcAft>
                          <a:spcPts val="800"/>
                        </a:spcAft>
                        <a:buNone/>
                      </a:pPr>
                      <a:r>
                        <a:rPr lang="en-US" sz="1200">
                          <a:effectLst/>
                        </a:rPr>
                        <a:t>2</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Stephen Wood</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BoM (Aus)</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Technical Lead, ICT Forecasting Specialist</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8161828"/>
                  </a:ext>
                </a:extLst>
              </a:tr>
              <a:tr h="274642">
                <a:tc>
                  <a:txBody>
                    <a:bodyPr/>
                    <a:lstStyle/>
                    <a:p>
                      <a:pPr algn="just">
                        <a:spcAft>
                          <a:spcPts val="800"/>
                        </a:spcAft>
                        <a:buNone/>
                      </a:pPr>
                      <a:r>
                        <a:rPr lang="en-US" sz="1200">
                          <a:effectLst/>
                        </a:rPr>
                        <a:t>3</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Gabor Szikszai</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Met Service NZ</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Data Process Analyst</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7768514"/>
                  </a:ext>
                </a:extLst>
              </a:tr>
              <a:tr h="274642">
                <a:tc>
                  <a:txBody>
                    <a:bodyPr/>
                    <a:lstStyle/>
                    <a:p>
                      <a:pPr algn="just">
                        <a:spcAft>
                          <a:spcPts val="800"/>
                        </a:spcAft>
                        <a:buNone/>
                      </a:pPr>
                      <a:r>
                        <a:rPr lang="en-US" sz="1200">
                          <a:effectLst/>
                        </a:rPr>
                        <a:t>4</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Myles Johnson</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Met Service NZ</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Solutions Architect</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4673509"/>
                  </a:ext>
                </a:extLst>
              </a:tr>
              <a:tr h="274642">
                <a:tc>
                  <a:txBody>
                    <a:bodyPr/>
                    <a:lstStyle/>
                    <a:p>
                      <a:pPr algn="just">
                        <a:spcAft>
                          <a:spcPts val="800"/>
                        </a:spcAft>
                        <a:buNone/>
                      </a:pPr>
                      <a:r>
                        <a:rPr lang="en-US" sz="1200">
                          <a:effectLst/>
                        </a:rPr>
                        <a:t>5</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Raveen Das</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Met Service NZ</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Pacific Forecast Specialist, Training Lead</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9158070"/>
                  </a:ext>
                </a:extLst>
              </a:tr>
              <a:tr h="274642">
                <a:tc>
                  <a:txBody>
                    <a:bodyPr/>
                    <a:lstStyle/>
                    <a:p>
                      <a:pPr algn="just">
                        <a:spcAft>
                          <a:spcPts val="800"/>
                        </a:spcAft>
                        <a:buNone/>
                      </a:pPr>
                      <a:r>
                        <a:rPr lang="en-US" sz="1200">
                          <a:effectLst/>
                        </a:rPr>
                        <a:t>6</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Max Marno</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Synoptic Data (US)</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Project WIS2.0 specialist </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6637845"/>
                  </a:ext>
                </a:extLst>
              </a:tr>
              <a:tr h="274642">
                <a:tc>
                  <a:txBody>
                    <a:bodyPr/>
                    <a:lstStyle/>
                    <a:p>
                      <a:pPr algn="just">
                        <a:spcAft>
                          <a:spcPts val="800"/>
                        </a:spcAft>
                        <a:buNone/>
                      </a:pPr>
                      <a:r>
                        <a:rPr lang="en-US" sz="1200">
                          <a:effectLst/>
                        </a:rPr>
                        <a:t>7</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Michael Dymond</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Met Service UK</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800"/>
                        </a:spcAft>
                        <a:buNone/>
                      </a:pPr>
                      <a:r>
                        <a:rPr lang="en-US" sz="1200">
                          <a:effectLst/>
                        </a:rPr>
                        <a:t>Technical Architect (Task Team)</a:t>
                      </a:r>
                      <a:endParaRPr lang="en-AU" sz="12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67932472"/>
                  </a:ext>
                </a:extLst>
              </a:tr>
            </a:tbl>
          </a:graphicData>
        </a:graphic>
      </p:graphicFrame>
      <p:sp>
        <p:nvSpPr>
          <p:cNvPr id="5" name="Title 1">
            <a:extLst>
              <a:ext uri="{FF2B5EF4-FFF2-40B4-BE49-F238E27FC236}">
                <a16:creationId xmlns:a16="http://schemas.microsoft.com/office/drawing/2014/main" id="{5EE553E6-9395-01B6-5BF6-97B7B4DAAEAF}"/>
              </a:ext>
            </a:extLst>
          </p:cNvPr>
          <p:cNvSpPr txBox="1">
            <a:spLocks/>
          </p:cNvSpPr>
          <p:nvPr/>
        </p:nvSpPr>
        <p:spPr>
          <a:xfrm>
            <a:off x="6652730" y="210290"/>
            <a:ext cx="4679900" cy="9686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prstClr val="black"/>
                </a:solidFill>
                <a:latin typeface="Aptos Display" panose="02110004020202020204"/>
              </a:rPr>
              <a:t>KRA 4 – Forecast and </a:t>
            </a:r>
            <a:r>
              <a:rPr lang="en-US" sz="3200" b="1">
                <a:solidFill>
                  <a:prstClr val="black"/>
                </a:solidFill>
                <a:latin typeface="Aptos Display" panose="02110004020202020204"/>
              </a:rPr>
              <a:t>Warning Production</a:t>
            </a:r>
            <a:endParaRPr lang="en-AU" sz="3200" b="1">
              <a:solidFill>
                <a:prstClr val="black"/>
              </a:solidFill>
            </a:endParaRPr>
          </a:p>
        </p:txBody>
      </p:sp>
      <p:sp>
        <p:nvSpPr>
          <p:cNvPr id="8" name="TextBox 7">
            <a:extLst>
              <a:ext uri="{FF2B5EF4-FFF2-40B4-BE49-F238E27FC236}">
                <a16:creationId xmlns:a16="http://schemas.microsoft.com/office/drawing/2014/main" id="{F0D4D045-8E7A-DCC4-5618-8C22E4D68DDE}"/>
              </a:ext>
            </a:extLst>
          </p:cNvPr>
          <p:cNvSpPr txBox="1"/>
          <p:nvPr/>
        </p:nvSpPr>
        <p:spPr>
          <a:xfrm>
            <a:off x="6800285" y="1038167"/>
            <a:ext cx="46873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63F93"/>
                </a:solidFill>
              </a:rPr>
              <a:t>Disbursed USD 460,764.66</a:t>
            </a:r>
          </a:p>
        </p:txBody>
      </p:sp>
    </p:spTree>
    <p:extLst>
      <p:ext uri="{BB962C8B-B14F-4D97-AF65-F5344CB8AC3E}">
        <p14:creationId xmlns:p14="http://schemas.microsoft.com/office/powerpoint/2010/main" val="491687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AB72A-C05A-AC9E-6856-2806C6788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B79E54-759F-7048-1FEF-D5C792FE047D}"/>
              </a:ext>
            </a:extLst>
          </p:cNvPr>
          <p:cNvSpPr>
            <a:spLocks noGrp="1"/>
          </p:cNvSpPr>
          <p:nvPr>
            <p:ph type="title"/>
          </p:nvPr>
        </p:nvSpPr>
        <p:spPr>
          <a:xfrm>
            <a:off x="5116587" y="487373"/>
            <a:ext cx="7079647" cy="987392"/>
          </a:xfrm>
        </p:spPr>
        <p:txBody>
          <a:bodyPr>
            <a:normAutofit/>
          </a:bodyPr>
          <a:lstStyle/>
          <a:p>
            <a:r>
              <a:rPr lang="en-AU" sz="2400" b="1"/>
              <a:t>Operational Coastal Inundation Forecast System for Tokelau</a:t>
            </a:r>
          </a:p>
        </p:txBody>
      </p:sp>
      <p:pic>
        <p:nvPicPr>
          <p:cNvPr id="6" name="Picture 5" descr="A screenshot of a document&#10;&#10;AI-generated content may be incorrect.">
            <a:extLst>
              <a:ext uri="{FF2B5EF4-FFF2-40B4-BE49-F238E27FC236}">
                <a16:creationId xmlns:a16="http://schemas.microsoft.com/office/drawing/2014/main" id="{6A3EAE5D-8B82-8125-0CDF-2D36211D5A56}"/>
              </a:ext>
            </a:extLst>
          </p:cNvPr>
          <p:cNvPicPr>
            <a:picLocks noChangeAspect="1"/>
          </p:cNvPicPr>
          <p:nvPr/>
        </p:nvPicPr>
        <p:blipFill>
          <a:blip r:embed="rId3"/>
          <a:stretch>
            <a:fillRect/>
          </a:stretch>
        </p:blipFill>
        <p:spPr>
          <a:xfrm>
            <a:off x="9072" y="2545961"/>
            <a:ext cx="12192000" cy="3891817"/>
          </a:xfrm>
          <a:prstGeom prst="rect">
            <a:avLst/>
          </a:prstGeom>
        </p:spPr>
      </p:pic>
      <p:sp>
        <p:nvSpPr>
          <p:cNvPr id="3" name="TextBox 2">
            <a:extLst>
              <a:ext uri="{FF2B5EF4-FFF2-40B4-BE49-F238E27FC236}">
                <a16:creationId xmlns:a16="http://schemas.microsoft.com/office/drawing/2014/main" id="{DF6458EF-C89E-DE79-ED35-EF3CCE2AB3C3}"/>
              </a:ext>
            </a:extLst>
          </p:cNvPr>
          <p:cNvSpPr txBox="1"/>
          <p:nvPr/>
        </p:nvSpPr>
        <p:spPr>
          <a:xfrm>
            <a:off x="684975" y="1714411"/>
            <a:ext cx="11091221"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GB" sz="2400">
                <a:solidFill>
                  <a:srgbClr val="000000"/>
                </a:solidFill>
                <a:latin typeface="Arial"/>
                <a:ea typeface="Arial"/>
                <a:cs typeface="Arial"/>
              </a:rPr>
              <a:t>In progress, as delayed sensor deployment compresses time for training and operationalisation of the forecast system </a:t>
            </a:r>
            <a:endParaRPr kumimoji="0" lang="en-GB" sz="24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10095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F7A22-04FC-4F3B-36FB-07FF984AB6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608CE-5DA4-947E-5E48-68757ED78AED}"/>
              </a:ext>
            </a:extLst>
          </p:cNvPr>
          <p:cNvSpPr>
            <a:spLocks noGrp="1"/>
          </p:cNvSpPr>
          <p:nvPr>
            <p:ph type="title"/>
          </p:nvPr>
        </p:nvSpPr>
        <p:spPr>
          <a:xfrm>
            <a:off x="5252658" y="490396"/>
            <a:ext cx="6698647" cy="987392"/>
          </a:xfrm>
        </p:spPr>
        <p:txBody>
          <a:bodyPr lIns="45719" tIns="45720" rIns="45719" bIns="45720" anchor="ctr">
            <a:normAutofit/>
          </a:bodyPr>
          <a:lstStyle/>
          <a:p>
            <a:r>
              <a:rPr lang="en-AU" sz="2400" b="1"/>
              <a:t>Operational Coastal Inundation Forecast System for Tokelau</a:t>
            </a:r>
          </a:p>
        </p:txBody>
      </p:sp>
      <p:pic>
        <p:nvPicPr>
          <p:cNvPr id="8" name="Picture 7" descr="A group of people standing on a beach&#10;&#10;AI-generated content may be incorrect.">
            <a:extLst>
              <a:ext uri="{FF2B5EF4-FFF2-40B4-BE49-F238E27FC236}">
                <a16:creationId xmlns:a16="http://schemas.microsoft.com/office/drawing/2014/main" id="{037B1A78-C262-A573-4BE1-3C8B56B2A602}"/>
              </a:ext>
            </a:extLst>
          </p:cNvPr>
          <p:cNvPicPr>
            <a:picLocks noChangeAspect="1"/>
          </p:cNvPicPr>
          <p:nvPr/>
        </p:nvPicPr>
        <p:blipFill>
          <a:blip r:embed="rId3"/>
          <a:srcRect t="8108" r="292" b="-7658"/>
          <a:stretch>
            <a:fillRect/>
          </a:stretch>
        </p:blipFill>
        <p:spPr>
          <a:xfrm>
            <a:off x="8066163" y="1797655"/>
            <a:ext cx="4127227" cy="2670039"/>
          </a:xfrm>
          <a:prstGeom prst="rect">
            <a:avLst/>
          </a:prstGeom>
        </p:spPr>
      </p:pic>
      <p:pic>
        <p:nvPicPr>
          <p:cNvPr id="9" name="Picture 8" descr="A person walking in the water&#10;&#10;AI-generated content may be incorrect.">
            <a:extLst>
              <a:ext uri="{FF2B5EF4-FFF2-40B4-BE49-F238E27FC236}">
                <a16:creationId xmlns:a16="http://schemas.microsoft.com/office/drawing/2014/main" id="{FC111B27-5392-E9A7-6F88-A3F95CC96F93}"/>
              </a:ext>
            </a:extLst>
          </p:cNvPr>
          <p:cNvPicPr>
            <a:picLocks noChangeAspect="1"/>
          </p:cNvPicPr>
          <p:nvPr/>
        </p:nvPicPr>
        <p:blipFill>
          <a:blip r:embed="rId4"/>
          <a:stretch>
            <a:fillRect/>
          </a:stretch>
        </p:blipFill>
        <p:spPr>
          <a:xfrm>
            <a:off x="4969857" y="1797428"/>
            <a:ext cx="2953809" cy="2960764"/>
          </a:xfrm>
          <a:prstGeom prst="rect">
            <a:avLst/>
          </a:prstGeom>
        </p:spPr>
      </p:pic>
      <p:sp>
        <p:nvSpPr>
          <p:cNvPr id="12" name="TextBox 11">
            <a:extLst>
              <a:ext uri="{FF2B5EF4-FFF2-40B4-BE49-F238E27FC236}">
                <a16:creationId xmlns:a16="http://schemas.microsoft.com/office/drawing/2014/main" id="{4032D167-E1B4-4E0B-92FD-BD64ED6FA074}"/>
              </a:ext>
            </a:extLst>
          </p:cNvPr>
          <p:cNvSpPr txBox="1"/>
          <p:nvPr/>
        </p:nvSpPr>
        <p:spPr>
          <a:xfrm>
            <a:off x="18142" y="1717525"/>
            <a:ext cx="4956021" cy="501675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GB" sz="2000" b="1">
                <a:solidFill>
                  <a:srgbClr val="000000"/>
                </a:solidFill>
                <a:latin typeface="Arial"/>
                <a:ea typeface="Arial"/>
                <a:cs typeface="Arial"/>
              </a:rPr>
              <a:t>Progress</a:t>
            </a:r>
          </a:p>
          <a:p>
            <a:pPr marL="342900" indent="-342900">
              <a:buFont typeface="Arial"/>
              <a:buChar char="•"/>
            </a:pPr>
            <a:r>
              <a:rPr lang="en-GB" sz="2000">
                <a:solidFill>
                  <a:srgbClr val="000000"/>
                </a:solidFill>
                <a:latin typeface="Arial"/>
                <a:ea typeface="Arial"/>
                <a:cs typeface="Arial"/>
              </a:rPr>
              <a:t>4 RBR pressure sensors deployed and benchmarked in Fakaofo, </a:t>
            </a:r>
            <a:r>
              <a:rPr lang="en-GB" sz="2000" err="1">
                <a:solidFill>
                  <a:srgbClr val="000000"/>
                </a:solidFill>
                <a:latin typeface="Arial"/>
                <a:ea typeface="Arial"/>
                <a:cs typeface="Arial"/>
              </a:rPr>
              <a:t>Nukunono</a:t>
            </a:r>
            <a:r>
              <a:rPr lang="en-GB" sz="2000">
                <a:solidFill>
                  <a:srgbClr val="000000"/>
                </a:solidFill>
                <a:latin typeface="Arial"/>
                <a:ea typeface="Arial"/>
                <a:cs typeface="Arial"/>
              </a:rPr>
              <a:t>, and Atafu in April 2026 </a:t>
            </a:r>
            <a:endParaRPr lang="en-GB"/>
          </a:p>
          <a:p>
            <a:pPr marL="342900" indent="-342900">
              <a:buFont typeface="Arial"/>
              <a:buChar char="•"/>
            </a:pPr>
            <a:r>
              <a:rPr lang="en-GB" sz="2000">
                <a:solidFill>
                  <a:srgbClr val="000000"/>
                </a:solidFill>
                <a:latin typeface="Arial"/>
                <a:ea typeface="Arial"/>
                <a:cs typeface="Arial"/>
              </a:rPr>
              <a:t>Skeleton forecast model nearly complete</a:t>
            </a:r>
          </a:p>
          <a:p>
            <a:pPr marL="342900" indent="-342900">
              <a:buFont typeface="Arial,Sans-Serif"/>
              <a:buChar char="•"/>
            </a:pPr>
            <a:r>
              <a:rPr lang="en-GB" sz="2000">
                <a:solidFill>
                  <a:srgbClr val="000000"/>
                </a:solidFill>
                <a:latin typeface="Arial"/>
                <a:ea typeface="Arial"/>
                <a:cs typeface="Arial"/>
              </a:rPr>
              <a:t>Initial discussions with Tokelau and Samoa Met teams on training </a:t>
            </a:r>
          </a:p>
          <a:p>
            <a:pPr marL="342900" indent="-342900">
              <a:buFont typeface="Arial"/>
              <a:buChar char="•"/>
            </a:pPr>
            <a:endParaRPr lang="en-GB" sz="2000" b="1">
              <a:solidFill>
                <a:srgbClr val="000000"/>
              </a:solidFill>
              <a:latin typeface="Arial"/>
              <a:ea typeface="Arial"/>
              <a:cs typeface="Arial"/>
            </a:endParaRPr>
          </a:p>
          <a:p>
            <a:r>
              <a:rPr lang="en-GB" sz="2000" b="1">
                <a:solidFill>
                  <a:srgbClr val="000000"/>
                </a:solidFill>
                <a:latin typeface="Arial"/>
                <a:ea typeface="Arial"/>
                <a:cs typeface="Arial"/>
              </a:rPr>
              <a:t>Next steps</a:t>
            </a:r>
          </a:p>
          <a:p>
            <a:pPr marL="342900" indent="-342900">
              <a:buFont typeface="Arial,Sans-Serif"/>
              <a:buChar char="•"/>
            </a:pPr>
            <a:r>
              <a:rPr lang="en-GB" sz="2000">
                <a:solidFill>
                  <a:srgbClr val="000000"/>
                </a:solidFill>
                <a:latin typeface="Arial"/>
                <a:ea typeface="Arial"/>
                <a:cs typeface="Arial"/>
              </a:rPr>
              <a:t>Data to be collected in 6 months during follow-up visit</a:t>
            </a:r>
            <a:endParaRPr lang="en-US" sz="2000">
              <a:solidFill>
                <a:srgbClr val="000000"/>
              </a:solidFill>
              <a:latin typeface="Arial"/>
              <a:ea typeface="Arial"/>
              <a:cs typeface="Arial"/>
            </a:endParaRPr>
          </a:p>
          <a:p>
            <a:pPr marL="342900" indent="-342900">
              <a:buFont typeface="Arial,Sans-Serif"/>
              <a:buChar char="•"/>
            </a:pPr>
            <a:r>
              <a:rPr lang="en-GB" sz="2000">
                <a:solidFill>
                  <a:srgbClr val="000000"/>
                </a:solidFill>
                <a:latin typeface="Arial"/>
                <a:ea typeface="Arial"/>
                <a:cs typeface="Arial"/>
              </a:rPr>
              <a:t>Data ingest into model, testing, verification</a:t>
            </a:r>
          </a:p>
          <a:p>
            <a:pPr marL="342900" indent="-342900">
              <a:buFont typeface="Arial,Sans-Serif"/>
              <a:buChar char="•"/>
            </a:pPr>
            <a:r>
              <a:rPr lang="en-GB" sz="2000">
                <a:solidFill>
                  <a:srgbClr val="000000"/>
                </a:solidFill>
                <a:latin typeface="Arial"/>
                <a:ea typeface="Arial"/>
                <a:cs typeface="Arial"/>
              </a:rPr>
              <a:t>Training and operationalisation of the system</a:t>
            </a:r>
          </a:p>
        </p:txBody>
      </p:sp>
      <p:pic>
        <p:nvPicPr>
          <p:cNvPr id="13" name="Picture 12" descr="A group of people standing on a rocky beach&#10;&#10;AI-generated content may be incorrect.">
            <a:extLst>
              <a:ext uri="{FF2B5EF4-FFF2-40B4-BE49-F238E27FC236}">
                <a16:creationId xmlns:a16="http://schemas.microsoft.com/office/drawing/2014/main" id="{9152D318-3D91-2DFF-E6FC-F39BF548F4C8}"/>
              </a:ext>
            </a:extLst>
          </p:cNvPr>
          <p:cNvPicPr>
            <a:picLocks noChangeAspect="1"/>
          </p:cNvPicPr>
          <p:nvPr/>
        </p:nvPicPr>
        <p:blipFill>
          <a:blip r:embed="rId5"/>
          <a:stretch>
            <a:fillRect/>
          </a:stretch>
        </p:blipFill>
        <p:spPr>
          <a:xfrm>
            <a:off x="8072966" y="4452937"/>
            <a:ext cx="4113591" cy="2403173"/>
          </a:xfrm>
          <a:prstGeom prst="rect">
            <a:avLst/>
          </a:prstGeom>
        </p:spPr>
      </p:pic>
      <p:pic>
        <p:nvPicPr>
          <p:cNvPr id="15" name="Picture 14" descr="A person sitting in the water&#10;&#10;AI-generated content may be incorrect.">
            <a:extLst>
              <a:ext uri="{FF2B5EF4-FFF2-40B4-BE49-F238E27FC236}">
                <a16:creationId xmlns:a16="http://schemas.microsoft.com/office/drawing/2014/main" id="{DFF2FD93-1BA2-63D1-A674-7690EA90F397}"/>
              </a:ext>
            </a:extLst>
          </p:cNvPr>
          <p:cNvPicPr>
            <a:picLocks noChangeAspect="1"/>
          </p:cNvPicPr>
          <p:nvPr/>
        </p:nvPicPr>
        <p:blipFill>
          <a:blip r:embed="rId6"/>
          <a:srcRect l="13537" t="16228" r="19986" b="5232"/>
          <a:stretch>
            <a:fillRect/>
          </a:stretch>
        </p:blipFill>
        <p:spPr>
          <a:xfrm>
            <a:off x="4973208" y="4849356"/>
            <a:ext cx="2942780" cy="2002855"/>
          </a:xfrm>
          <a:prstGeom prst="rect">
            <a:avLst/>
          </a:prstGeom>
        </p:spPr>
      </p:pic>
    </p:spTree>
    <p:extLst>
      <p:ext uri="{BB962C8B-B14F-4D97-AF65-F5344CB8AC3E}">
        <p14:creationId xmlns:p14="http://schemas.microsoft.com/office/powerpoint/2010/main" val="697223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9201C0-DDEE-32DC-F547-38876ED35FD1}"/>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CDACD6-4DD6-D7C6-5EF3-5E6C92A2042D}"/>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4000" b="1" kern="1200">
                <a:solidFill>
                  <a:srgbClr val="FFFFFF"/>
                </a:solidFill>
                <a:latin typeface="+mj-lt"/>
                <a:ea typeface="+mj-ea"/>
                <a:cs typeface="+mj-cs"/>
              </a:rPr>
              <a:t>Rollout of Starlink systems</a:t>
            </a:r>
          </a:p>
        </p:txBody>
      </p:sp>
      <p:pic>
        <p:nvPicPr>
          <p:cNvPr id="4" name="Picture 3">
            <a:extLst>
              <a:ext uri="{FF2B5EF4-FFF2-40B4-BE49-F238E27FC236}">
                <a16:creationId xmlns:a16="http://schemas.microsoft.com/office/drawing/2014/main" id="{A090032A-1A3B-19C9-FBE2-B1F3C8158F9B}"/>
              </a:ext>
            </a:extLst>
          </p:cNvPr>
          <p:cNvPicPr>
            <a:picLocks noChangeAspect="1"/>
          </p:cNvPicPr>
          <p:nvPr/>
        </p:nvPicPr>
        <p:blipFill>
          <a:blip r:embed="rId3"/>
          <a:stretch>
            <a:fillRect/>
          </a:stretch>
        </p:blipFill>
        <p:spPr>
          <a:xfrm>
            <a:off x="317636" y="387610"/>
            <a:ext cx="2829278" cy="1399748"/>
          </a:xfrm>
          <a:prstGeom prst="rect">
            <a:avLst/>
          </a:prstGeom>
        </p:spPr>
      </p:pic>
      <p:pic>
        <p:nvPicPr>
          <p:cNvPr id="5" name="Picture 4">
            <a:extLst>
              <a:ext uri="{FF2B5EF4-FFF2-40B4-BE49-F238E27FC236}">
                <a16:creationId xmlns:a16="http://schemas.microsoft.com/office/drawing/2014/main" id="{703A7DEA-1B24-CF0C-BBC7-02EA794C76DA}"/>
              </a:ext>
            </a:extLst>
          </p:cNvPr>
          <p:cNvPicPr>
            <a:picLocks noChangeAspect="1"/>
          </p:cNvPicPr>
          <p:nvPr/>
        </p:nvPicPr>
        <p:blipFill>
          <a:blip r:embed="rId4"/>
          <a:stretch>
            <a:fillRect/>
          </a:stretch>
        </p:blipFill>
        <p:spPr>
          <a:xfrm>
            <a:off x="336005" y="1990055"/>
            <a:ext cx="2829278" cy="1452463"/>
          </a:xfrm>
          <a:prstGeom prst="rect">
            <a:avLst/>
          </a:prstGeom>
        </p:spPr>
      </p:pic>
      <p:pic>
        <p:nvPicPr>
          <p:cNvPr id="11" name="Picture 10">
            <a:extLst>
              <a:ext uri="{FF2B5EF4-FFF2-40B4-BE49-F238E27FC236}">
                <a16:creationId xmlns:a16="http://schemas.microsoft.com/office/drawing/2014/main" id="{8EC8353C-C8B5-4FF6-0354-B658A976A775}"/>
              </a:ext>
            </a:extLst>
          </p:cNvPr>
          <p:cNvPicPr>
            <a:picLocks noChangeAspect="1"/>
          </p:cNvPicPr>
          <p:nvPr/>
        </p:nvPicPr>
        <p:blipFill>
          <a:blip r:embed="rId5"/>
          <a:stretch>
            <a:fillRect/>
          </a:stretch>
        </p:blipFill>
        <p:spPr>
          <a:xfrm>
            <a:off x="5185320" y="1386348"/>
            <a:ext cx="2809741" cy="3046707"/>
          </a:xfrm>
          <a:prstGeom prst="rect">
            <a:avLst/>
          </a:prstGeom>
        </p:spPr>
      </p:pic>
      <p:pic>
        <p:nvPicPr>
          <p:cNvPr id="3" name="Picture 2">
            <a:extLst>
              <a:ext uri="{FF2B5EF4-FFF2-40B4-BE49-F238E27FC236}">
                <a16:creationId xmlns:a16="http://schemas.microsoft.com/office/drawing/2014/main" id="{43F063D0-4E65-C637-E7A1-A4B925C67B13}"/>
              </a:ext>
            </a:extLst>
          </p:cNvPr>
          <p:cNvPicPr>
            <a:picLocks noChangeAspect="1"/>
          </p:cNvPicPr>
          <p:nvPr/>
        </p:nvPicPr>
        <p:blipFill>
          <a:blip r:embed="rId6"/>
          <a:srcRect l="10949" r="2144" b="1"/>
          <a:stretch>
            <a:fillRect/>
          </a:stretch>
        </p:blipFill>
        <p:spPr>
          <a:xfrm>
            <a:off x="8086176" y="973491"/>
            <a:ext cx="3797984" cy="2807805"/>
          </a:xfrm>
          <a:prstGeom prst="rect">
            <a:avLst/>
          </a:prstGeom>
        </p:spPr>
      </p:pic>
      <p:cxnSp>
        <p:nvCxnSpPr>
          <p:cNvPr id="18" name="Straight Connector 17">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2712447-BB6C-3DBB-2630-CA42B122D8F3}"/>
              </a:ext>
            </a:extLst>
          </p:cNvPr>
          <p:cNvPicPr>
            <a:picLocks noChangeAspect="1"/>
          </p:cNvPicPr>
          <p:nvPr/>
        </p:nvPicPr>
        <p:blipFill>
          <a:blip r:embed="rId7"/>
          <a:stretch>
            <a:fillRect/>
          </a:stretch>
        </p:blipFill>
        <p:spPr>
          <a:xfrm>
            <a:off x="336005" y="3696375"/>
            <a:ext cx="2847649" cy="1438811"/>
          </a:xfrm>
          <a:prstGeom prst="rect">
            <a:avLst/>
          </a:prstGeom>
        </p:spPr>
      </p:pic>
      <p:sp>
        <p:nvSpPr>
          <p:cNvPr id="7" name="AutoShape 2" descr="Image result for starlink antennae">
            <a:extLst>
              <a:ext uri="{FF2B5EF4-FFF2-40B4-BE49-F238E27FC236}">
                <a16:creationId xmlns:a16="http://schemas.microsoft.com/office/drawing/2014/main" id="{D2404F85-2A4A-BBC2-94D5-7B7FA32F57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AutoShape 4" descr="Image result for starlink antennae">
            <a:extLst>
              <a:ext uri="{FF2B5EF4-FFF2-40B4-BE49-F238E27FC236}">
                <a16:creationId xmlns:a16="http://schemas.microsoft.com/office/drawing/2014/main" id="{62A1DFE7-1DE4-6DC5-4DEC-5BBCC140E9B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6" name="Picture 2">
            <a:extLst>
              <a:ext uri="{FF2B5EF4-FFF2-40B4-BE49-F238E27FC236}">
                <a16:creationId xmlns:a16="http://schemas.microsoft.com/office/drawing/2014/main" id="{B717698B-4AE3-FCD6-4C9D-C3E43E0647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426" y="5389043"/>
            <a:ext cx="2847649" cy="14238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B8F2A44A-660A-084B-2573-7C7BBF72EFC5}"/>
              </a:ext>
            </a:extLst>
          </p:cNvPr>
          <p:cNvSpPr/>
          <p:nvPr/>
        </p:nvSpPr>
        <p:spPr>
          <a:xfrm>
            <a:off x="3397440" y="387610"/>
            <a:ext cx="1648874" cy="23313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u="sng"/>
              <a:t>Countries supported </a:t>
            </a:r>
          </a:p>
          <a:p>
            <a:pPr marL="342900" indent="-342900">
              <a:buFont typeface="+mj-lt"/>
              <a:buAutoNum type="arabicPeriod"/>
            </a:pPr>
            <a:r>
              <a:rPr lang="en-US" sz="1600"/>
              <a:t>Kiribati </a:t>
            </a:r>
          </a:p>
          <a:p>
            <a:pPr marL="342900" indent="-342900">
              <a:buFont typeface="+mj-lt"/>
              <a:buAutoNum type="arabicPeriod"/>
            </a:pPr>
            <a:r>
              <a:rPr lang="en-US" sz="1600"/>
              <a:t>Solomon Islands </a:t>
            </a:r>
          </a:p>
          <a:p>
            <a:pPr marL="342900" indent="-342900">
              <a:buFont typeface="+mj-lt"/>
              <a:buAutoNum type="arabicPeriod"/>
            </a:pPr>
            <a:r>
              <a:rPr lang="en-US" sz="1600"/>
              <a:t>Tonga </a:t>
            </a:r>
          </a:p>
          <a:p>
            <a:pPr marL="342900" indent="-342900">
              <a:buFont typeface="+mj-lt"/>
              <a:buAutoNum type="arabicPeriod"/>
            </a:pPr>
            <a:r>
              <a:rPr lang="en-US" sz="1600"/>
              <a:t>Niue</a:t>
            </a:r>
          </a:p>
        </p:txBody>
      </p:sp>
      <p:sp>
        <p:nvSpPr>
          <p:cNvPr id="12" name="Oval 11">
            <a:extLst>
              <a:ext uri="{FF2B5EF4-FFF2-40B4-BE49-F238E27FC236}">
                <a16:creationId xmlns:a16="http://schemas.microsoft.com/office/drawing/2014/main" id="{738BA6C7-0F68-7818-2E26-A029F05AEE39}"/>
              </a:ext>
            </a:extLst>
          </p:cNvPr>
          <p:cNvSpPr/>
          <p:nvPr/>
        </p:nvSpPr>
        <p:spPr>
          <a:xfrm>
            <a:off x="33608" y="5694097"/>
            <a:ext cx="357818" cy="35229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C0E67A12-55C3-6E48-0D01-EA18DF73D336}"/>
              </a:ext>
            </a:extLst>
          </p:cNvPr>
          <p:cNvSpPr/>
          <p:nvPr/>
        </p:nvSpPr>
        <p:spPr>
          <a:xfrm>
            <a:off x="0" y="4216012"/>
            <a:ext cx="357818" cy="35229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85F0EA50-6390-63B6-B132-ED9062C0BFE0}"/>
              </a:ext>
            </a:extLst>
          </p:cNvPr>
          <p:cNvSpPr/>
          <p:nvPr/>
        </p:nvSpPr>
        <p:spPr>
          <a:xfrm>
            <a:off x="-21813" y="2432370"/>
            <a:ext cx="357818" cy="352296"/>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6B0D0953-17B1-248D-33D8-914C80591922}"/>
              </a:ext>
            </a:extLst>
          </p:cNvPr>
          <p:cNvSpPr/>
          <p:nvPr/>
        </p:nvSpPr>
        <p:spPr>
          <a:xfrm>
            <a:off x="-7645" y="979907"/>
            <a:ext cx="357818" cy="352296"/>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itle 1">
            <a:extLst>
              <a:ext uri="{FF2B5EF4-FFF2-40B4-BE49-F238E27FC236}">
                <a16:creationId xmlns:a16="http://schemas.microsoft.com/office/drawing/2014/main" id="{C93D2FC1-5550-2F89-292A-E994AFED96ED}"/>
              </a:ext>
            </a:extLst>
          </p:cNvPr>
          <p:cNvSpPr txBox="1">
            <a:spLocks/>
          </p:cNvSpPr>
          <p:nvPr/>
        </p:nvSpPr>
        <p:spPr>
          <a:xfrm>
            <a:off x="6093295" y="176301"/>
            <a:ext cx="5926562" cy="80549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1200" b="1" dirty="0"/>
            </a:br>
            <a:r>
              <a:rPr lang="en-US" sz="2800" b="1">
                <a:solidFill>
                  <a:prstClr val="black"/>
                </a:solidFill>
                <a:latin typeface="Aptos Display" panose="02110004020202020204"/>
              </a:rPr>
              <a:t>KRA 5 – Communication &amp; delivery of forecasts and warnings to end users</a:t>
            </a:r>
            <a:endParaRPr lang="en-AU" sz="2800" b="1">
              <a:solidFill>
                <a:prstClr val="black"/>
              </a:solidFill>
            </a:endParaRPr>
          </a:p>
        </p:txBody>
      </p:sp>
      <p:sp>
        <p:nvSpPr>
          <p:cNvPr id="19" name="TextBox 18">
            <a:extLst>
              <a:ext uri="{FF2B5EF4-FFF2-40B4-BE49-F238E27FC236}">
                <a16:creationId xmlns:a16="http://schemas.microsoft.com/office/drawing/2014/main" id="{47677FDD-AB0F-5684-C0F5-959CF8D4FF3C}"/>
              </a:ext>
            </a:extLst>
          </p:cNvPr>
          <p:cNvSpPr txBox="1"/>
          <p:nvPr/>
        </p:nvSpPr>
        <p:spPr>
          <a:xfrm>
            <a:off x="5291194" y="978527"/>
            <a:ext cx="282473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63F93"/>
                </a:solidFill>
              </a:rPr>
              <a:t>Disbursed USD 63,917.21</a:t>
            </a:r>
          </a:p>
        </p:txBody>
      </p:sp>
    </p:spTree>
    <p:extLst>
      <p:ext uri="{BB962C8B-B14F-4D97-AF65-F5344CB8AC3E}">
        <p14:creationId xmlns:p14="http://schemas.microsoft.com/office/powerpoint/2010/main" val="90363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C299-F366-2598-D364-BCBC910F24A8}"/>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r>
              <a:rPr lang="en-US" sz="4000" b="1"/>
              <a:t>COPE Series Translations</a:t>
            </a:r>
            <a:br>
              <a:rPr lang="en-US" sz="4000" b="1" dirty="0"/>
            </a:br>
            <a:r>
              <a:rPr lang="en-US" sz="4000" b="1"/>
              <a:t>booklets Niue and Tokelau</a:t>
            </a:r>
            <a:br>
              <a:rPr lang="en-US" dirty="0"/>
            </a:br>
            <a:endParaRPr lang="en-AU" sz="2700"/>
          </a:p>
        </p:txBody>
      </p:sp>
      <p:pic>
        <p:nvPicPr>
          <p:cNvPr id="5" name="Picture 4">
            <a:extLst>
              <a:ext uri="{FF2B5EF4-FFF2-40B4-BE49-F238E27FC236}">
                <a16:creationId xmlns:a16="http://schemas.microsoft.com/office/drawing/2014/main" id="{CE625321-E31F-11ED-F7BD-629FE5222269}"/>
              </a:ext>
            </a:extLst>
          </p:cNvPr>
          <p:cNvPicPr>
            <a:picLocks noChangeAspect="1"/>
          </p:cNvPicPr>
          <p:nvPr/>
        </p:nvPicPr>
        <p:blipFill>
          <a:blip r:embed="rId2"/>
          <a:stretch>
            <a:fillRect/>
          </a:stretch>
        </p:blipFill>
        <p:spPr>
          <a:xfrm>
            <a:off x="1882224" y="3066829"/>
            <a:ext cx="3772426" cy="3162741"/>
          </a:xfrm>
          <a:prstGeom prst="rect">
            <a:avLst/>
          </a:prstGeom>
        </p:spPr>
      </p:pic>
      <p:sp>
        <p:nvSpPr>
          <p:cNvPr id="6" name="AutoShape 2" descr="🇳🇺 Flag: Niue Emoji - What Emoji 🧐">
            <a:extLst>
              <a:ext uri="{FF2B5EF4-FFF2-40B4-BE49-F238E27FC236}">
                <a16:creationId xmlns:a16="http://schemas.microsoft.com/office/drawing/2014/main" id="{B6A99370-6E11-2733-B9DC-665322A2A1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4" descr="🇳🇺 Flag: Niue Emoji - What Emoji 🧐">
            <a:extLst>
              <a:ext uri="{FF2B5EF4-FFF2-40B4-BE49-F238E27FC236}">
                <a16:creationId xmlns:a16="http://schemas.microsoft.com/office/drawing/2014/main" id="{E2ABF0A6-F17B-EA62-5FA6-E1C0A2A9483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9" name="Picture 8">
            <a:extLst>
              <a:ext uri="{FF2B5EF4-FFF2-40B4-BE49-F238E27FC236}">
                <a16:creationId xmlns:a16="http://schemas.microsoft.com/office/drawing/2014/main" id="{854D9843-50B9-036A-1021-6E4AAE6A19B9}"/>
              </a:ext>
            </a:extLst>
          </p:cNvPr>
          <p:cNvPicPr>
            <a:picLocks noChangeAspect="1"/>
          </p:cNvPicPr>
          <p:nvPr/>
        </p:nvPicPr>
        <p:blipFill>
          <a:blip r:embed="rId3"/>
          <a:stretch>
            <a:fillRect/>
          </a:stretch>
        </p:blipFill>
        <p:spPr>
          <a:xfrm>
            <a:off x="8201891" y="3611058"/>
            <a:ext cx="2479964" cy="2479964"/>
          </a:xfrm>
          <a:prstGeom prst="rect">
            <a:avLst/>
          </a:prstGeom>
        </p:spPr>
      </p:pic>
      <p:pic>
        <p:nvPicPr>
          <p:cNvPr id="10" name="Picture 9">
            <a:extLst>
              <a:ext uri="{FF2B5EF4-FFF2-40B4-BE49-F238E27FC236}">
                <a16:creationId xmlns:a16="http://schemas.microsoft.com/office/drawing/2014/main" id="{F2EA2FCA-F96A-EE1B-BD7A-7467B9F9E22D}"/>
              </a:ext>
            </a:extLst>
          </p:cNvPr>
          <p:cNvPicPr>
            <a:picLocks noChangeAspect="1"/>
          </p:cNvPicPr>
          <p:nvPr/>
        </p:nvPicPr>
        <p:blipFill>
          <a:blip r:embed="rId4"/>
          <a:stretch>
            <a:fillRect/>
          </a:stretch>
        </p:blipFill>
        <p:spPr>
          <a:xfrm>
            <a:off x="8201891" y="1131094"/>
            <a:ext cx="2479964" cy="2479964"/>
          </a:xfrm>
          <a:prstGeom prst="rect">
            <a:avLst/>
          </a:prstGeom>
        </p:spPr>
      </p:pic>
    </p:spTree>
    <p:extLst>
      <p:ext uri="{BB962C8B-B14F-4D97-AF65-F5344CB8AC3E}">
        <p14:creationId xmlns:p14="http://schemas.microsoft.com/office/powerpoint/2010/main" val="2528289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9AA28-DF7A-48E8-7DDB-53D17018D4DB}"/>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E6F3F87-C3AD-3E40-E6DD-12639EA7F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7196BFD-2D56-7434-A582-B8EDE20544C9}"/>
              </a:ext>
            </a:extLst>
          </p:cNvPr>
          <p:cNvSpPr>
            <a:spLocks noGrp="1"/>
          </p:cNvSpPr>
          <p:nvPr>
            <p:ph type="ctrTitle"/>
          </p:nvPr>
        </p:nvSpPr>
        <p:spPr>
          <a:xfrm>
            <a:off x="746898" y="2015290"/>
            <a:ext cx="10909640" cy="2419735"/>
          </a:xfrm>
        </p:spPr>
        <p:txBody>
          <a:bodyPr anchor="b">
            <a:normAutofit fontScale="90000"/>
          </a:bodyPr>
          <a:lstStyle/>
          <a:p>
            <a:br>
              <a:rPr lang="en-US" sz="2800" b="1" dirty="0"/>
            </a:br>
            <a:r>
              <a:rPr lang="en-US" sz="5600" b="1">
                <a:solidFill>
                  <a:prstClr val="black"/>
                </a:solidFill>
                <a:latin typeface="Aptos Display" panose="02110004020202020204"/>
              </a:rPr>
              <a:t>KRA 6 – Risk information &amp; hazard </a:t>
            </a:r>
            <a:r>
              <a:rPr lang="en-US" sz="5600" b="1" dirty="0">
                <a:solidFill>
                  <a:prstClr val="black"/>
                </a:solidFill>
                <a:latin typeface="Aptos Display" panose="02110004020202020204"/>
              </a:rPr>
              <a:t>preparedness</a:t>
            </a:r>
            <a:br>
              <a:rPr lang="en-US" sz="5600" b="1" dirty="0">
                <a:latin typeface="Aptos Display" panose="02110004020202020204"/>
              </a:rPr>
            </a:br>
            <a:r>
              <a:rPr lang="en-US" sz="3100" b="1" dirty="0">
                <a:solidFill>
                  <a:prstClr val="black"/>
                </a:solidFill>
                <a:latin typeface="Aptos Display" panose="02110004020202020204"/>
              </a:rPr>
              <a:t>(investment </a:t>
            </a:r>
            <a:r>
              <a:rPr lang="en-US" sz="3100" b="1">
                <a:solidFill>
                  <a:prstClr val="black"/>
                </a:solidFill>
                <a:latin typeface="Aptos Display" panose="02110004020202020204"/>
              </a:rPr>
              <a:t>plan still in progress</a:t>
            </a:r>
            <a:r>
              <a:rPr lang="en-US" sz="3100" b="1" dirty="0">
                <a:solidFill>
                  <a:prstClr val="black"/>
                </a:solidFill>
                <a:latin typeface="Aptos Display" panose="02110004020202020204"/>
              </a:rPr>
              <a:t>)</a:t>
            </a:r>
            <a:br>
              <a:rPr lang="en-US" sz="5600" b="1" dirty="0">
                <a:latin typeface="Aptos Display" panose="02110004020202020204"/>
              </a:rPr>
            </a:br>
            <a:endParaRPr lang="en-AU" sz="2400" b="1">
              <a:solidFill>
                <a:srgbClr val="A5634B"/>
              </a:solidFill>
            </a:endParaRPr>
          </a:p>
        </p:txBody>
      </p:sp>
      <p:sp>
        <p:nvSpPr>
          <p:cNvPr id="20" name="sketch line">
            <a:extLst>
              <a:ext uri="{FF2B5EF4-FFF2-40B4-BE49-F238E27FC236}">
                <a16:creationId xmlns:a16="http://schemas.microsoft.com/office/drawing/2014/main" id="{1F085142-8A46-144C-4E1A-8FDF6624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4855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C88B-0B8D-209C-D6AC-79D5CC4C6527}"/>
              </a:ext>
            </a:extLst>
          </p:cNvPr>
          <p:cNvSpPr>
            <a:spLocks noGrp="1"/>
          </p:cNvSpPr>
          <p:nvPr>
            <p:ph type="title"/>
          </p:nvPr>
        </p:nvSpPr>
        <p:spPr>
          <a:xfrm>
            <a:off x="5551311" y="365125"/>
            <a:ext cx="6522155" cy="1029230"/>
          </a:xfrm>
        </p:spPr>
        <p:txBody>
          <a:bodyPr/>
          <a:lstStyle/>
          <a:p>
            <a:r>
              <a:rPr lang="en-US" b="1" dirty="0"/>
              <a:t>Spending/</a:t>
            </a:r>
            <a:r>
              <a:rPr lang="en-US" b="1" dirty="0" err="1"/>
              <a:t>Committments</a:t>
            </a:r>
            <a:endParaRPr lang="en-US" b="1" dirty="0"/>
          </a:p>
        </p:txBody>
      </p:sp>
      <p:sp>
        <p:nvSpPr>
          <p:cNvPr id="3" name="Content Placeholder 2">
            <a:extLst>
              <a:ext uri="{FF2B5EF4-FFF2-40B4-BE49-F238E27FC236}">
                <a16:creationId xmlns:a16="http://schemas.microsoft.com/office/drawing/2014/main" id="{203B35A0-DEC5-A350-85F8-ADDBCEC5D6A9}"/>
              </a:ext>
            </a:extLst>
          </p:cNvPr>
          <p:cNvSpPr>
            <a:spLocks noGrp="1"/>
          </p:cNvSpPr>
          <p:nvPr>
            <p:ph idx="1"/>
          </p:nvPr>
        </p:nvSpPr>
        <p:spPr>
          <a:xfrm>
            <a:off x="471312" y="1613959"/>
            <a:ext cx="11446931" cy="4633560"/>
          </a:xfrm>
        </p:spPr>
        <p:txBody>
          <a:bodyPr vert="horz" lIns="91440" tIns="45720" rIns="91440" bIns="45720" rtlCol="0" anchor="t">
            <a:normAutofit/>
          </a:bodyPr>
          <a:lstStyle/>
          <a:p>
            <a:pPr marL="0" indent="0">
              <a:buNone/>
            </a:pPr>
            <a:r>
              <a:rPr lang="en-US"/>
              <a:t>SPREP disbursed USD 1,033,643 within the January-April 2026 window.</a:t>
            </a:r>
          </a:p>
          <a:p>
            <a:pPr marL="0" indent="0">
              <a:buNone/>
            </a:pPr>
            <a:endParaRPr lang="en-US" sz="1200" dirty="0"/>
          </a:p>
          <a:p>
            <a:pPr marL="0" indent="0">
              <a:buNone/>
            </a:pPr>
            <a:r>
              <a:rPr lang="en-US" b="1" dirty="0"/>
              <a:t>Commitments as at 30 April 2026:</a:t>
            </a:r>
          </a:p>
          <a:p>
            <a:r>
              <a:rPr lang="en-US"/>
              <a:t>USD 1,489,472 committed by SPREP under contract or purchase order</a:t>
            </a:r>
          </a:p>
          <a:p>
            <a:r>
              <a:rPr lang="en-US" dirty="0"/>
              <a:t>USD 2,251,085 committed by </a:t>
            </a:r>
            <a:r>
              <a:rPr lang="en-US" dirty="0" err="1"/>
              <a:t>MetService</a:t>
            </a:r>
            <a:r>
              <a:rPr lang="en-US" dirty="0"/>
              <a:t> under contract or purchase order</a:t>
            </a:r>
          </a:p>
          <a:p>
            <a:r>
              <a:rPr lang="en-US"/>
              <a:t>USD 315,856 committed by Earth Science NZ under contract or purchase order</a:t>
            </a:r>
          </a:p>
          <a:p>
            <a:r>
              <a:rPr lang="en-US" dirty="0"/>
              <a:t>WRP </a:t>
            </a:r>
            <a:r>
              <a:rPr lang="en-US" dirty="0" err="1"/>
              <a:t>Programme</a:t>
            </a:r>
            <a:r>
              <a:rPr lang="en-US" dirty="0"/>
              <a:t> Budget for 2026 - USD 10,992,580</a:t>
            </a:r>
          </a:p>
          <a:p>
            <a:pPr marL="0" indent="0">
              <a:buNone/>
            </a:pPr>
            <a:r>
              <a:rPr lang="en-US" b="1" dirty="0"/>
              <a:t>TOTAL DISBURSED + COMMITTMENTS =  USD 5.09 million </a:t>
            </a:r>
            <a:r>
              <a:rPr lang="en-US" sz="1800" b="1" dirty="0"/>
              <a:t>(as at 30 April 2026)</a:t>
            </a:r>
          </a:p>
        </p:txBody>
      </p:sp>
    </p:spTree>
    <p:extLst>
      <p:ext uri="{BB962C8B-B14F-4D97-AF65-F5344CB8AC3E}">
        <p14:creationId xmlns:p14="http://schemas.microsoft.com/office/powerpoint/2010/main" val="78977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5251-EB57-1C85-3153-3D94BBD249FE}"/>
              </a:ext>
            </a:extLst>
          </p:cNvPr>
          <p:cNvSpPr>
            <a:spLocks noGrp="1"/>
          </p:cNvSpPr>
          <p:nvPr>
            <p:ph type="title"/>
          </p:nvPr>
        </p:nvSpPr>
        <p:spPr>
          <a:xfrm>
            <a:off x="609600" y="948388"/>
            <a:ext cx="10972800" cy="1143001"/>
          </a:xfrm>
        </p:spPr>
        <p:txBody>
          <a:bodyPr>
            <a:normAutofit/>
          </a:bodyPr>
          <a:lstStyle/>
          <a:p>
            <a:r>
              <a:rPr lang="en-US" sz="2800" b="1">
                <a:solidFill>
                  <a:srgbClr val="A5634B"/>
                </a:solidFill>
                <a:latin typeface="Aptos" panose="020B0004020202020204" pitchFamily="34" charset="0"/>
              </a:rPr>
              <a:t>Purpose</a:t>
            </a:r>
            <a:endParaRPr lang="en-AU" sz="2800" b="1">
              <a:solidFill>
                <a:srgbClr val="A5634B"/>
              </a:solidFill>
              <a:latin typeface="Aptos" panose="020B0004020202020204" pitchFamily="34" charset="0"/>
            </a:endParaRPr>
          </a:p>
        </p:txBody>
      </p:sp>
      <p:sp>
        <p:nvSpPr>
          <p:cNvPr id="3" name="Text Placeholder 2">
            <a:extLst>
              <a:ext uri="{FF2B5EF4-FFF2-40B4-BE49-F238E27FC236}">
                <a16:creationId xmlns:a16="http://schemas.microsoft.com/office/drawing/2014/main" id="{E82DBC6C-A646-4FE6-CFD9-9955A406B619}"/>
              </a:ext>
            </a:extLst>
          </p:cNvPr>
          <p:cNvSpPr>
            <a:spLocks noGrp="1"/>
          </p:cNvSpPr>
          <p:nvPr>
            <p:ph type="body" idx="1"/>
          </p:nvPr>
        </p:nvSpPr>
        <p:spPr>
          <a:xfrm>
            <a:off x="609600" y="2091389"/>
            <a:ext cx="10972800" cy="4525964"/>
          </a:xfrm>
        </p:spPr>
        <p:txBody>
          <a:bodyPr lIns="45719" tIns="45720" rIns="45719" bIns="45720" anchor="t">
            <a:normAutofit/>
          </a:bodyPr>
          <a:lstStyle/>
          <a:p>
            <a:pPr marL="985520" indent="-985520">
              <a:buAutoNum type="arabicPeriod"/>
            </a:pPr>
            <a:r>
              <a:rPr lang="en-US" sz="2400">
                <a:solidFill>
                  <a:schemeClr val="tx1"/>
                </a:solidFill>
                <a:latin typeface="Aptos" panose="020B0004020202020204" pitchFamily="34" charset="0"/>
              </a:rPr>
              <a:t>For Members to note the progress made in the implementation of WRP activities and finances</a:t>
            </a:r>
            <a:endParaRPr lang="en-US"/>
          </a:p>
          <a:p>
            <a:pPr marL="985520" indent="-985520">
              <a:buAutoNum type="arabicPeriod"/>
            </a:pPr>
            <a:r>
              <a:rPr lang="en-US" sz="2400">
                <a:solidFill>
                  <a:schemeClr val="tx1"/>
                </a:solidFill>
                <a:latin typeface="Aptos" panose="020B0004020202020204" pitchFamily="34" charset="0"/>
              </a:rPr>
              <a:t>To present Members with a preliminary written progress report</a:t>
            </a:r>
          </a:p>
          <a:p>
            <a:pPr marL="985520" indent="-985520">
              <a:buAutoNum type="arabicPeriod"/>
            </a:pPr>
            <a:r>
              <a:rPr lang="en-US" sz="2400">
                <a:solidFill>
                  <a:schemeClr val="tx1"/>
                </a:solidFill>
                <a:latin typeface="Aptos"/>
              </a:rPr>
              <a:t>For Members to accept the written Progress and Budget Tracking Report</a:t>
            </a:r>
            <a:endParaRPr lang="en-AU" sz="2400">
              <a:solidFill>
                <a:schemeClr val="tx1"/>
              </a:solidFill>
              <a:latin typeface="Aptos"/>
            </a:endParaRPr>
          </a:p>
        </p:txBody>
      </p:sp>
    </p:spTree>
    <p:extLst>
      <p:ext uri="{BB962C8B-B14F-4D97-AF65-F5344CB8AC3E}">
        <p14:creationId xmlns:p14="http://schemas.microsoft.com/office/powerpoint/2010/main" val="372797710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2A325-F181-A287-55CD-0BB9D34D1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864FB-8AEC-CF64-3B01-48054222CA39}"/>
              </a:ext>
            </a:extLst>
          </p:cNvPr>
          <p:cNvSpPr>
            <a:spLocks noGrp="1"/>
          </p:cNvSpPr>
          <p:nvPr>
            <p:ph type="title"/>
          </p:nvPr>
        </p:nvSpPr>
        <p:spPr>
          <a:xfrm>
            <a:off x="609600" y="1068704"/>
            <a:ext cx="10972800" cy="1143001"/>
          </a:xfrm>
        </p:spPr>
        <p:txBody>
          <a:bodyPr lIns="45719" tIns="45720" rIns="45719" bIns="45720" anchor="ctr">
            <a:normAutofit/>
          </a:bodyPr>
          <a:lstStyle/>
          <a:p>
            <a:r>
              <a:rPr lang="en-US" sz="2800" b="1">
                <a:solidFill>
                  <a:srgbClr val="A5634B"/>
                </a:solidFill>
                <a:latin typeface="Aptos"/>
              </a:rPr>
              <a:t>Recommendations for SC Consideration</a:t>
            </a:r>
            <a:endParaRPr lang="en-AU" sz="2800" b="1">
              <a:solidFill>
                <a:srgbClr val="A5634B"/>
              </a:solidFill>
              <a:latin typeface="Aptos" panose="020B0004020202020204" pitchFamily="34" charset="0"/>
            </a:endParaRPr>
          </a:p>
        </p:txBody>
      </p:sp>
      <p:sp>
        <p:nvSpPr>
          <p:cNvPr id="3" name="Text Placeholder 2">
            <a:extLst>
              <a:ext uri="{FF2B5EF4-FFF2-40B4-BE49-F238E27FC236}">
                <a16:creationId xmlns:a16="http://schemas.microsoft.com/office/drawing/2014/main" id="{48B956C9-5DA6-E9C7-8FE5-AA4BFB08D574}"/>
              </a:ext>
            </a:extLst>
          </p:cNvPr>
          <p:cNvSpPr>
            <a:spLocks noGrp="1"/>
          </p:cNvSpPr>
          <p:nvPr>
            <p:ph type="body" idx="1"/>
          </p:nvPr>
        </p:nvSpPr>
        <p:spPr>
          <a:xfrm>
            <a:off x="609600" y="2041257"/>
            <a:ext cx="10972800" cy="2570833"/>
          </a:xfrm>
        </p:spPr>
        <p:txBody>
          <a:bodyPr lIns="45719" tIns="45720" rIns="45719" bIns="45720" anchor="t">
            <a:noAutofit/>
          </a:bodyPr>
          <a:lstStyle/>
          <a:p>
            <a:pPr marL="985520" indent="-528320">
              <a:buAutoNum type="arabicPeriod"/>
            </a:pPr>
            <a:r>
              <a:rPr lang="en-US" sz="3600" dirty="0">
                <a:solidFill>
                  <a:schemeClr val="tx1"/>
                </a:solidFill>
                <a:latin typeface="Aptos"/>
              </a:rPr>
              <a:t>WRP_SC4 is requested to note the progress made across the implementation of WRP activities</a:t>
            </a:r>
          </a:p>
          <a:p>
            <a:pPr marL="985520" indent="-528320">
              <a:buAutoNum type="arabicPeriod"/>
            </a:pPr>
            <a:r>
              <a:rPr lang="en-US" sz="3600" dirty="0">
                <a:solidFill>
                  <a:schemeClr val="tx1"/>
                </a:solidFill>
                <a:latin typeface="Aptos"/>
              </a:rPr>
              <a:t>WRP_SC4 is requested to accept </a:t>
            </a:r>
            <a:r>
              <a:rPr lang="en-US" sz="3600">
                <a:solidFill>
                  <a:schemeClr val="tx1"/>
                </a:solidFill>
                <a:latin typeface="Aptos"/>
              </a:rPr>
              <a:t>and endorse the Preliminary Progress and Budget Tracking Report</a:t>
            </a:r>
          </a:p>
          <a:p>
            <a:pPr marL="0" indent="0">
              <a:buNone/>
            </a:pPr>
            <a:endParaRPr lang="en-AU" sz="2400" dirty="0">
              <a:solidFill>
                <a:schemeClr val="tx1"/>
              </a:solidFill>
              <a:latin typeface="Aptos" panose="020B0004020202020204" pitchFamily="34" charset="0"/>
            </a:endParaRPr>
          </a:p>
        </p:txBody>
      </p:sp>
    </p:spTree>
    <p:extLst>
      <p:ext uri="{BB962C8B-B14F-4D97-AF65-F5344CB8AC3E}">
        <p14:creationId xmlns:p14="http://schemas.microsoft.com/office/powerpoint/2010/main" val="9659528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6C6D-F733-0E82-C928-7D56E495D76E}"/>
              </a:ext>
            </a:extLst>
          </p:cNvPr>
          <p:cNvSpPr>
            <a:spLocks noGrp="1"/>
          </p:cNvSpPr>
          <p:nvPr>
            <p:ph type="title"/>
          </p:nvPr>
        </p:nvSpPr>
        <p:spPr>
          <a:xfrm>
            <a:off x="5764200" y="311125"/>
            <a:ext cx="5589600" cy="1187563"/>
          </a:xfrm>
        </p:spPr>
        <p:txBody>
          <a:bodyPr>
            <a:normAutofit fontScale="90000"/>
          </a:bodyPr>
          <a:lstStyle/>
          <a:p>
            <a:pPr algn="ctr"/>
            <a:r>
              <a:rPr lang="en-US" sz="3600" b="1"/>
              <a:t>KRA 1 – Governance, Management and Coordination</a:t>
            </a:r>
            <a:endParaRPr lang="en-US" sz="3600"/>
          </a:p>
        </p:txBody>
      </p:sp>
      <p:sp>
        <p:nvSpPr>
          <p:cNvPr id="3" name="Content Placeholder 2">
            <a:extLst>
              <a:ext uri="{FF2B5EF4-FFF2-40B4-BE49-F238E27FC236}">
                <a16:creationId xmlns:a16="http://schemas.microsoft.com/office/drawing/2014/main" id="{D6CCE5CF-898B-2286-6AE8-596788AFAFD7}"/>
              </a:ext>
            </a:extLst>
          </p:cNvPr>
          <p:cNvSpPr>
            <a:spLocks noGrp="1"/>
          </p:cNvSpPr>
          <p:nvPr>
            <p:ph idx="1"/>
          </p:nvPr>
        </p:nvSpPr>
        <p:spPr>
          <a:xfrm>
            <a:off x="838200" y="1891861"/>
            <a:ext cx="10515600" cy="4143990"/>
          </a:xfrm>
        </p:spPr>
        <p:txBody>
          <a:bodyPr vert="horz" lIns="91440" tIns="45720" rIns="91440" bIns="45720" rtlCol="0" anchor="t">
            <a:normAutofit/>
          </a:bodyPr>
          <a:lstStyle/>
          <a:p>
            <a:pPr marL="514350" indent="-514350">
              <a:buAutoNum type="arabicPeriod"/>
            </a:pPr>
            <a:r>
              <a:rPr lang="en-US" dirty="0"/>
              <a:t>14 chapters of Operations Manual – significant progress</a:t>
            </a:r>
          </a:p>
          <a:p>
            <a:pPr marL="514350" indent="-514350">
              <a:buAutoNum type="arabicPeriod"/>
            </a:pPr>
            <a:r>
              <a:rPr lang="en-US" dirty="0"/>
              <a:t>GEDSI strategy yet to be </a:t>
            </a:r>
            <a:r>
              <a:rPr lang="en-US" dirty="0" err="1"/>
              <a:t>operationali</a:t>
            </a:r>
            <a:r>
              <a:rPr lang="en-US" dirty="0"/>
              <a:t>zed</a:t>
            </a:r>
            <a:endParaRPr lang="en-US"/>
          </a:p>
          <a:p>
            <a:pPr marL="514350" indent="-514350">
              <a:buAutoNum type="arabicPeriod"/>
            </a:pPr>
            <a:r>
              <a:rPr lang="en-US"/>
              <a:t>Pooled Fund development in progress</a:t>
            </a:r>
          </a:p>
          <a:p>
            <a:pPr marL="514350" indent="-514350">
              <a:buAutoNum type="arabicPeriod"/>
            </a:pPr>
            <a:r>
              <a:rPr lang="en-US"/>
              <a:t>MERLA Officer and CKM Officer filled; GEDSI/ESS Officer still in progress</a:t>
            </a:r>
          </a:p>
          <a:p>
            <a:pPr marL="457200" indent="-457200">
              <a:lnSpc>
                <a:spcPct val="100000"/>
              </a:lnSpc>
              <a:spcBef>
                <a:spcPts val="0"/>
              </a:spcBef>
              <a:buAutoNum type="arabicPeriod"/>
            </a:pPr>
            <a:r>
              <a:rPr lang="en-US" sz="2400" dirty="0">
                <a:latin typeface="Arial"/>
                <a:cs typeface="Arial"/>
              </a:rPr>
              <a:t>Updated </a:t>
            </a:r>
            <a:r>
              <a:rPr lang="en-US" sz="2400">
                <a:latin typeface="Arial"/>
                <a:cs typeface="Arial"/>
              </a:rPr>
              <a:t>WRP Implementation</a:t>
            </a:r>
            <a:r>
              <a:rPr lang="en-US" sz="2400" dirty="0">
                <a:latin typeface="Arial"/>
                <a:cs typeface="Arial"/>
              </a:rPr>
              <a:t> Plan and Funded Work Plan V2.1 </a:t>
            </a:r>
          </a:p>
          <a:p>
            <a:pPr marL="914400" lvl="1" indent="-457200">
              <a:lnSpc>
                <a:spcPct val="100000"/>
              </a:lnSpc>
              <a:spcBef>
                <a:spcPts val="0"/>
              </a:spcBef>
              <a:buAutoNum type="arabicPeriod"/>
            </a:pPr>
            <a:r>
              <a:rPr lang="en-US" sz="2000">
                <a:latin typeface="Arial"/>
                <a:cs typeface="Arial"/>
              </a:rPr>
              <a:t>Minor update only for budget</a:t>
            </a:r>
            <a:r>
              <a:rPr lang="en-US" sz="2000" dirty="0">
                <a:latin typeface="Arial"/>
                <a:cs typeface="Arial"/>
              </a:rPr>
              <a:t> reallocation </a:t>
            </a:r>
            <a:r>
              <a:rPr lang="en-US" sz="2000">
                <a:latin typeface="Arial"/>
                <a:cs typeface="Arial"/>
              </a:rPr>
              <a:t>and reforecasting</a:t>
            </a:r>
            <a:r>
              <a:rPr lang="en-US" sz="2000" dirty="0">
                <a:latin typeface="Arial"/>
                <a:cs typeface="Arial"/>
              </a:rPr>
              <a:t>.</a:t>
            </a:r>
            <a:endParaRPr lang="en-US" dirty="0"/>
          </a:p>
          <a:p>
            <a:pPr>
              <a:lnSpc>
                <a:spcPct val="100000"/>
              </a:lnSpc>
              <a:spcBef>
                <a:spcPts val="0"/>
              </a:spcBef>
              <a:buAutoNum type="arabicPeriod"/>
            </a:pPr>
            <a:endParaRPr lang="en-AU" sz="2400" dirty="0">
              <a:latin typeface="Arial"/>
              <a:cs typeface="Arial"/>
            </a:endParaRPr>
          </a:p>
          <a:p>
            <a:pPr>
              <a:buAutoNum type="arabicPeriod"/>
            </a:pPr>
            <a:endParaRPr lang="en-US" dirty="0"/>
          </a:p>
          <a:p>
            <a:pPr>
              <a:buAutoNum type="arabicPeriod"/>
            </a:pPr>
            <a:endParaRPr lang="en-US" dirty="0"/>
          </a:p>
          <a:p>
            <a:pPr>
              <a:buAutoNum type="arabicPeriod"/>
            </a:pPr>
            <a:endParaRPr lang="en-US" dirty="0"/>
          </a:p>
        </p:txBody>
      </p:sp>
      <p:sp>
        <p:nvSpPr>
          <p:cNvPr id="4" name="TextBox 3">
            <a:extLst>
              <a:ext uri="{FF2B5EF4-FFF2-40B4-BE49-F238E27FC236}">
                <a16:creationId xmlns:a16="http://schemas.microsoft.com/office/drawing/2014/main" id="{09FE58A3-5687-156E-356F-CD70872DF477}"/>
              </a:ext>
            </a:extLst>
          </p:cNvPr>
          <p:cNvSpPr txBox="1"/>
          <p:nvPr/>
        </p:nvSpPr>
        <p:spPr>
          <a:xfrm>
            <a:off x="6229983" y="1237320"/>
            <a:ext cx="49555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63F93"/>
                </a:solidFill>
              </a:rPr>
              <a:t>Disbursed USD 242,399.39</a:t>
            </a:r>
          </a:p>
        </p:txBody>
      </p:sp>
    </p:spTree>
    <p:extLst>
      <p:ext uri="{BB962C8B-B14F-4D97-AF65-F5344CB8AC3E}">
        <p14:creationId xmlns:p14="http://schemas.microsoft.com/office/powerpoint/2010/main" val="407756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1C6E7-81FE-3CCC-512B-1C6D03A5E6BA}"/>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FDE41A-23AC-F806-3F84-17C2AEE92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78BF155-EA13-3AC6-E64F-D754E3BFB4BF}"/>
              </a:ext>
            </a:extLst>
          </p:cNvPr>
          <p:cNvSpPr>
            <a:spLocks noGrp="1"/>
          </p:cNvSpPr>
          <p:nvPr>
            <p:ph type="ctrTitle"/>
          </p:nvPr>
        </p:nvSpPr>
        <p:spPr>
          <a:xfrm>
            <a:off x="6628598" y="139256"/>
            <a:ext cx="4393894" cy="1340972"/>
          </a:xfrm>
        </p:spPr>
        <p:txBody>
          <a:bodyPr anchor="b">
            <a:normAutofit/>
          </a:bodyPr>
          <a:lstStyle/>
          <a:p>
            <a:r>
              <a:rPr lang="en-US" sz="4000" b="1" dirty="0">
                <a:solidFill>
                  <a:prstClr val="black"/>
                </a:solidFill>
                <a:latin typeface="Aptos Display" panose="02110004020202020204"/>
              </a:rPr>
              <a:t>KRA 2 – People </a:t>
            </a:r>
            <a:r>
              <a:rPr lang="en-US" sz="4000" b="1">
                <a:solidFill>
                  <a:prstClr val="black"/>
                </a:solidFill>
                <a:latin typeface="Aptos Display" panose="02110004020202020204"/>
              </a:rPr>
              <a:t>Capability</a:t>
            </a:r>
            <a:endParaRPr lang="en-AU" sz="4000" b="1">
              <a:solidFill>
                <a:prstClr val="black"/>
              </a:solidFill>
            </a:endParaRPr>
          </a:p>
        </p:txBody>
      </p:sp>
      <p:sp>
        <p:nvSpPr>
          <p:cNvPr id="20" name="sketch line">
            <a:extLst>
              <a:ext uri="{FF2B5EF4-FFF2-40B4-BE49-F238E27FC236}">
                <a16:creationId xmlns:a16="http://schemas.microsoft.com/office/drawing/2014/main" id="{7D8D539B-FEF9-61CB-B602-D56CEAE9A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Subtitle 5">
            <a:extLst>
              <a:ext uri="{FF2B5EF4-FFF2-40B4-BE49-F238E27FC236}">
                <a16:creationId xmlns:a16="http://schemas.microsoft.com/office/drawing/2014/main" id="{39775648-7339-746E-2345-88C01C477D4F}"/>
              </a:ext>
            </a:extLst>
          </p:cNvPr>
          <p:cNvSpPr>
            <a:spLocks noGrp="1"/>
          </p:cNvSpPr>
          <p:nvPr>
            <p:ph type="subTitle" idx="1"/>
          </p:nvPr>
        </p:nvSpPr>
        <p:spPr>
          <a:xfrm>
            <a:off x="462000" y="1716869"/>
            <a:ext cx="10914000" cy="1620441"/>
          </a:xfrm>
        </p:spPr>
        <p:txBody>
          <a:bodyPr vert="horz" lIns="91440" tIns="45720" rIns="91440" bIns="45720" rtlCol="0" anchor="t">
            <a:normAutofit fontScale="92500" lnSpcReduction="20000"/>
          </a:bodyPr>
          <a:lstStyle/>
          <a:p>
            <a:pPr marL="571500" indent="-571500" algn="l">
              <a:buChar char="•"/>
            </a:pPr>
            <a:r>
              <a:rPr lang="en-US" sz="2600" b="1">
                <a:latin typeface="Aptos Display"/>
              </a:rPr>
              <a:t>3 Students for 2026 BIP-M intake</a:t>
            </a:r>
          </a:p>
          <a:p>
            <a:pPr marL="1028700" lvl="1" indent="-571500" algn="l">
              <a:buFont typeface="Courier New" panose="020B0604020202020204" pitchFamily="34" charset="0"/>
              <a:buChar char="o"/>
            </a:pPr>
            <a:endParaRPr lang="en-US" sz="1200" b="1" dirty="0">
              <a:latin typeface="Aptos Display"/>
            </a:endParaRPr>
          </a:p>
          <a:p>
            <a:pPr marL="1028700" lvl="1" indent="-571500" algn="l">
              <a:buFont typeface="Courier New" panose="020B0604020202020204" pitchFamily="34" charset="0"/>
              <a:buChar char="o"/>
            </a:pPr>
            <a:r>
              <a:rPr lang="en-US" dirty="0">
                <a:latin typeface="Aptos Display"/>
              </a:rPr>
              <a:t>Support for three meteorologists from Vanuatu, Samoa and Fiji currently undertaking formal BIP-M training at </a:t>
            </a:r>
            <a:r>
              <a:rPr lang="en-US">
                <a:latin typeface="Aptos Display"/>
              </a:rPr>
              <a:t>BoM. </a:t>
            </a:r>
            <a:endParaRPr lang="en-US" dirty="0">
              <a:latin typeface="Aptos Display"/>
            </a:endParaRPr>
          </a:p>
          <a:p>
            <a:pPr marL="1028700" lvl="1" indent="-571500" algn="l">
              <a:buFont typeface="Courier New" panose="020B0604020202020204" pitchFamily="34" charset="0"/>
              <a:buChar char="o"/>
            </a:pPr>
            <a:r>
              <a:rPr lang="en-US">
                <a:latin typeface="Aptos Display"/>
              </a:rPr>
              <a:t>Course Dates: 12 Jan (Orientation) </a:t>
            </a:r>
            <a:endParaRPr lang="en-US" dirty="0">
              <a:latin typeface="Aptos Display"/>
            </a:endParaRPr>
          </a:p>
          <a:p>
            <a:pPr marL="1028700" lvl="1" indent="-571500" algn="l">
              <a:buFont typeface="Courier New" panose="020B0604020202020204" pitchFamily="34" charset="0"/>
              <a:buChar char="o"/>
            </a:pPr>
            <a:r>
              <a:rPr lang="en-US">
                <a:latin typeface="Aptos Display"/>
              </a:rPr>
              <a:t>11 November (Graduation)</a:t>
            </a:r>
            <a:endParaRPr lang="en-US"/>
          </a:p>
        </p:txBody>
      </p:sp>
      <p:sp>
        <p:nvSpPr>
          <p:cNvPr id="5" name="TextBox 4">
            <a:extLst>
              <a:ext uri="{FF2B5EF4-FFF2-40B4-BE49-F238E27FC236}">
                <a16:creationId xmlns:a16="http://schemas.microsoft.com/office/drawing/2014/main" id="{AE5B8978-43AD-D83C-829D-4EABE2CFAFD5}"/>
              </a:ext>
            </a:extLst>
          </p:cNvPr>
          <p:cNvSpPr txBox="1"/>
          <p:nvPr/>
        </p:nvSpPr>
        <p:spPr>
          <a:xfrm>
            <a:off x="655789" y="3337573"/>
            <a:ext cx="696132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0" u="none" strike="noStrike" baseline="0">
                <a:solidFill>
                  <a:srgbClr val="000000"/>
                </a:solidFill>
                <a:latin typeface="Aptos Display"/>
              </a:rPr>
              <a:t>2026 BIP-MT planning underway – September, Tonga</a:t>
            </a:r>
            <a:endParaRPr lang="en-US" sz="2400" dirty="0"/>
          </a:p>
          <a:p>
            <a:pPr algn="ctr"/>
            <a:endParaRPr lang="en-US" sz="2400" dirty="0"/>
          </a:p>
        </p:txBody>
      </p:sp>
      <p:sp>
        <p:nvSpPr>
          <p:cNvPr id="7" name="TextBox 6">
            <a:extLst>
              <a:ext uri="{FF2B5EF4-FFF2-40B4-BE49-F238E27FC236}">
                <a16:creationId xmlns:a16="http://schemas.microsoft.com/office/drawing/2014/main" id="{E6A08B76-D1FD-DE99-385C-97BDEF70FC5C}"/>
              </a:ext>
            </a:extLst>
          </p:cNvPr>
          <p:cNvSpPr txBox="1"/>
          <p:nvPr/>
        </p:nvSpPr>
        <p:spPr>
          <a:xfrm>
            <a:off x="953352" y="3754771"/>
            <a:ext cx="10426515"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algn="l" rtl="0">
              <a:buFont typeface="Arial,Sans-Serif"/>
              <a:buChar char="•"/>
            </a:pPr>
            <a:r>
              <a:rPr lang="en-GB" sz="2000" b="0" i="0" u="none" strike="noStrike" baseline="0">
                <a:solidFill>
                  <a:srgbClr val="000000"/>
                </a:solidFill>
                <a:highlight>
                  <a:srgbClr val="FFFFFF"/>
                </a:highlight>
                <a:latin typeface="Calibri"/>
                <a:ea typeface="Arial"/>
                <a:cs typeface="Arial"/>
              </a:rPr>
              <a:t>Concept note developed and under review</a:t>
            </a:r>
            <a:r>
              <a:rPr lang="en-US" sz="2000" b="0" i="0">
                <a:solidFill>
                  <a:srgbClr val="000000"/>
                </a:solidFill>
                <a:latin typeface="Calibri"/>
                <a:ea typeface="Arial"/>
                <a:cs typeface="Arial"/>
              </a:rPr>
              <a:t>​</a:t>
            </a:r>
            <a:endParaRPr lang="en-US" sz="2000" b="0" i="0" dirty="0">
              <a:solidFill>
                <a:srgbClr val="000000"/>
              </a:solidFill>
              <a:latin typeface="Calibri"/>
              <a:ea typeface="Arial"/>
              <a:cs typeface="Arial"/>
            </a:endParaRPr>
          </a:p>
          <a:p>
            <a:pPr marL="228600" lvl="0" indent="-228600" algn="l" rtl="0">
              <a:buFont typeface="Arial,Sans-Serif"/>
              <a:buChar char="•"/>
            </a:pPr>
            <a:r>
              <a:rPr lang="en-GB" sz="2000" b="0" i="0" u="none" strike="noStrike" baseline="0">
                <a:solidFill>
                  <a:srgbClr val="000000"/>
                </a:solidFill>
                <a:highlight>
                  <a:srgbClr val="FFFFFF"/>
                </a:highlight>
                <a:latin typeface="Calibri"/>
                <a:ea typeface="Arial"/>
                <a:cs typeface="Arial"/>
              </a:rPr>
              <a:t>Proposed course dates: 28 September – 4 December (10 weeks)</a:t>
            </a:r>
            <a:r>
              <a:rPr lang="en-US" sz="2000" b="0" i="0">
                <a:solidFill>
                  <a:srgbClr val="000000"/>
                </a:solidFill>
                <a:latin typeface="Calibri"/>
                <a:ea typeface="Arial"/>
                <a:cs typeface="Arial"/>
              </a:rPr>
              <a:t>​</a:t>
            </a:r>
            <a:endParaRPr lang="en-US" sz="2000" b="0" i="0" dirty="0">
              <a:solidFill>
                <a:srgbClr val="000000"/>
              </a:solidFill>
              <a:latin typeface="Calibri"/>
              <a:ea typeface="Arial"/>
              <a:cs typeface="Arial"/>
            </a:endParaRPr>
          </a:p>
          <a:p>
            <a:pPr marL="228600" lvl="0" indent="-228600" algn="l" rtl="0">
              <a:buFont typeface="Arial,Sans-Serif"/>
              <a:buChar char="•"/>
            </a:pPr>
            <a:r>
              <a:rPr lang="en-GB" sz="2000" b="0" i="0" u="none" strike="noStrike" baseline="0" dirty="0">
                <a:solidFill>
                  <a:srgbClr val="000000"/>
                </a:solidFill>
                <a:highlight>
                  <a:srgbClr val="FFFFFF"/>
                </a:highlight>
                <a:latin typeface="Calibri"/>
                <a:ea typeface="Arial"/>
                <a:cs typeface="Arial"/>
              </a:rPr>
              <a:t>Delivered in Tonga by Bureau of Meteorology trainer, </a:t>
            </a:r>
            <a:r>
              <a:rPr lang="en-GB" sz="2000" b="0" i="0" u="none" strike="noStrike" baseline="0" dirty="0" err="1">
                <a:solidFill>
                  <a:srgbClr val="000000"/>
                </a:solidFill>
                <a:highlight>
                  <a:srgbClr val="FFFFFF"/>
                </a:highlight>
                <a:latin typeface="Calibri"/>
                <a:ea typeface="Arial"/>
                <a:cs typeface="Arial"/>
              </a:rPr>
              <a:t>incollaboration</a:t>
            </a:r>
            <a:r>
              <a:rPr lang="en-GB" sz="2000" b="0" i="0" u="none" strike="noStrike" baseline="0" dirty="0">
                <a:solidFill>
                  <a:srgbClr val="000000"/>
                </a:solidFill>
                <a:highlight>
                  <a:srgbClr val="FFFFFF"/>
                </a:highlight>
                <a:latin typeface="Calibri"/>
                <a:ea typeface="Arial"/>
                <a:cs typeface="Arial"/>
              </a:rPr>
              <a:t> with FMS and TMS trainers</a:t>
            </a:r>
            <a:r>
              <a:rPr lang="en-US" sz="2000" b="0" i="0" dirty="0">
                <a:solidFill>
                  <a:srgbClr val="000000"/>
                </a:solidFill>
                <a:latin typeface="Calibri"/>
                <a:ea typeface="Arial"/>
                <a:cs typeface="Arial"/>
              </a:rPr>
              <a:t>​</a:t>
            </a:r>
          </a:p>
          <a:p>
            <a:pPr marL="228600" lvl="0" indent="-228600" algn="l" rtl="0">
              <a:buFont typeface="Arial,Sans-Serif"/>
              <a:buChar char="•"/>
            </a:pPr>
            <a:r>
              <a:rPr lang="en-GB" sz="2000" b="0" i="0" u="none" strike="noStrike" baseline="0">
                <a:solidFill>
                  <a:srgbClr val="000000"/>
                </a:solidFill>
                <a:highlight>
                  <a:srgbClr val="FFFFFF"/>
                </a:highlight>
                <a:latin typeface="Calibri"/>
                <a:ea typeface="Arial"/>
                <a:cs typeface="Arial"/>
              </a:rPr>
              <a:t>Up to 20 participants from various NMHSs</a:t>
            </a:r>
            <a:r>
              <a:rPr lang="en-US" sz="2000" b="0" i="0">
                <a:solidFill>
                  <a:srgbClr val="000000"/>
                </a:solidFill>
                <a:latin typeface="Calibri"/>
                <a:ea typeface="Arial"/>
                <a:cs typeface="Arial"/>
              </a:rPr>
              <a:t>​</a:t>
            </a:r>
            <a:endParaRPr lang="en-US" sz="2000" b="0" i="0" dirty="0">
              <a:solidFill>
                <a:srgbClr val="000000"/>
              </a:solidFill>
              <a:latin typeface="Calibri"/>
              <a:ea typeface="Arial"/>
              <a:cs typeface="Arial"/>
            </a:endParaRPr>
          </a:p>
          <a:p>
            <a:pPr marL="228600" lvl="0" indent="-228600" algn="l" rtl="0">
              <a:buFont typeface="Arial,Sans-Serif"/>
              <a:buChar char="•"/>
            </a:pPr>
            <a:r>
              <a:rPr lang="en-GB" sz="2000" b="0" i="0" u="none" strike="noStrike" baseline="0" dirty="0">
                <a:solidFill>
                  <a:srgbClr val="0F9ED5"/>
                </a:solidFill>
                <a:highlight>
                  <a:srgbClr val="FFFFFF"/>
                </a:highlight>
                <a:latin typeface="Calibri"/>
                <a:ea typeface="Arial"/>
                <a:cs typeface="Arial"/>
              </a:rPr>
              <a:t>Additional training spots still available – seeking NMHS nomination</a:t>
            </a:r>
          </a:p>
          <a:p>
            <a:pPr algn="ctr"/>
            <a:endParaRPr lang="en-US"/>
          </a:p>
        </p:txBody>
      </p:sp>
      <p:sp>
        <p:nvSpPr>
          <p:cNvPr id="4" name="TextBox 3">
            <a:extLst>
              <a:ext uri="{FF2B5EF4-FFF2-40B4-BE49-F238E27FC236}">
                <a16:creationId xmlns:a16="http://schemas.microsoft.com/office/drawing/2014/main" id="{D549A8D4-58C6-CBA2-FC0A-CF548B0681D1}"/>
              </a:ext>
            </a:extLst>
          </p:cNvPr>
          <p:cNvSpPr txBox="1"/>
          <p:nvPr/>
        </p:nvSpPr>
        <p:spPr>
          <a:xfrm>
            <a:off x="6628022" y="1452980"/>
            <a:ext cx="50542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63F93"/>
                </a:solidFill>
              </a:rPr>
              <a:t>Disbursed USD 47,296.57</a:t>
            </a:r>
          </a:p>
        </p:txBody>
      </p:sp>
    </p:spTree>
    <p:extLst>
      <p:ext uri="{BB962C8B-B14F-4D97-AF65-F5344CB8AC3E}">
        <p14:creationId xmlns:p14="http://schemas.microsoft.com/office/powerpoint/2010/main" val="300292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B190A-837B-CB26-C76D-FC769F419575}"/>
              </a:ext>
            </a:extLst>
          </p:cNvPr>
          <p:cNvSpPr>
            <a:spLocks noGrp="1"/>
          </p:cNvSpPr>
          <p:nvPr>
            <p:ph type="title"/>
          </p:nvPr>
        </p:nvSpPr>
        <p:spPr>
          <a:xfrm>
            <a:off x="609600" y="1486028"/>
            <a:ext cx="10972800" cy="1143001"/>
          </a:xfrm>
        </p:spPr>
        <p:txBody>
          <a:bodyPr lIns="45719" tIns="45720" rIns="45719" bIns="45720" anchor="ctr">
            <a:normAutofit/>
          </a:bodyPr>
          <a:lstStyle/>
          <a:p>
            <a:r>
              <a:rPr lang="en-NZ" sz="2500" b="1">
                <a:solidFill>
                  <a:srgbClr val="152344"/>
                </a:solidFill>
                <a:latin typeface="Open Sans"/>
                <a:ea typeface="Open Sans"/>
                <a:cs typeface="Open Sans"/>
              </a:rPr>
              <a:t>Delivery of Common Alerting Protocol (CAP) Training – </a:t>
            </a:r>
            <a:r>
              <a:rPr lang="en-NZ" sz="1800" b="1">
                <a:solidFill>
                  <a:srgbClr val="152344"/>
                </a:solidFill>
                <a:latin typeface="Open Sans"/>
                <a:ea typeface="Open Sans"/>
                <a:cs typeface="Open Sans"/>
              </a:rPr>
              <a:t>RMI, FSM, Kiribati, PNG, Niue</a:t>
            </a:r>
            <a:endParaRPr lang="en-GB" sz="1800">
              <a:solidFill>
                <a:srgbClr val="000000"/>
              </a:solidFill>
              <a:latin typeface="Open Sans"/>
              <a:ea typeface="Open Sans"/>
              <a:cs typeface="Open Sans"/>
            </a:endParaRPr>
          </a:p>
        </p:txBody>
      </p:sp>
      <p:sp>
        <p:nvSpPr>
          <p:cNvPr id="3" name="Text Placeholder 2">
            <a:extLst>
              <a:ext uri="{FF2B5EF4-FFF2-40B4-BE49-F238E27FC236}">
                <a16:creationId xmlns:a16="http://schemas.microsoft.com/office/drawing/2014/main" id="{EBDCDF76-F624-36EC-8B41-A21644578835}"/>
              </a:ext>
            </a:extLst>
          </p:cNvPr>
          <p:cNvSpPr>
            <a:spLocks noGrp="1"/>
          </p:cNvSpPr>
          <p:nvPr>
            <p:ph type="body" idx="1"/>
          </p:nvPr>
        </p:nvSpPr>
        <p:spPr>
          <a:xfrm>
            <a:off x="609600" y="2632295"/>
            <a:ext cx="10972800" cy="2925883"/>
          </a:xfrm>
        </p:spPr>
        <p:txBody>
          <a:bodyPr lIns="45719" tIns="45720" rIns="45719" bIns="45720" anchor="t">
            <a:normAutofit/>
          </a:bodyPr>
          <a:lstStyle/>
          <a:p>
            <a:r>
              <a:rPr lang="en-GB" sz="2800" dirty="0">
                <a:solidFill>
                  <a:schemeClr val="tx1"/>
                </a:solidFill>
                <a:latin typeface="Aptos Display"/>
              </a:rPr>
              <a:t>CAP training delivered to RMI, FSM, Kiribati, PNG and Niue across March – May 2026.</a:t>
            </a:r>
            <a:endParaRPr lang="en-US" sz="2800">
              <a:solidFill>
                <a:schemeClr val="tx1"/>
              </a:solidFill>
              <a:latin typeface="Aptos Display"/>
            </a:endParaRPr>
          </a:p>
          <a:p>
            <a:r>
              <a:rPr lang="en-GB" sz="2800">
                <a:solidFill>
                  <a:schemeClr val="tx1"/>
                </a:solidFill>
                <a:latin typeface="Aptos Display"/>
              </a:rPr>
              <a:t>86 participants attended over all five countries</a:t>
            </a:r>
            <a:endParaRPr lang="en-GB" sz="2800" dirty="0">
              <a:solidFill>
                <a:schemeClr val="tx1"/>
              </a:solidFill>
              <a:latin typeface="Aptos Display"/>
            </a:endParaRPr>
          </a:p>
          <a:p>
            <a:r>
              <a:rPr lang="en-GB" sz="2800" dirty="0">
                <a:solidFill>
                  <a:schemeClr val="tx1"/>
                </a:solidFill>
                <a:latin typeface="Aptos Display"/>
              </a:rPr>
              <a:t>Overall, participants demonstrated a % increase in knowledge of CAP, as well as % increase in confidence in using CAP.</a:t>
            </a:r>
          </a:p>
        </p:txBody>
      </p:sp>
    </p:spTree>
    <p:extLst>
      <p:ext uri="{BB962C8B-B14F-4D97-AF65-F5344CB8AC3E}">
        <p14:creationId xmlns:p14="http://schemas.microsoft.com/office/powerpoint/2010/main" val="5640380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821F8-528E-5B78-1A30-7E5FAACC44C6}"/>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D403CA2-7959-3B07-4C0F-70E18DBDB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8281FB8-E9F4-36EF-9930-63CA683746ED}"/>
              </a:ext>
            </a:extLst>
          </p:cNvPr>
          <p:cNvSpPr>
            <a:spLocks noGrp="1"/>
          </p:cNvSpPr>
          <p:nvPr>
            <p:ph type="ctrTitle"/>
          </p:nvPr>
        </p:nvSpPr>
        <p:spPr>
          <a:xfrm>
            <a:off x="6508112" y="48510"/>
            <a:ext cx="5201099" cy="1177661"/>
          </a:xfrm>
        </p:spPr>
        <p:txBody>
          <a:bodyPr anchor="b">
            <a:noAutofit/>
          </a:bodyPr>
          <a:lstStyle/>
          <a:p>
            <a:br>
              <a:rPr lang="en-US" sz="2400" b="1" dirty="0"/>
            </a:br>
            <a:r>
              <a:rPr lang="en-US" sz="3600" b="1">
                <a:solidFill>
                  <a:prstClr val="black"/>
                </a:solidFill>
                <a:latin typeface="Aptos Display" panose="02110004020202020204"/>
              </a:rPr>
              <a:t>KRA 3 – Observation network infrastructure</a:t>
            </a:r>
            <a:endParaRPr lang="en-AU" sz="3600" b="1">
              <a:solidFill>
                <a:prstClr val="black"/>
              </a:solidFill>
            </a:endParaRPr>
          </a:p>
        </p:txBody>
      </p:sp>
      <p:sp>
        <p:nvSpPr>
          <p:cNvPr id="20" name="sketch line">
            <a:extLst>
              <a:ext uri="{FF2B5EF4-FFF2-40B4-BE49-F238E27FC236}">
                <a16:creationId xmlns:a16="http://schemas.microsoft.com/office/drawing/2014/main" id="{D16296CD-325D-83A3-4279-242F42E6B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1">
            <a:extLst>
              <a:ext uri="{FF2B5EF4-FFF2-40B4-BE49-F238E27FC236}">
                <a16:creationId xmlns:a16="http://schemas.microsoft.com/office/drawing/2014/main" id="{939EF32B-1F3F-FEEA-327D-8B0B3C641300}"/>
              </a:ext>
            </a:extLst>
          </p:cNvPr>
          <p:cNvSpPr txBox="1">
            <a:spLocks/>
          </p:cNvSpPr>
          <p:nvPr/>
        </p:nvSpPr>
        <p:spPr>
          <a:xfrm>
            <a:off x="1290488" y="1227127"/>
            <a:ext cx="7221838" cy="613476"/>
          </a:xfrm>
          <a:prstGeom prst="rect">
            <a:avLst/>
          </a:prstGeom>
        </p:spPr>
        <p:txBody>
          <a:bodyPr vert="horz" lIns="45719" tIns="45720" rIns="45719"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a:t>Solomon Islands Radar Installation Project</a:t>
            </a:r>
            <a:endParaRPr lang="en-US" sz="2400" b="1"/>
          </a:p>
        </p:txBody>
      </p:sp>
      <p:sp>
        <p:nvSpPr>
          <p:cNvPr id="10" name="TextBox 9">
            <a:extLst>
              <a:ext uri="{FF2B5EF4-FFF2-40B4-BE49-F238E27FC236}">
                <a16:creationId xmlns:a16="http://schemas.microsoft.com/office/drawing/2014/main" id="{77A5161C-8D69-5CDD-C5AA-8F87FBF04DBE}"/>
              </a:ext>
            </a:extLst>
          </p:cNvPr>
          <p:cNvSpPr txBox="1"/>
          <p:nvPr/>
        </p:nvSpPr>
        <p:spPr>
          <a:xfrm>
            <a:off x="568272" y="1717729"/>
            <a:ext cx="1105545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800" b="0" i="0" u="sng" baseline="0">
                <a:solidFill>
                  <a:srgbClr val="000000"/>
                </a:solidFill>
                <a:latin typeface="Arial"/>
                <a:ea typeface="Segoe UI"/>
                <a:cs typeface="Segoe UI"/>
              </a:rPr>
              <a:t>Update January – May 2026</a:t>
            </a:r>
            <a:r>
              <a:rPr lang="en-US" sz="1800" b="0" i="0">
                <a:solidFill>
                  <a:srgbClr val="000000"/>
                </a:solidFill>
                <a:latin typeface="Arial"/>
                <a:ea typeface="Segoe UI"/>
                <a:cs typeface="Segoe UI"/>
              </a:rPr>
              <a:t>​</a:t>
            </a:r>
          </a:p>
          <a:p>
            <a:pPr marL="285750" lvl="0" indent="-285750" algn="l" rtl="0">
              <a:buFont typeface="Arial,Sans-Serif"/>
              <a:buChar char="•"/>
            </a:pPr>
            <a:endParaRPr lang="en-GB" b="0" i="0">
              <a:solidFill>
                <a:srgbClr val="000000"/>
              </a:solidFill>
              <a:latin typeface="Arial"/>
              <a:ea typeface="Arial"/>
              <a:cs typeface="Arial"/>
            </a:endParaRPr>
          </a:p>
          <a:p>
            <a:pPr marL="285750" lvl="0" indent="-285750" algn="l" rtl="0">
              <a:buFont typeface="Arial,Sans-Serif"/>
              <a:buChar char="•"/>
            </a:pPr>
            <a:r>
              <a:rPr lang="en-GB" sz="1800" b="0" i="0" u="none" strike="noStrike" baseline="0">
                <a:solidFill>
                  <a:srgbClr val="000000"/>
                </a:solidFill>
                <a:latin typeface="Arial"/>
                <a:ea typeface="Arial"/>
                <a:cs typeface="Arial"/>
              </a:rPr>
              <a:t>Groundwork started with main contractor - excavation began on 5 May </a:t>
            </a:r>
            <a:r>
              <a:rPr lang="en-US" sz="1800" b="0" i="0">
                <a:solidFill>
                  <a:srgbClr val="000000"/>
                </a:solidFill>
                <a:latin typeface="Arial"/>
                <a:ea typeface="Arial"/>
                <a:cs typeface="Arial"/>
              </a:rPr>
              <a:t>​</a:t>
            </a:r>
          </a:p>
          <a:p>
            <a:pPr marL="285750" lvl="0" indent="-285750" algn="l" rtl="0">
              <a:buFont typeface="Arial,Sans-Serif"/>
              <a:buChar char="•"/>
            </a:pPr>
            <a:r>
              <a:rPr lang="en-GB" sz="1800" b="0" i="0" u="none" strike="noStrike" baseline="0">
                <a:solidFill>
                  <a:srgbClr val="000000"/>
                </a:solidFill>
                <a:latin typeface="Arial"/>
                <a:ea typeface="Arial"/>
                <a:cs typeface="Arial"/>
              </a:rPr>
              <a:t>Tower base template, fencing, power supply/shelter arrived in Honiara in February</a:t>
            </a:r>
            <a:r>
              <a:rPr lang="en-GB" sz="1800" b="0" i="0">
                <a:solidFill>
                  <a:srgbClr val="000000"/>
                </a:solidFill>
                <a:latin typeface="Arial"/>
                <a:ea typeface="Arial"/>
                <a:cs typeface="Arial"/>
              </a:rPr>
              <a:t>​</a:t>
            </a:r>
          </a:p>
          <a:p>
            <a:pPr marL="285750" lvl="0" indent="-285750" algn="l" rtl="0">
              <a:buFont typeface="Arial,Sans-Serif"/>
              <a:buChar char="•"/>
            </a:pPr>
            <a:r>
              <a:rPr lang="en-GB" sz="1800" b="0" i="0" u="none" strike="noStrike" baseline="0">
                <a:solidFill>
                  <a:srgbClr val="000000"/>
                </a:solidFill>
                <a:latin typeface="Arial"/>
                <a:ea typeface="Arial"/>
                <a:cs typeface="Arial"/>
              </a:rPr>
              <a:t>Tower shipped, expected to arrive late May, EWR Radar shipped, expected to arrive mid-June </a:t>
            </a:r>
            <a:r>
              <a:rPr lang="en-GB" sz="1800" b="0" i="0">
                <a:solidFill>
                  <a:srgbClr val="000000"/>
                </a:solidFill>
                <a:latin typeface="Arial"/>
                <a:ea typeface="Arial"/>
                <a:cs typeface="Arial"/>
              </a:rPr>
              <a:t>​</a:t>
            </a:r>
          </a:p>
          <a:p>
            <a:pPr marL="285750" lvl="0" indent="-285750" algn="l" rtl="0">
              <a:buFont typeface="Arial,Sans-Serif"/>
              <a:buChar char="•"/>
            </a:pPr>
            <a:r>
              <a:rPr lang="en-GB" sz="1800" b="0" i="0" u="none" strike="noStrike" baseline="0">
                <a:solidFill>
                  <a:srgbClr val="000000"/>
                </a:solidFill>
                <a:latin typeface="Arial"/>
                <a:ea typeface="Arial"/>
                <a:cs typeface="Arial"/>
              </a:rPr>
              <a:t>All sub-contractors pre-qualifications and contracts in place, including main local contractor, sitesecurity, secure off-site storage, electrical contractor; site supervisor role filled.</a:t>
            </a:r>
            <a:r>
              <a:rPr lang="en-GB" sz="1800" b="0" i="0">
                <a:solidFill>
                  <a:srgbClr val="000000"/>
                </a:solidFill>
                <a:latin typeface="Arial"/>
                <a:ea typeface="Arial"/>
                <a:cs typeface="Arial"/>
              </a:rPr>
              <a:t>​</a:t>
            </a:r>
          </a:p>
          <a:p>
            <a:pPr marL="285750" lvl="0" indent="-285750" algn="l" rtl="0">
              <a:buFont typeface="Arial,Sans-Serif"/>
              <a:buChar char="•"/>
            </a:pPr>
            <a:r>
              <a:rPr lang="en-GB" sz="1800" b="0" i="0" u="none" strike="noStrike" baseline="0">
                <a:solidFill>
                  <a:srgbClr val="000000"/>
                </a:solidFill>
                <a:latin typeface="Arial"/>
                <a:ea typeface="Arial"/>
                <a:cs typeface="Arial"/>
              </a:rPr>
              <a:t>First MetService groundwork trip completed with site established and initial works started </a:t>
            </a:r>
            <a:r>
              <a:rPr lang="en-GB" sz="1800" b="0" i="0">
                <a:solidFill>
                  <a:srgbClr val="000000"/>
                </a:solidFill>
                <a:latin typeface="Arial"/>
                <a:ea typeface="Arial"/>
                <a:cs typeface="Arial"/>
              </a:rPr>
              <a:t>​</a:t>
            </a:r>
          </a:p>
          <a:p>
            <a:pPr marL="285750" lvl="0" indent="-285750" algn="l" rtl="0">
              <a:buFont typeface="Arial,Sans-Serif"/>
              <a:buChar char="•"/>
            </a:pPr>
            <a:r>
              <a:rPr lang="en-GB" sz="1800" b="0" i="0" u="none" strike="noStrike" baseline="0">
                <a:solidFill>
                  <a:srgbClr val="000000"/>
                </a:solidFill>
                <a:latin typeface="Arial"/>
                <a:ea typeface="Arial"/>
                <a:cs typeface="Arial"/>
              </a:rPr>
              <a:t>Second installation trip planned May-June, with changes due to on-site conditions (primarily a highwater table)</a:t>
            </a:r>
            <a:r>
              <a:rPr lang="en-GB" sz="1800" b="0" i="0">
                <a:solidFill>
                  <a:srgbClr val="000000"/>
                </a:solidFill>
                <a:latin typeface="Arial"/>
                <a:ea typeface="Arial"/>
                <a:cs typeface="Arial"/>
              </a:rPr>
              <a:t>​</a:t>
            </a:r>
          </a:p>
          <a:p>
            <a:pPr marL="285750" lvl="0" indent="-285750" algn="l" rtl="0">
              <a:buFont typeface="Arial,Sans-Serif"/>
              <a:buChar char="•"/>
            </a:pPr>
            <a:r>
              <a:rPr lang="en-GB" sz="1800" b="0" i="0" u="none" strike="noStrike" baseline="0">
                <a:solidFill>
                  <a:srgbClr val="000000"/>
                </a:solidFill>
                <a:latin typeface="Arial"/>
                <a:ea typeface="Arial"/>
                <a:cs typeface="Arial"/>
              </a:rPr>
              <a:t>Final installation of tower, radar, power supply commissioning re-schedule for August/Septemberdue to site conditions </a:t>
            </a:r>
            <a:r>
              <a:rPr lang="en-GB" sz="1800" b="0" i="0">
                <a:solidFill>
                  <a:srgbClr val="000000"/>
                </a:solidFill>
                <a:latin typeface="Arial"/>
                <a:ea typeface="Arial"/>
                <a:cs typeface="Arial"/>
              </a:rPr>
              <a:t>​</a:t>
            </a:r>
          </a:p>
          <a:p>
            <a:pPr marL="285750" lvl="0" indent="-285750" algn="l" rtl="0">
              <a:buFont typeface="Arial,Sans-Serif"/>
              <a:buChar char="•"/>
            </a:pPr>
            <a:r>
              <a:rPr lang="en-GB" sz="1800" b="0" i="0" u="none" strike="noStrike" baseline="0">
                <a:solidFill>
                  <a:srgbClr val="000000"/>
                </a:solidFill>
                <a:latin typeface="Arial"/>
                <a:ea typeface="Arial"/>
                <a:cs typeface="Arial"/>
              </a:rPr>
              <a:t>Overall timeline and project completion has been pushed back due to higher-than-expected rainfallin late 2025 and early-mid 2026, which has delayed the construction </a:t>
            </a:r>
          </a:p>
          <a:p>
            <a:pPr algn="ctr"/>
            <a:endParaRPr lang="en-US"/>
          </a:p>
        </p:txBody>
      </p:sp>
      <p:sp>
        <p:nvSpPr>
          <p:cNvPr id="4" name="TextBox 3">
            <a:extLst>
              <a:ext uri="{FF2B5EF4-FFF2-40B4-BE49-F238E27FC236}">
                <a16:creationId xmlns:a16="http://schemas.microsoft.com/office/drawing/2014/main" id="{D4D5BABC-FFCB-2193-C079-88C732216A78}"/>
              </a:ext>
            </a:extLst>
          </p:cNvPr>
          <p:cNvSpPr txBox="1"/>
          <p:nvPr/>
        </p:nvSpPr>
        <p:spPr>
          <a:xfrm>
            <a:off x="7570006" y="1010743"/>
            <a:ext cx="44475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63F93"/>
                </a:solidFill>
              </a:rPr>
              <a:t>Disbursed </a:t>
            </a:r>
            <a:r>
              <a:rPr lang="en-US" sz="2400" b="1">
                <a:solidFill>
                  <a:srgbClr val="063F93"/>
                </a:solidFill>
              </a:rPr>
              <a:t>USD</a:t>
            </a:r>
            <a:r>
              <a:rPr lang="en-US" sz="2400" b="1" dirty="0">
                <a:solidFill>
                  <a:srgbClr val="063F93"/>
                </a:solidFill>
              </a:rPr>
              <a:t> 31,148.90</a:t>
            </a:r>
          </a:p>
        </p:txBody>
      </p:sp>
    </p:spTree>
    <p:extLst>
      <p:ext uri="{BB962C8B-B14F-4D97-AF65-F5344CB8AC3E}">
        <p14:creationId xmlns:p14="http://schemas.microsoft.com/office/powerpoint/2010/main" val="199831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D5F79-1BD6-4DF2-8B6B-02EECA900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8F4AC-CF69-A59F-762B-8B9197597AD2}"/>
              </a:ext>
            </a:extLst>
          </p:cNvPr>
          <p:cNvSpPr>
            <a:spLocks noGrp="1"/>
          </p:cNvSpPr>
          <p:nvPr>
            <p:ph type="title"/>
          </p:nvPr>
        </p:nvSpPr>
        <p:spPr>
          <a:xfrm>
            <a:off x="5413248" y="437696"/>
            <a:ext cx="6375980" cy="1265087"/>
          </a:xfrm>
        </p:spPr>
        <p:txBody>
          <a:bodyPr lIns="45719" tIns="45720" rIns="45719" bIns="45720" anchor="ctr">
            <a:normAutofit/>
          </a:bodyPr>
          <a:lstStyle/>
          <a:p>
            <a:pPr algn="ctr">
              <a:lnSpc>
                <a:spcPct val="100000"/>
              </a:lnSpc>
              <a:spcBef>
                <a:spcPts val="0"/>
              </a:spcBef>
            </a:pPr>
            <a:r>
              <a:rPr lang="en-GB" sz="3200" b="1">
                <a:solidFill>
                  <a:srgbClr val="063F93"/>
                </a:solidFill>
                <a:latin typeface="Arial"/>
                <a:cs typeface="Arial"/>
                <a:sym typeface="Arial"/>
              </a:rPr>
              <a:t>WRP Radar Procurement and Preferred Supplier Panel</a:t>
            </a:r>
            <a:endParaRPr lang="en-US" sz="3200" b="1">
              <a:solidFill>
                <a:srgbClr val="063F93"/>
              </a:solidFill>
              <a:latin typeface="Arial"/>
              <a:cs typeface="Arial"/>
              <a:sym typeface="Arial"/>
            </a:endParaRPr>
          </a:p>
        </p:txBody>
      </p:sp>
      <p:graphicFrame>
        <p:nvGraphicFramePr>
          <p:cNvPr id="7" name="Content Placeholder 4">
            <a:extLst>
              <a:ext uri="{FF2B5EF4-FFF2-40B4-BE49-F238E27FC236}">
                <a16:creationId xmlns:a16="http://schemas.microsoft.com/office/drawing/2014/main" id="{ABA53DD9-D216-B647-B2A2-A25C0A923EAA}"/>
              </a:ext>
            </a:extLst>
          </p:cNvPr>
          <p:cNvGraphicFramePr>
            <a:graphicFrameLocks noGrp="1"/>
          </p:cNvGraphicFramePr>
          <p:nvPr>
            <p:ph idx="1"/>
            <p:extLst>
              <p:ext uri="{D42A27DB-BD31-4B8C-83A1-F6EECF244321}">
                <p14:modId xmlns:p14="http://schemas.microsoft.com/office/powerpoint/2010/main" val="1660861337"/>
              </p:ext>
            </p:extLst>
          </p:nvPr>
        </p:nvGraphicFramePr>
        <p:xfrm>
          <a:off x="243840" y="1834769"/>
          <a:ext cx="497738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A8BDD241-7462-BAC1-BBDD-9754D0EE12DC}"/>
              </a:ext>
            </a:extLst>
          </p:cNvPr>
          <p:cNvPicPr>
            <a:picLocks noChangeAspect="1"/>
          </p:cNvPicPr>
          <p:nvPr/>
        </p:nvPicPr>
        <p:blipFill>
          <a:blip r:embed="rId7"/>
          <a:stretch>
            <a:fillRect/>
          </a:stretch>
        </p:blipFill>
        <p:spPr>
          <a:xfrm>
            <a:off x="5413248" y="1834769"/>
            <a:ext cx="3534031" cy="4057048"/>
          </a:xfrm>
          <a:prstGeom prst="rect">
            <a:avLst/>
          </a:prstGeom>
        </p:spPr>
      </p:pic>
      <p:pic>
        <p:nvPicPr>
          <p:cNvPr id="11" name="Picture 10">
            <a:extLst>
              <a:ext uri="{FF2B5EF4-FFF2-40B4-BE49-F238E27FC236}">
                <a16:creationId xmlns:a16="http://schemas.microsoft.com/office/drawing/2014/main" id="{20EEE746-AADD-B120-4FA6-D93CBD20A6F3}"/>
              </a:ext>
            </a:extLst>
          </p:cNvPr>
          <p:cNvPicPr>
            <a:picLocks noChangeAspect="1"/>
          </p:cNvPicPr>
          <p:nvPr/>
        </p:nvPicPr>
        <p:blipFill>
          <a:blip r:embed="rId8"/>
          <a:stretch>
            <a:fillRect/>
          </a:stretch>
        </p:blipFill>
        <p:spPr>
          <a:xfrm>
            <a:off x="8383524" y="2266546"/>
            <a:ext cx="3534966" cy="4226329"/>
          </a:xfrm>
          <a:prstGeom prst="rect">
            <a:avLst/>
          </a:prstGeom>
        </p:spPr>
      </p:pic>
    </p:spTree>
    <p:extLst>
      <p:ext uri="{BB962C8B-B14F-4D97-AF65-F5344CB8AC3E}">
        <p14:creationId xmlns:p14="http://schemas.microsoft.com/office/powerpoint/2010/main" val="128769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4EF1D-8987-1ADE-B69D-4D55CA2EB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46F3A-EB33-67DC-C50D-8705A7B9289F}"/>
              </a:ext>
            </a:extLst>
          </p:cNvPr>
          <p:cNvSpPr>
            <a:spLocks noGrp="1"/>
          </p:cNvSpPr>
          <p:nvPr>
            <p:ph type="title"/>
          </p:nvPr>
        </p:nvSpPr>
        <p:spPr>
          <a:xfrm>
            <a:off x="5674481" y="483724"/>
            <a:ext cx="6109448" cy="1143001"/>
          </a:xfrm>
        </p:spPr>
        <p:txBody>
          <a:bodyPr lIns="45719" tIns="45720" rIns="45719" bIns="45720" anchor="ctr">
            <a:normAutofit/>
          </a:bodyPr>
          <a:lstStyle/>
          <a:p>
            <a:r>
              <a:rPr lang="en-GB" sz="4000" b="1"/>
              <a:t>Regional Radar Strategy</a:t>
            </a:r>
          </a:p>
        </p:txBody>
      </p:sp>
      <p:sp>
        <p:nvSpPr>
          <p:cNvPr id="3" name="TextBox 2">
            <a:extLst>
              <a:ext uri="{FF2B5EF4-FFF2-40B4-BE49-F238E27FC236}">
                <a16:creationId xmlns:a16="http://schemas.microsoft.com/office/drawing/2014/main" id="{53FCF02C-3A65-ED8D-00EC-CC40CBDB428C}"/>
              </a:ext>
            </a:extLst>
          </p:cNvPr>
          <p:cNvSpPr txBox="1"/>
          <p:nvPr/>
        </p:nvSpPr>
        <p:spPr>
          <a:xfrm>
            <a:off x="1053352" y="1714500"/>
            <a:ext cx="3737589"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GB" u="sng">
                <a:solidFill>
                  <a:srgbClr val="000000"/>
                </a:solidFill>
                <a:latin typeface="Arial"/>
                <a:cs typeface="Arial"/>
              </a:rPr>
              <a:t>Update January – May 2026</a:t>
            </a:r>
            <a:endParaRPr lang="en-US" u="sng">
              <a:solidFill>
                <a:srgbClr val="000000"/>
              </a:solidFill>
              <a:latin typeface="Arial"/>
              <a:cs typeface="Arial"/>
            </a:endParaRPr>
          </a:p>
          <a:p>
            <a:endParaRPr lang="en-GB">
              <a:solidFill>
                <a:srgbClr val="000000"/>
              </a:solidFill>
              <a:latin typeface="Arial"/>
              <a:cs typeface="Arial"/>
            </a:endParaRPr>
          </a:p>
          <a:p>
            <a:pPr marL="285750" indent="-285750">
              <a:buFont typeface="Arial"/>
              <a:buChar char="•"/>
            </a:pPr>
            <a:r>
              <a:rPr lang="en-GB">
                <a:latin typeface="Arial"/>
                <a:cs typeface="Arial"/>
              </a:rPr>
              <a:t>Strategy updated, particularly with upgraded radar maps and radar installation criteria</a:t>
            </a:r>
          </a:p>
          <a:p>
            <a:pPr marL="285750" indent="-285750">
              <a:buFont typeface="Arial"/>
              <a:buChar char="•"/>
            </a:pPr>
            <a:r>
              <a:rPr lang="en-GB">
                <a:latin typeface="Arial"/>
                <a:cs typeface="Arial"/>
              </a:rPr>
              <a:t>Final copy sent to PICI panel for review on 01/05/2026</a:t>
            </a:r>
          </a:p>
          <a:p>
            <a:pPr marL="285750" indent="-285750">
              <a:buFont typeface="Arial"/>
              <a:buChar char="•"/>
            </a:pPr>
            <a:r>
              <a:rPr lang="en-GB">
                <a:latin typeface="Arial"/>
                <a:cs typeface="Arial"/>
              </a:rPr>
              <a:t>PICI panel virtual meeting on 19/05/2026 endorsed the document to move forward to PMC </a:t>
            </a:r>
          </a:p>
          <a:p>
            <a:pPr marL="285750" indent="-285750">
              <a:buFont typeface="Arial"/>
              <a:buChar char="•"/>
            </a:pPr>
            <a:endParaRPr lang="en-GB">
              <a:latin typeface="Arial"/>
              <a:cs typeface="Arial"/>
            </a:endParaRPr>
          </a:p>
          <a:p>
            <a:pPr marL="285750" indent="-285750">
              <a:buFont typeface="Arial"/>
              <a:buChar char="•"/>
            </a:pPr>
            <a:endParaRPr lang="en-GB">
              <a:latin typeface="Arial"/>
              <a:cs typeface="Arial"/>
            </a:endParaRPr>
          </a:p>
        </p:txBody>
      </p:sp>
      <p:pic>
        <p:nvPicPr>
          <p:cNvPr id="4" name="Picture 3" descr="A screenshot of a computer&#10;&#10;AI-generated content may be incorrect.">
            <a:extLst>
              <a:ext uri="{FF2B5EF4-FFF2-40B4-BE49-F238E27FC236}">
                <a16:creationId xmlns:a16="http://schemas.microsoft.com/office/drawing/2014/main" id="{0BC472BB-6944-9695-D5B3-45C1EC90D7D4}"/>
              </a:ext>
            </a:extLst>
          </p:cNvPr>
          <p:cNvPicPr>
            <a:picLocks noChangeAspect="1"/>
          </p:cNvPicPr>
          <p:nvPr/>
        </p:nvPicPr>
        <p:blipFill>
          <a:blip r:embed="rId2"/>
          <a:stretch>
            <a:fillRect/>
          </a:stretch>
        </p:blipFill>
        <p:spPr>
          <a:xfrm>
            <a:off x="6096000" y="2396811"/>
            <a:ext cx="5255847" cy="2972917"/>
          </a:xfrm>
          <a:prstGeom prst="rect">
            <a:avLst/>
          </a:prstGeom>
        </p:spPr>
      </p:pic>
    </p:spTree>
    <p:extLst>
      <p:ext uri="{BB962C8B-B14F-4D97-AF65-F5344CB8AC3E}">
        <p14:creationId xmlns:p14="http://schemas.microsoft.com/office/powerpoint/2010/main" val="166739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4AC9-1A91-96B0-224D-690A29A05498}"/>
              </a:ext>
            </a:extLst>
          </p:cNvPr>
          <p:cNvSpPr>
            <a:spLocks noGrp="1"/>
          </p:cNvSpPr>
          <p:nvPr>
            <p:ph type="title"/>
          </p:nvPr>
        </p:nvSpPr>
        <p:spPr>
          <a:xfrm>
            <a:off x="5580741" y="556829"/>
            <a:ext cx="5650897" cy="876906"/>
          </a:xfrm>
        </p:spPr>
        <p:txBody>
          <a:bodyPr lIns="45719" tIns="45720" rIns="45719" bIns="45720" anchor="ctr">
            <a:noAutofit/>
          </a:bodyPr>
          <a:lstStyle/>
          <a:p>
            <a:r>
              <a:rPr lang="en-GB" sz="4000" b="1"/>
              <a:t>Regional Observations Network Strategy</a:t>
            </a:r>
          </a:p>
        </p:txBody>
      </p:sp>
      <p:pic>
        <p:nvPicPr>
          <p:cNvPr id="3" name="Picture 2" descr="A close-up of a card&#10;&#10;AI-generated content may be incorrect.">
            <a:extLst>
              <a:ext uri="{FF2B5EF4-FFF2-40B4-BE49-F238E27FC236}">
                <a16:creationId xmlns:a16="http://schemas.microsoft.com/office/drawing/2014/main" id="{C1A6F37E-845A-A78C-7D91-F344110F0155}"/>
              </a:ext>
            </a:extLst>
          </p:cNvPr>
          <p:cNvPicPr>
            <a:picLocks noChangeAspect="1"/>
          </p:cNvPicPr>
          <p:nvPr/>
        </p:nvPicPr>
        <p:blipFill>
          <a:blip r:embed="rId2"/>
          <a:stretch>
            <a:fillRect/>
          </a:stretch>
        </p:blipFill>
        <p:spPr>
          <a:xfrm>
            <a:off x="5579916" y="1709994"/>
            <a:ext cx="4703329" cy="2577087"/>
          </a:xfrm>
          <a:prstGeom prst="rect">
            <a:avLst/>
          </a:prstGeom>
          <a:effectLst>
            <a:outerShdw blurRad="50800" dist="38100" dir="2700000">
              <a:srgbClr val="000000">
                <a:alpha val="40000"/>
              </a:srgbClr>
            </a:outerShdw>
          </a:effectLst>
        </p:spPr>
      </p:pic>
      <p:graphicFrame>
        <p:nvGraphicFramePr>
          <p:cNvPr id="6" name="Content Placeholder 4">
            <a:extLst>
              <a:ext uri="{FF2B5EF4-FFF2-40B4-BE49-F238E27FC236}">
                <a16:creationId xmlns:a16="http://schemas.microsoft.com/office/drawing/2014/main" id="{29E32CAD-3831-74F8-AEF4-AC0206DA5B55}"/>
              </a:ext>
            </a:extLst>
          </p:cNvPr>
          <p:cNvGraphicFramePr>
            <a:graphicFrameLocks/>
          </p:cNvGraphicFramePr>
          <p:nvPr>
            <p:extLst>
              <p:ext uri="{D42A27DB-BD31-4B8C-83A1-F6EECF244321}">
                <p14:modId xmlns:p14="http://schemas.microsoft.com/office/powerpoint/2010/main" val="1344590980"/>
              </p:ext>
            </p:extLst>
          </p:nvPr>
        </p:nvGraphicFramePr>
        <p:xfrm>
          <a:off x="243840" y="1834769"/>
          <a:ext cx="497738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02" name="Picture 701" descr="A screenshot of a computer&#10;&#10;AI-generated content may be incorrect.">
            <a:extLst>
              <a:ext uri="{FF2B5EF4-FFF2-40B4-BE49-F238E27FC236}">
                <a16:creationId xmlns:a16="http://schemas.microsoft.com/office/drawing/2014/main" id="{66B503AD-CD27-E371-27AA-2687415D1522}"/>
              </a:ext>
            </a:extLst>
          </p:cNvPr>
          <p:cNvPicPr>
            <a:picLocks noChangeAspect="1"/>
          </p:cNvPicPr>
          <p:nvPr/>
        </p:nvPicPr>
        <p:blipFill>
          <a:blip r:embed="rId8"/>
          <a:stretch>
            <a:fillRect/>
          </a:stretch>
        </p:blipFill>
        <p:spPr>
          <a:xfrm>
            <a:off x="6073252" y="3647051"/>
            <a:ext cx="5868539" cy="3066821"/>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254704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5 SPREP PYOCR">
  <a:themeElements>
    <a:clrScheme name="25 SPREP PYOCR">
      <a:dk1>
        <a:srgbClr val="000000"/>
      </a:dk1>
      <a:lt1>
        <a:srgbClr val="FFFFFF"/>
      </a:lt1>
      <a:dk2>
        <a:srgbClr val="A7A7A7"/>
      </a:dk2>
      <a:lt2>
        <a:srgbClr val="535353"/>
      </a:lt2>
      <a:accent1>
        <a:srgbClr val="6283AD"/>
      </a:accent1>
      <a:accent2>
        <a:srgbClr val="324966"/>
      </a:accent2>
      <a:accent3>
        <a:srgbClr val="3A759E"/>
      </a:accent3>
      <a:accent4>
        <a:srgbClr val="3CA19C"/>
      </a:accent4>
      <a:accent5>
        <a:srgbClr val="053780"/>
      </a:accent5>
      <a:accent6>
        <a:srgbClr val="2D577E"/>
      </a:accent6>
      <a:hlink>
        <a:srgbClr val="0000FF"/>
      </a:hlink>
      <a:folHlink>
        <a:srgbClr val="FF00FF"/>
      </a:folHlink>
    </a:clrScheme>
    <a:fontScheme name="25 SPREP PYOCR">
      <a:majorFont>
        <a:latin typeface="Helvetica"/>
        <a:ea typeface="Helvetica"/>
        <a:cs typeface="Helvetica"/>
      </a:majorFont>
      <a:minorFont>
        <a:latin typeface="Calibri"/>
        <a:ea typeface="Calibri"/>
        <a:cs typeface="Calibri"/>
      </a:minorFont>
    </a:fontScheme>
    <a:fmtScheme name="25 SPREP PYOC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600bc44-2015-4da8-875d-07b815e122b5" xsi:nil="true"/>
    <lcf76f155ced4ddcb4097134ff3c332f xmlns="5c9379e0-c8fe-4c72-bd8d-06eab88b1c4d">
      <Terms xmlns="http://schemas.microsoft.com/office/infopath/2007/PartnerControls"/>
    </lcf76f155ced4ddcb4097134ff3c332f>
    <Top_x0020_2_x0020_Data_x0020_Framework_x0020_Principles xmlns="5c9379e0-c8fe-4c72-bd8d-06eab88b1c4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B93D4149CF1F4A82E5E3E1C517E5E7" ma:contentTypeVersion="14" ma:contentTypeDescription="Create a new document." ma:contentTypeScope="" ma:versionID="8ad193fbfcbf4566f63298ea2daa23e7">
  <xsd:schema xmlns:xsd="http://www.w3.org/2001/XMLSchema" xmlns:xs="http://www.w3.org/2001/XMLSchema" xmlns:p="http://schemas.microsoft.com/office/2006/metadata/properties" xmlns:ns2="5c9379e0-c8fe-4c72-bd8d-06eab88b1c4d" xmlns:ns3="4600bc44-2015-4da8-875d-07b815e122b5" targetNamespace="http://schemas.microsoft.com/office/2006/metadata/properties" ma:root="true" ma:fieldsID="dfa26346bf4f8b207cd093a399659714" ns2:_="" ns3:_="">
    <xsd:import namespace="5c9379e0-c8fe-4c72-bd8d-06eab88b1c4d"/>
    <xsd:import namespace="4600bc44-2015-4da8-875d-07b815e122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Top_x0020_2_x0020_Data_x0020_Framework_x0020_Principl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379e0-c8fe-4c72-bd8d-06eab88b1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926c1b7-6265-4b08-9951-3c22af25e65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Top_x0020_2_x0020_Data_x0020_Framework_x0020_Principles" ma:index="21" nillable="true" ma:displayName="Top 2 Data Framework Principles" ma:format="Dropdown" ma:internalName="Top_x0020_2_x0020_Data_x0020_Framework_x0020_Principles">
      <xsd:complexType>
        <xsd:complexContent>
          <xsd:extension base="dms:MultiChoice">
            <xsd:sequence>
              <xsd:element name="Value" maxOccurs="unbounded" minOccurs="0" nillable="true">
                <xsd:simpleType>
                  <xsd:restriction base="dms:Choice">
                    <xsd:enumeration value="1. A Sustainable Financing and Asset Management Roadmap (Appendix B) and Improvement Strategies for each asset class are developed and updated at least every 5 years, to guide capability uplift and asset performance in the region."/>
                    <xsd:enumeration value="2.  Standardised regional technology for inter-operability and establish preferred supplier panel contracts for the Pacific, to streamline sharing of spares and maintenance resources, reduce cost and technical burden for countries through pooled regional solutions."/>
                    <xsd:enumeration value="3. Establish the Pacific MHEWS Asset Management Operational Fund and Investment Facility, to provide sustainable long-term pooled financing to operate and maintain critical regional assets, supplementing national budgets."/>
                    <xsd:enumeration value="4. Critical regional assets for MHEWS are agreed and identified as the Pacific Regional Observing Network (Appendix C) and is reviewed at least biennially. This includes enabling assets such as regional training centre, regional instrument centre, pacific WIS2 node and pacific integrated forecasting platform. GBON SOFF stations are a subset."/>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600bc44-2015-4da8-875d-07b815e122b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910c851-c325-4e55-9a04-b815e3608e32}" ma:internalName="TaxCatchAll" ma:showField="CatchAllData" ma:web="4600bc44-2015-4da8-875d-07b815e122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74E28B-1332-4EBC-9DC6-7131DED4D048}">
  <ds:schemaRefs>
    <ds:schemaRef ds:uri="http://purl.org/dc/dcmitype/"/>
    <ds:schemaRef ds:uri="http://schemas.microsoft.com/office/infopath/2007/PartnerControls"/>
    <ds:schemaRef ds:uri="http://www.w3.org/XML/1998/namespace"/>
    <ds:schemaRef ds:uri="http://purl.org/dc/elements/1.1/"/>
    <ds:schemaRef ds:uri="http://schemas.microsoft.com/office/2006/documentManagement/types"/>
    <ds:schemaRef ds:uri="http://schemas.openxmlformats.org/package/2006/metadata/core-properties"/>
    <ds:schemaRef ds:uri="4600bc44-2015-4da8-875d-07b815e122b5"/>
    <ds:schemaRef ds:uri="5c9379e0-c8fe-4c72-bd8d-06eab88b1c4d"/>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2FAC1ED-4AA7-4D04-A5CE-F4E969AA51D9}">
  <ds:schemaRefs>
    <ds:schemaRef ds:uri="4600bc44-2015-4da8-875d-07b815e122b5"/>
    <ds:schemaRef ds:uri="5c9379e0-c8fe-4c72-bd8d-06eab88b1c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F4E79C-DE32-4FDE-ABB4-A9924C1411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2512</Words>
  <Application>Microsoft Macintosh PowerPoint</Application>
  <PresentationFormat>Widescreen</PresentationFormat>
  <Paragraphs>196</Paragraphs>
  <Slides>20</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Aptos</vt:lpstr>
      <vt:lpstr>Aptos Display</vt:lpstr>
      <vt:lpstr>Arial</vt:lpstr>
      <vt:lpstr>Arial,Sans-Serif</vt:lpstr>
      <vt:lpstr>Calibri</vt:lpstr>
      <vt:lpstr>Courier New</vt:lpstr>
      <vt:lpstr>Helvetica</vt:lpstr>
      <vt:lpstr>Open Sans</vt:lpstr>
      <vt:lpstr>Segoe UI</vt:lpstr>
      <vt:lpstr>Office Theme</vt:lpstr>
      <vt:lpstr>25 SPREP PYOCR</vt:lpstr>
      <vt:lpstr>Jan 2026 – May 2026  Progress (non-MERL) Update</vt:lpstr>
      <vt:lpstr>Purpose</vt:lpstr>
      <vt:lpstr>KRA 1 – Governance, Management and Coordination</vt:lpstr>
      <vt:lpstr>KRA 2 – People Capability</vt:lpstr>
      <vt:lpstr>Delivery of Common Alerting Protocol (CAP) Training – RMI, FSM, Kiribati, PNG, Niue</vt:lpstr>
      <vt:lpstr> KRA 3 – Observation network infrastructure</vt:lpstr>
      <vt:lpstr>WRP Radar Procurement and Preferred Supplier Panel</vt:lpstr>
      <vt:lpstr>Regional Radar Strategy</vt:lpstr>
      <vt:lpstr>Regional Observations Network Strategy</vt:lpstr>
      <vt:lpstr>Guidance Document for Standardisation and Maintenance of Meteorological Equipment</vt:lpstr>
      <vt:lpstr>Work on Hydrology Strategy LiDAR Strategy – SPC</vt:lpstr>
      <vt:lpstr>PowerPoint Presentation</vt:lpstr>
      <vt:lpstr>Pacific Integrated Forecasting Platform</vt:lpstr>
      <vt:lpstr>Operational Coastal Inundation Forecast System for Tokelau</vt:lpstr>
      <vt:lpstr>Operational Coastal Inundation Forecast System for Tokelau</vt:lpstr>
      <vt:lpstr>Rollout of Starlink systems</vt:lpstr>
      <vt:lpstr>      COPE Series Translations booklets Niue and Tokelau </vt:lpstr>
      <vt:lpstr> KRA 6 – Risk information &amp; hazard preparedness (investment plan still in progress) </vt:lpstr>
      <vt:lpstr>Spending/Committments</vt:lpstr>
      <vt:lpstr>Recommendations for SC Consideration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Weather Ready Pacific Steering Committee Meeting  Progress &amp; Budget Tracking Report January-June 2025</dc:title>
  <dc:creator>'Ofa Fa'anunu</dc:creator>
  <cp:lastModifiedBy>Richard Lal</cp:lastModifiedBy>
  <cp:revision>322</cp:revision>
  <dcterms:created xsi:type="dcterms:W3CDTF">2024-11-05T07:42:31Z</dcterms:created>
  <dcterms:modified xsi:type="dcterms:W3CDTF">2026-05-31T13:07:59Z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0x01010061B93D4149CF1F4A82E5E3E1C517E5E7</vt:lpwstr>
  </property>
  <property fmtid="{D5CDD505-2E9C-101B-9397-08002B2CF9AE}" pid="3" name="MediaServiceImageTags">
    <vt:lpwstr/>
  </property>
  <property fmtid="{D5CDD505-2E9C-101B-9397-08002B2CF9AE}" pid="4" name="MSIP_Label_55edad5e-85c4-4d99-839f-4db88ccef5c5_Enabled">
    <vt:lpwstr>true</vt:lpwstr>
  </property>
  <property fmtid="{D5CDD505-2E9C-101B-9397-08002B2CF9AE}" pid="5" name="MSIP_Label_55edad5e-85c4-4d99-839f-4db88ccef5c5_SetDate">
    <vt:lpwstr>2026-05-22T22:39:45Z</vt:lpwstr>
  </property>
  <property fmtid="{D5CDD505-2E9C-101B-9397-08002B2CF9AE}" pid="6" name="MSIP_Label_55edad5e-85c4-4d99-839f-4db88ccef5c5_Method">
    <vt:lpwstr>Standard</vt:lpwstr>
  </property>
  <property fmtid="{D5CDD505-2E9C-101B-9397-08002B2CF9AE}" pid="7" name="MSIP_Label_55edad5e-85c4-4d99-839f-4db88ccef5c5_Name">
    <vt:lpwstr>PSPF Official</vt:lpwstr>
  </property>
  <property fmtid="{D5CDD505-2E9C-101B-9397-08002B2CF9AE}" pid="8" name="MSIP_Label_55edad5e-85c4-4d99-839f-4db88ccef5c5_SiteId">
    <vt:lpwstr>d1ad7db5-97dd-4f2b-816e-50d663b7bb94</vt:lpwstr>
  </property>
  <property fmtid="{D5CDD505-2E9C-101B-9397-08002B2CF9AE}" pid="9" name="MSIP_Label_55edad5e-85c4-4d99-839f-4db88ccef5c5_ActionId">
    <vt:lpwstr>97c6655e-271e-4a92-aaab-6deb2d02c91a</vt:lpwstr>
  </property>
  <property fmtid="{D5CDD505-2E9C-101B-9397-08002B2CF9AE}" pid="10" name="MSIP_Label_55edad5e-85c4-4d99-839f-4db88ccef5c5_ContentBits">
    <vt:lpwstr>3</vt:lpwstr>
  </property>
  <property fmtid="{D5CDD505-2E9C-101B-9397-08002B2CF9AE}" pid="11" name="MSIP_Label_55edad5e-85c4-4d99-839f-4db88ccef5c5_Tag">
    <vt:lpwstr>10, 3, 0, 1</vt:lpwstr>
  </property>
  <property fmtid="{D5CDD505-2E9C-101B-9397-08002B2CF9AE}" pid="12" name="ClassificationContentMarkingFooterLocations">
    <vt:lpwstr>Office Theme:10\25 SPREP PYOCR:8\1_Office Theme:10</vt:lpwstr>
  </property>
  <property fmtid="{D5CDD505-2E9C-101B-9397-08002B2CF9AE}" pid="13" name="ClassificationContentMarkingFooterText">
    <vt:lpwstr>OFFICIAL</vt:lpwstr>
  </property>
  <property fmtid="{D5CDD505-2E9C-101B-9397-08002B2CF9AE}" pid="14" name="ClassificationContentMarkingHeaderLocations">
    <vt:lpwstr>Office Theme:9\25 SPREP PYOCR:7\1_Office Theme:9</vt:lpwstr>
  </property>
  <property fmtid="{D5CDD505-2E9C-101B-9397-08002B2CF9AE}" pid="15" name="ClassificationContentMarkingHeaderText">
    <vt:lpwstr>OFFICIAL</vt:lpwstr>
  </property>
</Properties>
</file>