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4"/>
  </p:notesMasterIdLst>
  <p:sldIdLst>
    <p:sldId id="256" r:id="rId6"/>
    <p:sldId id="1219" r:id="rId7"/>
    <p:sldId id="1176" r:id="rId8"/>
    <p:sldId id="1177" r:id="rId9"/>
    <p:sldId id="1196" r:id="rId10"/>
    <p:sldId id="1214" r:id="rId11"/>
    <p:sldId id="1216" r:id="rId12"/>
    <p:sldId id="1179" r:id="rId13"/>
    <p:sldId id="1189" r:id="rId14"/>
    <p:sldId id="1215" r:id="rId15"/>
    <p:sldId id="1199" r:id="rId16"/>
    <p:sldId id="1260" r:id="rId17"/>
    <p:sldId id="1191" r:id="rId18"/>
    <p:sldId id="1201" r:id="rId19"/>
    <p:sldId id="1188" r:id="rId20"/>
    <p:sldId id="1202" r:id="rId21"/>
    <p:sldId id="1203" r:id="rId22"/>
    <p:sldId id="1204" r:id="rId23"/>
    <p:sldId id="1205" r:id="rId24"/>
    <p:sldId id="1206" r:id="rId25"/>
    <p:sldId id="1194" r:id="rId26"/>
    <p:sldId id="1183" r:id="rId27"/>
    <p:sldId id="1146" r:id="rId28"/>
    <p:sldId id="1217" r:id="rId29"/>
    <p:sldId id="1213" r:id="rId30"/>
    <p:sldId id="1208" r:id="rId31"/>
    <p:sldId id="1209" r:id="rId32"/>
    <p:sldId id="121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63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47B545-FEF0-09E9-215C-469A84EBB87D}" v="21" dt="2026-05-28T01:41:57.213"/>
    <p1510:client id="{28BC4C47-95F1-25D3-79B5-77A44C3CD067}" v="296" dt="2026-05-28T01:31:15.035"/>
    <p1510:client id="{28E8DB91-EC57-18E4-3DBB-71286F4987D0}" v="1194" dt="2026-05-28T03:31:03.775"/>
    <p1510:client id="{4786739C-A20C-57C7-34A5-75E53C7E92D0}" v="270" dt="2026-05-28T04:00:51.007"/>
    <p1510:client id="{5679643F-9BCB-4C88-9DC0-A8B514550DA5}" v="55" dt="2026-05-28T01:49:03.277"/>
    <p1510:client id="{9C9267FC-0375-7962-C26A-54567DA77043}" v="331" dt="2026-05-28T11:10:13.161"/>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eron Lethlean" userId="S::cameron.lethlean_bom.gov.au#ext#@sprep.onmicrosoft.com::a1933c8f-c9fa-4fb3-adef-8a53e4f7ee34" providerId="AD" clId="Web-{9C9267FC-0375-7962-C26A-54567DA77043}"/>
    <pc:docChg chg="modSld">
      <pc:chgData name="Cameron Lethlean" userId="S::cameron.lethlean_bom.gov.au#ext#@sprep.onmicrosoft.com::a1933c8f-c9fa-4fb3-adef-8a53e4f7ee34" providerId="AD" clId="Web-{9C9267FC-0375-7962-C26A-54567DA77043}" dt="2026-05-28T11:10:13.161" v="185" actId="20577"/>
      <pc:docMkLst>
        <pc:docMk/>
      </pc:docMkLst>
      <pc:sldChg chg="modSp">
        <pc:chgData name="Cameron Lethlean" userId="S::cameron.lethlean_bom.gov.au#ext#@sprep.onmicrosoft.com::a1933c8f-c9fa-4fb3-adef-8a53e4f7ee34" providerId="AD" clId="Web-{9C9267FC-0375-7962-C26A-54567DA77043}" dt="2026-05-28T10:34:09.630" v="78" actId="20577"/>
        <pc:sldMkLst>
          <pc:docMk/>
          <pc:sldMk cId="2134199200" sldId="256"/>
        </pc:sldMkLst>
        <pc:spChg chg="mod">
          <ac:chgData name="Cameron Lethlean" userId="S::cameron.lethlean_bom.gov.au#ext#@sprep.onmicrosoft.com::a1933c8f-c9fa-4fb3-adef-8a53e4f7ee34" providerId="AD" clId="Web-{9C9267FC-0375-7962-C26A-54567DA77043}" dt="2026-05-28T10:34:09.630" v="78" actId="20577"/>
          <ac:spMkLst>
            <pc:docMk/>
            <pc:sldMk cId="2134199200" sldId="256"/>
            <ac:spMk id="2" creationId="{0DEF94A0-7E5D-2CD4-0A3C-7A4793D239AA}"/>
          </ac:spMkLst>
        </pc:spChg>
      </pc:sldChg>
      <pc:sldChg chg="addSp modSp">
        <pc:chgData name="Cameron Lethlean" userId="S::cameron.lethlean_bom.gov.au#ext#@sprep.onmicrosoft.com::a1933c8f-c9fa-4fb3-adef-8a53e4f7ee34" providerId="AD" clId="Web-{9C9267FC-0375-7962-C26A-54567DA77043}" dt="2026-05-28T11:10:13.161" v="185" actId="20577"/>
        <pc:sldMkLst>
          <pc:docMk/>
          <pc:sldMk cId="1319422087" sldId="1189"/>
        </pc:sldMkLst>
        <pc:spChg chg="add mod">
          <ac:chgData name="Cameron Lethlean" userId="S::cameron.lethlean_bom.gov.au#ext#@sprep.onmicrosoft.com::a1933c8f-c9fa-4fb3-adef-8a53e4f7ee34" providerId="AD" clId="Web-{9C9267FC-0375-7962-C26A-54567DA77043}" dt="2026-05-28T11:10:13.161" v="185" actId="20577"/>
          <ac:spMkLst>
            <pc:docMk/>
            <pc:sldMk cId="1319422087" sldId="1189"/>
            <ac:spMk id="8" creationId="{839DDAB8-28BE-F697-FE0B-980496996800}"/>
          </ac:spMkLst>
        </pc:spChg>
      </pc:sldChg>
    </pc:docChg>
  </pc:docChgLst>
  <pc:docChgLst>
    <pc:chgData name="Jessica Yeung" userId="S::jessica.yeung_bom.gov.au#ext#@sprep.onmicrosoft.com::eb85ab6e-1caf-4490-889e-142937ba3fb8" providerId="AD" clId="Web-{4786739C-A20C-57C7-34A5-75E53C7E92D0}"/>
    <pc:docChg chg="addSld delSld modSld">
      <pc:chgData name="Jessica Yeung" userId="S::jessica.yeung_bom.gov.au#ext#@sprep.onmicrosoft.com::eb85ab6e-1caf-4490-889e-142937ba3fb8" providerId="AD" clId="Web-{4786739C-A20C-57C7-34A5-75E53C7E92D0}" dt="2026-05-28T04:00:51.007" v="226"/>
      <pc:docMkLst>
        <pc:docMk/>
      </pc:docMkLst>
      <pc:sldChg chg="modSp">
        <pc:chgData name="Jessica Yeung" userId="S::jessica.yeung_bom.gov.au#ext#@sprep.onmicrosoft.com::eb85ab6e-1caf-4490-889e-142937ba3fb8" providerId="AD" clId="Web-{4786739C-A20C-57C7-34A5-75E53C7E92D0}" dt="2026-05-28T03:42:02.323" v="88" actId="1076"/>
        <pc:sldMkLst>
          <pc:docMk/>
          <pc:sldMk cId="593711780" sldId="1179"/>
        </pc:sldMkLst>
        <pc:spChg chg="mod">
          <ac:chgData name="Jessica Yeung" userId="S::jessica.yeung_bom.gov.au#ext#@sprep.onmicrosoft.com::eb85ab6e-1caf-4490-889e-142937ba3fb8" providerId="AD" clId="Web-{4786739C-A20C-57C7-34A5-75E53C7E92D0}" dt="2026-05-28T03:33:00.927" v="4" actId="1076"/>
          <ac:spMkLst>
            <pc:docMk/>
            <pc:sldMk cId="593711780" sldId="1179"/>
            <ac:spMk id="4" creationId="{29CC17BE-412E-E3B1-247A-0F207D3D2212}"/>
          </ac:spMkLst>
        </pc:spChg>
        <pc:spChg chg="mod">
          <ac:chgData name="Jessica Yeung" userId="S::jessica.yeung_bom.gov.au#ext#@sprep.onmicrosoft.com::eb85ab6e-1caf-4490-889e-142937ba3fb8" providerId="AD" clId="Web-{4786739C-A20C-57C7-34A5-75E53C7E92D0}" dt="2026-05-28T03:41:41.026" v="80" actId="20577"/>
          <ac:spMkLst>
            <pc:docMk/>
            <pc:sldMk cId="593711780" sldId="1179"/>
            <ac:spMk id="8" creationId="{95397094-B4CA-5080-29D3-D438C3392E87}"/>
          </ac:spMkLst>
        </pc:spChg>
        <pc:spChg chg="mod">
          <ac:chgData name="Jessica Yeung" userId="S::jessica.yeung_bom.gov.au#ext#@sprep.onmicrosoft.com::eb85ab6e-1caf-4490-889e-142937ba3fb8" providerId="AD" clId="Web-{4786739C-A20C-57C7-34A5-75E53C7E92D0}" dt="2026-05-28T03:42:02.323" v="88" actId="1076"/>
          <ac:spMkLst>
            <pc:docMk/>
            <pc:sldMk cId="593711780" sldId="1179"/>
            <ac:spMk id="13" creationId="{472537B1-C495-B08B-789C-A316A983A5D0}"/>
          </ac:spMkLst>
        </pc:spChg>
        <pc:spChg chg="mod">
          <ac:chgData name="Jessica Yeung" userId="S::jessica.yeung_bom.gov.au#ext#@sprep.onmicrosoft.com::eb85ab6e-1caf-4490-889e-142937ba3fb8" providerId="AD" clId="Web-{4786739C-A20C-57C7-34A5-75E53C7E92D0}" dt="2026-05-28T03:33:17.224" v="11" actId="20577"/>
          <ac:spMkLst>
            <pc:docMk/>
            <pc:sldMk cId="593711780" sldId="1179"/>
            <ac:spMk id="15" creationId="{287276D8-A341-7BE3-5461-497E2B15D6D8}"/>
          </ac:spMkLst>
        </pc:spChg>
        <pc:spChg chg="mod">
          <ac:chgData name="Jessica Yeung" userId="S::jessica.yeung_bom.gov.au#ext#@sprep.onmicrosoft.com::eb85ab6e-1caf-4490-889e-142937ba3fb8" providerId="AD" clId="Web-{4786739C-A20C-57C7-34A5-75E53C7E92D0}" dt="2026-05-28T03:33:21.974" v="12" actId="1076"/>
          <ac:spMkLst>
            <pc:docMk/>
            <pc:sldMk cId="593711780" sldId="1179"/>
            <ac:spMk id="18" creationId="{29F1FFCC-F70B-2B96-9740-A91B70FAEE19}"/>
          </ac:spMkLst>
        </pc:spChg>
      </pc:sldChg>
      <pc:sldChg chg="delSp modSp">
        <pc:chgData name="Jessica Yeung" userId="S::jessica.yeung_bom.gov.au#ext#@sprep.onmicrosoft.com::eb85ab6e-1caf-4490-889e-142937ba3fb8" providerId="AD" clId="Web-{4786739C-A20C-57C7-34A5-75E53C7E92D0}" dt="2026-05-28T03:42:51.589" v="102" actId="1076"/>
        <pc:sldMkLst>
          <pc:docMk/>
          <pc:sldMk cId="1319422087" sldId="1189"/>
        </pc:sldMkLst>
        <pc:spChg chg="mod">
          <ac:chgData name="Jessica Yeung" userId="S::jessica.yeung_bom.gov.au#ext#@sprep.onmicrosoft.com::eb85ab6e-1caf-4490-889e-142937ba3fb8" providerId="AD" clId="Web-{4786739C-A20C-57C7-34A5-75E53C7E92D0}" dt="2026-05-28T03:42:48.136" v="100" actId="20577"/>
          <ac:spMkLst>
            <pc:docMk/>
            <pc:sldMk cId="1319422087" sldId="1189"/>
            <ac:spMk id="2" creationId="{E21CB0A7-850D-BE64-6D39-523340B22315}"/>
          </ac:spMkLst>
        </pc:spChg>
        <pc:spChg chg="mod">
          <ac:chgData name="Jessica Yeung" userId="S::jessica.yeung_bom.gov.au#ext#@sprep.onmicrosoft.com::eb85ab6e-1caf-4490-889e-142937ba3fb8" providerId="AD" clId="Web-{4786739C-A20C-57C7-34A5-75E53C7E92D0}" dt="2026-05-28T03:42:51.573" v="101" actId="1076"/>
          <ac:spMkLst>
            <pc:docMk/>
            <pc:sldMk cId="1319422087" sldId="1189"/>
            <ac:spMk id="3" creationId="{3477FEE4-4F74-223B-8891-C0DD7E6C8E0F}"/>
          </ac:spMkLst>
        </pc:spChg>
        <pc:spChg chg="mod">
          <ac:chgData name="Jessica Yeung" userId="S::jessica.yeung_bom.gov.au#ext#@sprep.onmicrosoft.com::eb85ab6e-1caf-4490-889e-142937ba3fb8" providerId="AD" clId="Web-{4786739C-A20C-57C7-34A5-75E53C7E92D0}" dt="2026-05-28T03:34:59.428" v="36" actId="1076"/>
          <ac:spMkLst>
            <pc:docMk/>
            <pc:sldMk cId="1319422087" sldId="1189"/>
            <ac:spMk id="4" creationId="{F2D33899-56FB-DD8A-9851-65DFFA721339}"/>
          </ac:spMkLst>
        </pc:spChg>
        <pc:spChg chg="mod">
          <ac:chgData name="Jessica Yeung" userId="S::jessica.yeung_bom.gov.au#ext#@sprep.onmicrosoft.com::eb85ab6e-1caf-4490-889e-142937ba3fb8" providerId="AD" clId="Web-{4786739C-A20C-57C7-34A5-75E53C7E92D0}" dt="2026-05-28T03:42:51.589" v="102" actId="1076"/>
          <ac:spMkLst>
            <pc:docMk/>
            <pc:sldMk cId="1319422087" sldId="1189"/>
            <ac:spMk id="5" creationId="{9D1E9841-B7EC-136A-F924-AECFDEA4FC13}"/>
          </ac:spMkLst>
        </pc:spChg>
        <pc:spChg chg="mod">
          <ac:chgData name="Jessica Yeung" userId="S::jessica.yeung_bom.gov.au#ext#@sprep.onmicrosoft.com::eb85ab6e-1caf-4490-889e-142937ba3fb8" providerId="AD" clId="Web-{4786739C-A20C-57C7-34A5-75E53C7E92D0}" dt="2026-05-28T03:36:54.148" v="63" actId="1076"/>
          <ac:spMkLst>
            <pc:docMk/>
            <pc:sldMk cId="1319422087" sldId="1189"/>
            <ac:spMk id="6" creationId="{F1AE18BC-6E68-338D-622F-B33B3D72C7BE}"/>
          </ac:spMkLst>
        </pc:spChg>
        <pc:spChg chg="mod">
          <ac:chgData name="Jessica Yeung" userId="S::jessica.yeung_bom.gov.au#ext#@sprep.onmicrosoft.com::eb85ab6e-1caf-4490-889e-142937ba3fb8" providerId="AD" clId="Web-{4786739C-A20C-57C7-34A5-75E53C7E92D0}" dt="2026-05-28T03:37:11.570" v="68" actId="1076"/>
          <ac:spMkLst>
            <pc:docMk/>
            <pc:sldMk cId="1319422087" sldId="1189"/>
            <ac:spMk id="7" creationId="{AF238B48-2244-1B27-1181-4BACB45759F7}"/>
          </ac:spMkLst>
        </pc:spChg>
        <pc:picChg chg="del mod">
          <ac:chgData name="Jessica Yeung" userId="S::jessica.yeung_bom.gov.au#ext#@sprep.onmicrosoft.com::eb85ab6e-1caf-4490-889e-142937ba3fb8" providerId="AD" clId="Web-{4786739C-A20C-57C7-34A5-75E53C7E92D0}" dt="2026-05-28T03:36:06.288" v="52"/>
          <ac:picMkLst>
            <pc:docMk/>
            <pc:sldMk cId="1319422087" sldId="1189"/>
            <ac:picMk id="12" creationId="{B5D1FFE8-8AF2-7231-127B-05EF799E3C9D}"/>
          </ac:picMkLst>
        </pc:picChg>
        <pc:cxnChg chg="del mod">
          <ac:chgData name="Jessica Yeung" userId="S::jessica.yeung_bom.gov.au#ext#@sprep.onmicrosoft.com::eb85ab6e-1caf-4490-889e-142937ba3fb8" providerId="AD" clId="Web-{4786739C-A20C-57C7-34A5-75E53C7E92D0}" dt="2026-05-28T03:36:08.663" v="53"/>
          <ac:cxnSpMkLst>
            <pc:docMk/>
            <pc:sldMk cId="1319422087" sldId="1189"/>
            <ac:cxnSpMk id="9" creationId="{BF008E54-CA32-8E70-9509-171C8B7D5EA8}"/>
          </ac:cxnSpMkLst>
        </pc:cxnChg>
        <pc:cxnChg chg="del mod">
          <ac:chgData name="Jessica Yeung" userId="S::jessica.yeung_bom.gov.au#ext#@sprep.onmicrosoft.com::eb85ab6e-1caf-4490-889e-142937ba3fb8" providerId="AD" clId="Web-{4786739C-A20C-57C7-34A5-75E53C7E92D0}" dt="2026-05-28T03:36:10.038" v="54"/>
          <ac:cxnSpMkLst>
            <pc:docMk/>
            <pc:sldMk cId="1319422087" sldId="1189"/>
            <ac:cxnSpMk id="13" creationId="{9D8F0868-6189-8523-558E-84CDD9D4BFA9}"/>
          </ac:cxnSpMkLst>
        </pc:cxnChg>
        <pc:cxnChg chg="del mod">
          <ac:chgData name="Jessica Yeung" userId="S::jessica.yeung_bom.gov.au#ext#@sprep.onmicrosoft.com::eb85ab6e-1caf-4490-889e-142937ba3fb8" providerId="AD" clId="Web-{4786739C-A20C-57C7-34A5-75E53C7E92D0}" dt="2026-05-28T03:36:19.226" v="57"/>
          <ac:cxnSpMkLst>
            <pc:docMk/>
            <pc:sldMk cId="1319422087" sldId="1189"/>
            <ac:cxnSpMk id="16" creationId="{92B08FD7-7B5F-6961-BC02-A5E1BB1B559B}"/>
          </ac:cxnSpMkLst>
        </pc:cxnChg>
        <pc:cxnChg chg="del mod">
          <ac:chgData name="Jessica Yeung" userId="S::jessica.yeung_bom.gov.au#ext#@sprep.onmicrosoft.com::eb85ab6e-1caf-4490-889e-142937ba3fb8" providerId="AD" clId="Web-{4786739C-A20C-57C7-34A5-75E53C7E92D0}" dt="2026-05-28T03:36:17.569" v="56"/>
          <ac:cxnSpMkLst>
            <pc:docMk/>
            <pc:sldMk cId="1319422087" sldId="1189"/>
            <ac:cxnSpMk id="21" creationId="{C24A1E2F-F30B-49BC-FCEC-1823618BB68C}"/>
          </ac:cxnSpMkLst>
        </pc:cxnChg>
        <pc:cxnChg chg="del mod">
          <ac:chgData name="Jessica Yeung" userId="S::jessica.yeung_bom.gov.au#ext#@sprep.onmicrosoft.com::eb85ab6e-1caf-4490-889e-142937ba3fb8" providerId="AD" clId="Web-{4786739C-A20C-57C7-34A5-75E53C7E92D0}" dt="2026-05-28T03:36:16.007" v="55"/>
          <ac:cxnSpMkLst>
            <pc:docMk/>
            <pc:sldMk cId="1319422087" sldId="1189"/>
            <ac:cxnSpMk id="26" creationId="{9CF61BAD-E794-2C5B-46DF-E8869EA11B17}"/>
          </ac:cxnSpMkLst>
        </pc:cxnChg>
      </pc:sldChg>
      <pc:sldChg chg="del">
        <pc:chgData name="Jessica Yeung" userId="S::jessica.yeung_bom.gov.au#ext#@sprep.onmicrosoft.com::eb85ab6e-1caf-4490-889e-142937ba3fb8" providerId="AD" clId="Web-{4786739C-A20C-57C7-34A5-75E53C7E92D0}" dt="2026-05-28T03:43:27.886" v="103"/>
        <pc:sldMkLst>
          <pc:docMk/>
          <pc:sldMk cId="3080010027" sldId="1190"/>
        </pc:sldMkLst>
      </pc:sldChg>
      <pc:sldChg chg="delSp modSp">
        <pc:chgData name="Jessica Yeung" userId="S::jessica.yeung_bom.gov.au#ext#@sprep.onmicrosoft.com::eb85ab6e-1caf-4490-889e-142937ba3fb8" providerId="AD" clId="Web-{4786739C-A20C-57C7-34A5-75E53C7E92D0}" dt="2026-05-28T03:49:10.265" v="173" actId="14100"/>
        <pc:sldMkLst>
          <pc:docMk/>
          <pc:sldMk cId="4061474355" sldId="1191"/>
        </pc:sldMkLst>
        <pc:spChg chg="mod">
          <ac:chgData name="Jessica Yeung" userId="S::jessica.yeung_bom.gov.au#ext#@sprep.onmicrosoft.com::eb85ab6e-1caf-4490-889e-142937ba3fb8" providerId="AD" clId="Web-{4786739C-A20C-57C7-34A5-75E53C7E92D0}" dt="2026-05-28T03:45:35.716" v="116" actId="20577"/>
          <ac:spMkLst>
            <pc:docMk/>
            <pc:sldMk cId="4061474355" sldId="1191"/>
            <ac:spMk id="4" creationId="{73CB3188-3AD1-8844-B2B0-923F35A9A75A}"/>
          </ac:spMkLst>
        </pc:spChg>
        <pc:spChg chg="mod">
          <ac:chgData name="Jessica Yeung" userId="S::jessica.yeung_bom.gov.au#ext#@sprep.onmicrosoft.com::eb85ab6e-1caf-4490-889e-142937ba3fb8" providerId="AD" clId="Web-{4786739C-A20C-57C7-34A5-75E53C7E92D0}" dt="2026-05-28T03:46:39.201" v="134" actId="1076"/>
          <ac:spMkLst>
            <pc:docMk/>
            <pc:sldMk cId="4061474355" sldId="1191"/>
            <ac:spMk id="7" creationId="{BB0E9240-9560-691D-A1D7-5A0977270DDB}"/>
          </ac:spMkLst>
        </pc:spChg>
        <pc:spChg chg="mod">
          <ac:chgData name="Jessica Yeung" userId="S::jessica.yeung_bom.gov.au#ext#@sprep.onmicrosoft.com::eb85ab6e-1caf-4490-889e-142937ba3fb8" providerId="AD" clId="Web-{4786739C-A20C-57C7-34A5-75E53C7E92D0}" dt="2026-05-28T03:49:10.265" v="173" actId="14100"/>
          <ac:spMkLst>
            <pc:docMk/>
            <pc:sldMk cId="4061474355" sldId="1191"/>
            <ac:spMk id="12" creationId="{9DD3AEAC-F0FD-4418-004A-6CBF2A8D6D36}"/>
          </ac:spMkLst>
        </pc:spChg>
        <pc:spChg chg="mod">
          <ac:chgData name="Jessica Yeung" userId="S::jessica.yeung_bom.gov.au#ext#@sprep.onmicrosoft.com::eb85ab6e-1caf-4490-889e-142937ba3fb8" providerId="AD" clId="Web-{4786739C-A20C-57C7-34A5-75E53C7E92D0}" dt="2026-05-28T03:49:00.812" v="172" actId="20577"/>
          <ac:spMkLst>
            <pc:docMk/>
            <pc:sldMk cId="4061474355" sldId="1191"/>
            <ac:spMk id="17" creationId="{0EA28781-5CA7-A9E1-0F13-5A30525A049A}"/>
          </ac:spMkLst>
        </pc:spChg>
        <pc:spChg chg="mod">
          <ac:chgData name="Jessica Yeung" userId="S::jessica.yeung_bom.gov.au#ext#@sprep.onmicrosoft.com::eb85ab6e-1caf-4490-889e-142937ba3fb8" providerId="AD" clId="Web-{4786739C-A20C-57C7-34A5-75E53C7E92D0}" dt="2026-05-28T03:47:49.171" v="147" actId="1076"/>
          <ac:spMkLst>
            <pc:docMk/>
            <pc:sldMk cId="4061474355" sldId="1191"/>
            <ac:spMk id="18" creationId="{34CD5F81-6563-D2A7-0E08-FEE70DE28DB7}"/>
          </ac:spMkLst>
        </pc:spChg>
        <pc:spChg chg="mod">
          <ac:chgData name="Jessica Yeung" userId="S::jessica.yeung_bom.gov.au#ext#@sprep.onmicrosoft.com::eb85ab6e-1caf-4490-889e-142937ba3fb8" providerId="AD" clId="Web-{4786739C-A20C-57C7-34A5-75E53C7E92D0}" dt="2026-05-28T03:48:50.406" v="161" actId="14100"/>
          <ac:spMkLst>
            <pc:docMk/>
            <pc:sldMk cId="4061474355" sldId="1191"/>
            <ac:spMk id="30" creationId="{5C0C1131-65B7-1B78-13D9-C70769035271}"/>
          </ac:spMkLst>
        </pc:spChg>
        <pc:graphicFrameChg chg="del">
          <ac:chgData name="Jessica Yeung" userId="S::jessica.yeung_bom.gov.au#ext#@sprep.onmicrosoft.com::eb85ab6e-1caf-4490-889e-142937ba3fb8" providerId="AD" clId="Web-{4786739C-A20C-57C7-34A5-75E53C7E92D0}" dt="2026-05-28T03:44:49.434" v="106"/>
          <ac:graphicFrameMkLst>
            <pc:docMk/>
            <pc:sldMk cId="4061474355" sldId="1191"/>
            <ac:graphicFrameMk id="2" creationId="{2E25024A-7DB8-4F71-72D7-41DA6AE1A3AD}"/>
          </ac:graphicFrameMkLst>
        </pc:graphicFrameChg>
        <pc:cxnChg chg="del">
          <ac:chgData name="Jessica Yeung" userId="S::jessica.yeung_bom.gov.au#ext#@sprep.onmicrosoft.com::eb85ab6e-1caf-4490-889e-142937ba3fb8" providerId="AD" clId="Web-{4786739C-A20C-57C7-34A5-75E53C7E92D0}" dt="2026-05-28T03:46:31.654" v="133"/>
          <ac:cxnSpMkLst>
            <pc:docMk/>
            <pc:sldMk cId="4061474355" sldId="1191"/>
            <ac:cxnSpMk id="6" creationId="{BD07CD78-5F02-4E93-0DA4-3D6172633111}"/>
          </ac:cxnSpMkLst>
        </pc:cxnChg>
        <pc:cxnChg chg="del">
          <ac:chgData name="Jessica Yeung" userId="S::jessica.yeung_bom.gov.au#ext#@sprep.onmicrosoft.com::eb85ab6e-1caf-4490-889e-142937ba3fb8" providerId="AD" clId="Web-{4786739C-A20C-57C7-34A5-75E53C7E92D0}" dt="2026-05-28T03:46:15.013" v="127"/>
          <ac:cxnSpMkLst>
            <pc:docMk/>
            <pc:sldMk cId="4061474355" sldId="1191"/>
            <ac:cxnSpMk id="10" creationId="{E01F0BF8-9337-E902-B768-DE739869829D}"/>
          </ac:cxnSpMkLst>
        </pc:cxnChg>
        <pc:cxnChg chg="del">
          <ac:chgData name="Jessica Yeung" userId="S::jessica.yeung_bom.gov.au#ext#@sprep.onmicrosoft.com::eb85ab6e-1caf-4490-889e-142937ba3fb8" providerId="AD" clId="Web-{4786739C-A20C-57C7-34A5-75E53C7E92D0}" dt="2026-05-28T03:46:11.326" v="125"/>
          <ac:cxnSpMkLst>
            <pc:docMk/>
            <pc:sldMk cId="4061474355" sldId="1191"/>
            <ac:cxnSpMk id="14" creationId="{2CF2D428-2247-DA8F-A5F4-7345BE9E8270}"/>
          </ac:cxnSpMkLst>
        </pc:cxnChg>
        <pc:cxnChg chg="del">
          <ac:chgData name="Jessica Yeung" userId="S::jessica.yeung_bom.gov.au#ext#@sprep.onmicrosoft.com::eb85ab6e-1caf-4490-889e-142937ba3fb8" providerId="AD" clId="Web-{4786739C-A20C-57C7-34A5-75E53C7E92D0}" dt="2026-05-28T03:46:13.216" v="126"/>
          <ac:cxnSpMkLst>
            <pc:docMk/>
            <pc:sldMk cId="4061474355" sldId="1191"/>
            <ac:cxnSpMk id="26" creationId="{35712051-11D9-2710-B357-570AFF14FAB0}"/>
          </ac:cxnSpMkLst>
        </pc:cxnChg>
      </pc:sldChg>
      <pc:sldChg chg="del">
        <pc:chgData name="Jessica Yeung" userId="S::jessica.yeung_bom.gov.au#ext#@sprep.onmicrosoft.com::eb85ab6e-1caf-4490-889e-142937ba3fb8" providerId="AD" clId="Web-{4786739C-A20C-57C7-34A5-75E53C7E92D0}" dt="2026-05-28T03:49:58.656" v="174"/>
        <pc:sldMkLst>
          <pc:docMk/>
          <pc:sldMk cId="1495291636" sldId="1192"/>
        </pc:sldMkLst>
      </pc:sldChg>
      <pc:sldChg chg="addSp delSp modSp">
        <pc:chgData name="Jessica Yeung" userId="S::jessica.yeung_bom.gov.au#ext#@sprep.onmicrosoft.com::eb85ab6e-1caf-4490-889e-142937ba3fb8" providerId="AD" clId="Web-{4786739C-A20C-57C7-34A5-75E53C7E92D0}" dt="2026-05-28T03:56:59.786" v="223" actId="20577"/>
        <pc:sldMkLst>
          <pc:docMk/>
          <pc:sldMk cId="348608736" sldId="1194"/>
        </pc:sldMkLst>
        <pc:spChg chg="mod">
          <ac:chgData name="Jessica Yeung" userId="S::jessica.yeung_bom.gov.au#ext#@sprep.onmicrosoft.com::eb85ab6e-1caf-4490-889e-142937ba3fb8" providerId="AD" clId="Web-{4786739C-A20C-57C7-34A5-75E53C7E92D0}" dt="2026-05-28T03:51:51.173" v="180"/>
          <ac:spMkLst>
            <pc:docMk/>
            <pc:sldMk cId="348608736" sldId="1194"/>
            <ac:spMk id="2" creationId="{3954EDE5-C31C-608F-85E8-C8918E41643F}"/>
          </ac:spMkLst>
        </pc:spChg>
        <pc:spChg chg="del">
          <ac:chgData name="Jessica Yeung" userId="S::jessica.yeung_bom.gov.au#ext#@sprep.onmicrosoft.com::eb85ab6e-1caf-4490-889e-142937ba3fb8" providerId="AD" clId="Web-{4786739C-A20C-57C7-34A5-75E53C7E92D0}" dt="2026-05-28T03:55:41.176" v="205"/>
          <ac:spMkLst>
            <pc:docMk/>
            <pc:sldMk cId="348608736" sldId="1194"/>
            <ac:spMk id="10" creationId="{2A92A8E5-0BB9-EB8D-194E-C1BF491F3F06}"/>
          </ac:spMkLst>
        </pc:spChg>
        <pc:spChg chg="mod">
          <ac:chgData name="Jessica Yeung" userId="S::jessica.yeung_bom.gov.au#ext#@sprep.onmicrosoft.com::eb85ab6e-1caf-4490-889e-142937ba3fb8" providerId="AD" clId="Web-{4786739C-A20C-57C7-34A5-75E53C7E92D0}" dt="2026-05-28T03:52:54.830" v="192"/>
          <ac:spMkLst>
            <pc:docMk/>
            <pc:sldMk cId="348608736" sldId="1194"/>
            <ac:spMk id="15" creationId="{FCE3FAB4-7729-1E00-BF08-2833E33DD12E}"/>
          </ac:spMkLst>
        </pc:spChg>
        <pc:spChg chg="mod">
          <ac:chgData name="Jessica Yeung" userId="S::jessica.yeung_bom.gov.au#ext#@sprep.onmicrosoft.com::eb85ab6e-1caf-4490-889e-142937ba3fb8" providerId="AD" clId="Web-{4786739C-A20C-57C7-34A5-75E53C7E92D0}" dt="2026-05-28T03:56:59.786" v="223" actId="20577"/>
          <ac:spMkLst>
            <pc:docMk/>
            <pc:sldMk cId="348608736" sldId="1194"/>
            <ac:spMk id="17" creationId="{DDF59468-6B13-CB4F-C5C2-08ABD94F1DED}"/>
          </ac:spMkLst>
        </pc:spChg>
        <pc:spChg chg="mod">
          <ac:chgData name="Jessica Yeung" userId="S::jessica.yeung_bom.gov.au#ext#@sprep.onmicrosoft.com::eb85ab6e-1caf-4490-889e-142937ba3fb8" providerId="AD" clId="Web-{4786739C-A20C-57C7-34A5-75E53C7E92D0}" dt="2026-05-28T03:51:43.095" v="179"/>
          <ac:spMkLst>
            <pc:docMk/>
            <pc:sldMk cId="348608736" sldId="1194"/>
            <ac:spMk id="36" creationId="{B2041CE5-3FC7-D7DF-516D-0AF6F854EAC1}"/>
          </ac:spMkLst>
        </pc:spChg>
        <pc:spChg chg="mod">
          <ac:chgData name="Jessica Yeung" userId="S::jessica.yeung_bom.gov.au#ext#@sprep.onmicrosoft.com::eb85ab6e-1caf-4490-889e-142937ba3fb8" providerId="AD" clId="Web-{4786739C-A20C-57C7-34A5-75E53C7E92D0}" dt="2026-05-28T03:51:58.126" v="181"/>
          <ac:spMkLst>
            <pc:docMk/>
            <pc:sldMk cId="348608736" sldId="1194"/>
            <ac:spMk id="37" creationId="{85A6060F-5E0D-FB51-2011-A6F9DC3EE59E}"/>
          </ac:spMkLst>
        </pc:spChg>
        <pc:picChg chg="add mod">
          <ac:chgData name="Jessica Yeung" userId="S::jessica.yeung_bom.gov.au#ext#@sprep.onmicrosoft.com::eb85ab6e-1caf-4490-889e-142937ba3fb8" providerId="AD" clId="Web-{4786739C-A20C-57C7-34A5-75E53C7E92D0}" dt="2026-05-28T03:52:22.017" v="186" actId="1076"/>
          <ac:picMkLst>
            <pc:docMk/>
            <pc:sldMk cId="348608736" sldId="1194"/>
            <ac:picMk id="5" creationId="{A147708A-FD74-9D79-9ABB-3B109DBED04B}"/>
          </ac:picMkLst>
        </pc:picChg>
        <pc:picChg chg="add del">
          <ac:chgData name="Jessica Yeung" userId="S::jessica.yeung_bom.gov.au#ext#@sprep.onmicrosoft.com::eb85ab6e-1caf-4490-889e-142937ba3fb8" providerId="AD" clId="Web-{4786739C-A20C-57C7-34A5-75E53C7E92D0}" dt="2026-05-28T03:52:25.424" v="188"/>
          <ac:picMkLst>
            <pc:docMk/>
            <pc:sldMk cId="348608736" sldId="1194"/>
            <ac:picMk id="6" creationId="{6E2822EB-7898-A6EE-24A9-98755BDCE531}"/>
          </ac:picMkLst>
        </pc:picChg>
        <pc:picChg chg="add mod">
          <ac:chgData name="Jessica Yeung" userId="S::jessica.yeung_bom.gov.au#ext#@sprep.onmicrosoft.com::eb85ab6e-1caf-4490-889e-142937ba3fb8" providerId="AD" clId="Web-{4786739C-A20C-57C7-34A5-75E53C7E92D0}" dt="2026-05-28T03:52:32.408" v="190" actId="1076"/>
          <ac:picMkLst>
            <pc:docMk/>
            <pc:sldMk cId="348608736" sldId="1194"/>
            <ac:picMk id="7" creationId="{9DB844F5-48F8-1E41-8ED5-EF228844F636}"/>
          </ac:picMkLst>
        </pc:picChg>
        <pc:picChg chg="mod">
          <ac:chgData name="Jessica Yeung" userId="S::jessica.yeung_bom.gov.au#ext#@sprep.onmicrosoft.com::eb85ab6e-1caf-4490-889e-142937ba3fb8" providerId="AD" clId="Web-{4786739C-A20C-57C7-34A5-75E53C7E92D0}" dt="2026-05-28T03:50:39.235" v="176" actId="688"/>
          <ac:picMkLst>
            <pc:docMk/>
            <pc:sldMk cId="348608736" sldId="1194"/>
            <ac:picMk id="21" creationId="{2D927D4D-950B-E540-0D2D-B5FFBEDE8897}"/>
          </ac:picMkLst>
        </pc:picChg>
      </pc:sldChg>
      <pc:sldChg chg="del">
        <pc:chgData name="Jessica Yeung" userId="S::jessica.yeung_bom.gov.au#ext#@sprep.onmicrosoft.com::eb85ab6e-1caf-4490-889e-142937ba3fb8" providerId="AD" clId="Web-{4786739C-A20C-57C7-34A5-75E53C7E92D0}" dt="2026-05-28T03:34:03.709" v="18"/>
        <pc:sldMkLst>
          <pc:docMk/>
          <pc:sldMk cId="2681213917" sldId="1195"/>
        </pc:sldMkLst>
      </pc:sldChg>
      <pc:sldChg chg="del">
        <pc:chgData name="Jessica Yeung" userId="S::jessica.yeung_bom.gov.au#ext#@sprep.onmicrosoft.com::eb85ab6e-1caf-4490-889e-142937ba3fb8" providerId="AD" clId="Web-{4786739C-A20C-57C7-34A5-75E53C7E92D0}" dt="2026-05-28T03:32:20.536" v="2"/>
        <pc:sldMkLst>
          <pc:docMk/>
          <pc:sldMk cId="1015670578" sldId="1197"/>
        </pc:sldMkLst>
      </pc:sldChg>
      <pc:sldChg chg="del">
        <pc:chgData name="Jessica Yeung" userId="S::jessica.yeung_bom.gov.au#ext#@sprep.onmicrosoft.com::eb85ab6e-1caf-4490-889e-142937ba3fb8" providerId="AD" clId="Web-{4786739C-A20C-57C7-34A5-75E53C7E92D0}" dt="2026-05-28T03:34:27.178" v="19"/>
        <pc:sldMkLst>
          <pc:docMk/>
          <pc:sldMk cId="1418572528" sldId="1198"/>
        </pc:sldMkLst>
      </pc:sldChg>
      <pc:sldChg chg="del">
        <pc:chgData name="Jessica Yeung" userId="S::jessica.yeung_bom.gov.au#ext#@sprep.onmicrosoft.com::eb85ab6e-1caf-4490-889e-142937ba3fb8" providerId="AD" clId="Web-{4786739C-A20C-57C7-34A5-75E53C7E92D0}" dt="2026-05-28T03:44:09.762" v="104"/>
        <pc:sldMkLst>
          <pc:docMk/>
          <pc:sldMk cId="1269016194" sldId="1200"/>
        </pc:sldMkLst>
      </pc:sldChg>
      <pc:sldChg chg="del">
        <pc:chgData name="Jessica Yeung" userId="S::jessica.yeung_bom.gov.au#ext#@sprep.onmicrosoft.com::eb85ab6e-1caf-4490-889e-142937ba3fb8" providerId="AD" clId="Web-{4786739C-A20C-57C7-34A5-75E53C7E92D0}" dt="2026-05-28T03:32:19.957" v="1"/>
        <pc:sldMkLst>
          <pc:docMk/>
          <pc:sldMk cId="1469654663" sldId="1207"/>
        </pc:sldMkLst>
      </pc:sldChg>
      <pc:sldChg chg="del">
        <pc:chgData name="Jessica Yeung" userId="S::jessica.yeung_bom.gov.au#ext#@sprep.onmicrosoft.com::eb85ab6e-1caf-4490-889e-142937ba3fb8" providerId="AD" clId="Web-{4786739C-A20C-57C7-34A5-75E53C7E92D0}" dt="2026-05-28T03:32:18.473" v="0"/>
        <pc:sldMkLst>
          <pc:docMk/>
          <pc:sldMk cId="801949340" sldId="1211"/>
        </pc:sldMkLst>
      </pc:sldChg>
      <pc:sldChg chg="del">
        <pc:chgData name="Jessica Yeung" userId="S::jessica.yeung_bom.gov.au#ext#@sprep.onmicrosoft.com::eb85ab6e-1caf-4490-889e-142937ba3fb8" providerId="AD" clId="Web-{4786739C-A20C-57C7-34A5-75E53C7E92D0}" dt="2026-05-28T03:44:13.496" v="105"/>
        <pc:sldMkLst>
          <pc:docMk/>
          <pc:sldMk cId="4002858131" sldId="1212"/>
        </pc:sldMkLst>
      </pc:sldChg>
      <pc:sldChg chg="new del">
        <pc:chgData name="Jessica Yeung" userId="S::jessica.yeung_bom.gov.au#ext#@sprep.onmicrosoft.com::eb85ab6e-1caf-4490-889e-142937ba3fb8" providerId="AD" clId="Web-{4786739C-A20C-57C7-34A5-75E53C7E92D0}" dt="2026-05-28T04:00:51.007" v="226"/>
        <pc:sldMkLst>
          <pc:docMk/>
          <pc:sldMk cId="2043638354" sldId="1220"/>
        </pc:sldMkLst>
      </pc:sldChg>
      <pc:sldChg chg="add">
        <pc:chgData name="Jessica Yeung" userId="S::jessica.yeung_bom.gov.au#ext#@sprep.onmicrosoft.com::eb85ab6e-1caf-4490-889e-142937ba3fb8" providerId="AD" clId="Web-{4786739C-A20C-57C7-34A5-75E53C7E92D0}" dt="2026-05-28T04:00:47.226" v="225"/>
        <pc:sldMkLst>
          <pc:docMk/>
          <pc:sldMk cId="661157466" sldId="1260"/>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image" Target="../media/image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image" Target="../media/image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B45781-0404-44EB-B36A-33E0D083A47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49060A1-D3FA-4449-81B5-E152859DC3EC}">
      <dgm:prSet custT="1"/>
      <dgm:spPr/>
      <dgm:t>
        <a:bodyPr/>
        <a:lstStyle/>
        <a:p>
          <a:r>
            <a:rPr lang="en-AU" sz="1800" b="0" i="0"/>
            <a:t>Data ingestion/ integration </a:t>
          </a:r>
          <a:endParaRPr lang="en-US" sz="1800"/>
        </a:p>
      </dgm:t>
    </dgm:pt>
    <dgm:pt modelId="{C8D95381-7BA5-4E77-8DD1-972969FC8D4C}" type="parTrans" cxnId="{FCCAC76E-AE0F-4787-B8D0-F3734A5F7497}">
      <dgm:prSet/>
      <dgm:spPr/>
      <dgm:t>
        <a:bodyPr/>
        <a:lstStyle/>
        <a:p>
          <a:endParaRPr lang="en-US"/>
        </a:p>
      </dgm:t>
    </dgm:pt>
    <dgm:pt modelId="{832C2C4A-8018-478B-8013-4F436F8EB584}" type="sibTrans" cxnId="{FCCAC76E-AE0F-4787-B8D0-F3734A5F7497}">
      <dgm:prSet/>
      <dgm:spPr/>
      <dgm:t>
        <a:bodyPr/>
        <a:lstStyle/>
        <a:p>
          <a:endParaRPr lang="en-US"/>
        </a:p>
      </dgm:t>
    </dgm:pt>
    <dgm:pt modelId="{5C5FA873-A5C9-40D2-B58C-3EFD82286FE7}">
      <dgm:prSet custT="1"/>
      <dgm:spPr/>
      <dgm:t>
        <a:bodyPr/>
        <a:lstStyle/>
        <a:p>
          <a:r>
            <a:rPr lang="en-AU" sz="1800" b="0" i="0"/>
            <a:t>Processing/ visualisation </a:t>
          </a:r>
          <a:endParaRPr lang="en-US" sz="1800"/>
        </a:p>
      </dgm:t>
    </dgm:pt>
    <dgm:pt modelId="{74726016-2BF8-4D4C-8F58-9E65EA9AAFD8}" type="parTrans" cxnId="{A35D6CD9-D911-4FFC-A076-7E80ABC3154A}">
      <dgm:prSet/>
      <dgm:spPr/>
      <dgm:t>
        <a:bodyPr/>
        <a:lstStyle/>
        <a:p>
          <a:endParaRPr lang="en-US"/>
        </a:p>
      </dgm:t>
    </dgm:pt>
    <dgm:pt modelId="{BB28CC70-6D62-41F0-A400-62C5201542EA}" type="sibTrans" cxnId="{A35D6CD9-D911-4FFC-A076-7E80ABC3154A}">
      <dgm:prSet/>
      <dgm:spPr/>
      <dgm:t>
        <a:bodyPr/>
        <a:lstStyle/>
        <a:p>
          <a:endParaRPr lang="en-US"/>
        </a:p>
      </dgm:t>
    </dgm:pt>
    <dgm:pt modelId="{F3F57A32-13B7-404B-9AED-7923A220EA84}">
      <dgm:prSet custT="1"/>
      <dgm:spPr/>
      <dgm:t>
        <a:bodyPr/>
        <a:lstStyle/>
        <a:p>
          <a:r>
            <a:rPr lang="en-AU" sz="1800" b="0" i="0"/>
            <a:t>Forecast production/ generation </a:t>
          </a:r>
          <a:endParaRPr lang="en-US" sz="1800"/>
        </a:p>
      </dgm:t>
    </dgm:pt>
    <dgm:pt modelId="{99CBA340-9E8B-4AF3-B74C-C21039F8B261}" type="parTrans" cxnId="{F208251E-957B-4548-8EB5-511A8369464C}">
      <dgm:prSet/>
      <dgm:spPr/>
      <dgm:t>
        <a:bodyPr/>
        <a:lstStyle/>
        <a:p>
          <a:endParaRPr lang="en-US"/>
        </a:p>
      </dgm:t>
    </dgm:pt>
    <dgm:pt modelId="{5A0E591C-8153-48BC-B068-684F2BED442D}" type="sibTrans" cxnId="{F208251E-957B-4548-8EB5-511A8369464C}">
      <dgm:prSet/>
      <dgm:spPr/>
      <dgm:t>
        <a:bodyPr/>
        <a:lstStyle/>
        <a:p>
          <a:endParaRPr lang="en-US"/>
        </a:p>
      </dgm:t>
    </dgm:pt>
    <dgm:pt modelId="{611FA501-FFA1-4B3C-B014-D2DF9BB4C539}">
      <dgm:prSet custT="1"/>
      <dgm:spPr/>
      <dgm:t>
        <a:bodyPr/>
        <a:lstStyle/>
        <a:p>
          <a:r>
            <a:rPr lang="en-AU" sz="1800" b="0" i="0"/>
            <a:t>Dissemination </a:t>
          </a:r>
          <a:endParaRPr lang="en-US" sz="1800"/>
        </a:p>
      </dgm:t>
    </dgm:pt>
    <dgm:pt modelId="{E30D3D4A-2B28-43B9-8473-BDB5AC35A898}" type="parTrans" cxnId="{DF5BC901-F9A2-4655-AA1D-C8170637F0F5}">
      <dgm:prSet/>
      <dgm:spPr/>
      <dgm:t>
        <a:bodyPr/>
        <a:lstStyle/>
        <a:p>
          <a:endParaRPr lang="en-US"/>
        </a:p>
      </dgm:t>
    </dgm:pt>
    <dgm:pt modelId="{D1806B84-5B4F-4D0F-8070-8CE54C5DAC24}" type="sibTrans" cxnId="{DF5BC901-F9A2-4655-AA1D-C8170637F0F5}">
      <dgm:prSet/>
      <dgm:spPr/>
      <dgm:t>
        <a:bodyPr/>
        <a:lstStyle/>
        <a:p>
          <a:endParaRPr lang="en-US"/>
        </a:p>
      </dgm:t>
    </dgm:pt>
    <dgm:pt modelId="{01851694-8E01-47FA-B0D3-C76F6B74B8FC}" type="pres">
      <dgm:prSet presAssocID="{41B45781-0404-44EB-B36A-33E0D083A47A}" presName="hierChild1" presStyleCnt="0">
        <dgm:presLayoutVars>
          <dgm:chPref val="1"/>
          <dgm:dir/>
          <dgm:animOne val="branch"/>
          <dgm:animLvl val="lvl"/>
          <dgm:resizeHandles/>
        </dgm:presLayoutVars>
      </dgm:prSet>
      <dgm:spPr/>
    </dgm:pt>
    <dgm:pt modelId="{B6DEDDAB-1CDC-4002-AA12-8C5E4A7B6788}" type="pres">
      <dgm:prSet presAssocID="{949060A1-D3FA-4449-81B5-E152859DC3EC}" presName="hierRoot1" presStyleCnt="0"/>
      <dgm:spPr/>
    </dgm:pt>
    <dgm:pt modelId="{46D4CC0E-55B7-4224-B86B-3091E85D1B92}" type="pres">
      <dgm:prSet presAssocID="{949060A1-D3FA-4449-81B5-E152859DC3EC}" presName="composite" presStyleCnt="0"/>
      <dgm:spPr/>
    </dgm:pt>
    <dgm:pt modelId="{7A0721DC-D78A-4F20-B182-1820742B6B69}" type="pres">
      <dgm:prSet presAssocID="{949060A1-D3FA-4449-81B5-E152859DC3EC}" presName="background" presStyleLbl="node0" presStyleIdx="0" presStyleCnt="4"/>
      <dgm:spPr/>
    </dgm:pt>
    <dgm:pt modelId="{6261C964-A333-4613-A11A-E863063D36BD}" type="pres">
      <dgm:prSet presAssocID="{949060A1-D3FA-4449-81B5-E152859DC3EC}" presName="text" presStyleLbl="fgAcc0" presStyleIdx="0" presStyleCnt="4">
        <dgm:presLayoutVars>
          <dgm:chPref val="3"/>
        </dgm:presLayoutVars>
      </dgm:prSet>
      <dgm:spPr/>
    </dgm:pt>
    <dgm:pt modelId="{7BF6773B-23AC-4F40-B1E6-C14E2FBC672D}" type="pres">
      <dgm:prSet presAssocID="{949060A1-D3FA-4449-81B5-E152859DC3EC}" presName="hierChild2" presStyleCnt="0"/>
      <dgm:spPr/>
    </dgm:pt>
    <dgm:pt modelId="{33373B15-86F5-4D0A-94F4-500664A74E51}" type="pres">
      <dgm:prSet presAssocID="{5C5FA873-A5C9-40D2-B58C-3EFD82286FE7}" presName="hierRoot1" presStyleCnt="0"/>
      <dgm:spPr/>
    </dgm:pt>
    <dgm:pt modelId="{65FB9213-6B47-4ABE-AB21-82351DF8A400}" type="pres">
      <dgm:prSet presAssocID="{5C5FA873-A5C9-40D2-B58C-3EFD82286FE7}" presName="composite" presStyleCnt="0"/>
      <dgm:spPr/>
    </dgm:pt>
    <dgm:pt modelId="{93356703-E981-450E-B12A-049929F4BF5A}" type="pres">
      <dgm:prSet presAssocID="{5C5FA873-A5C9-40D2-B58C-3EFD82286FE7}" presName="background" presStyleLbl="node0" presStyleIdx="1" presStyleCnt="4"/>
      <dgm:spPr/>
    </dgm:pt>
    <dgm:pt modelId="{67D0601D-788E-4494-86EA-F8FBB09780C3}" type="pres">
      <dgm:prSet presAssocID="{5C5FA873-A5C9-40D2-B58C-3EFD82286FE7}" presName="text" presStyleLbl="fgAcc0" presStyleIdx="1" presStyleCnt="4">
        <dgm:presLayoutVars>
          <dgm:chPref val="3"/>
        </dgm:presLayoutVars>
      </dgm:prSet>
      <dgm:spPr/>
    </dgm:pt>
    <dgm:pt modelId="{A628C8E8-6D06-4686-9021-9C1936370C2E}" type="pres">
      <dgm:prSet presAssocID="{5C5FA873-A5C9-40D2-B58C-3EFD82286FE7}" presName="hierChild2" presStyleCnt="0"/>
      <dgm:spPr/>
    </dgm:pt>
    <dgm:pt modelId="{DCDD371B-73C6-4121-8A95-B81CA92E2A14}" type="pres">
      <dgm:prSet presAssocID="{F3F57A32-13B7-404B-9AED-7923A220EA84}" presName="hierRoot1" presStyleCnt="0"/>
      <dgm:spPr/>
    </dgm:pt>
    <dgm:pt modelId="{5BEE1364-E226-443F-BC43-AFC34BCE94A7}" type="pres">
      <dgm:prSet presAssocID="{F3F57A32-13B7-404B-9AED-7923A220EA84}" presName="composite" presStyleCnt="0"/>
      <dgm:spPr/>
    </dgm:pt>
    <dgm:pt modelId="{54119020-DAF7-4F5A-9CDC-EF8B31A90EDB}" type="pres">
      <dgm:prSet presAssocID="{F3F57A32-13B7-404B-9AED-7923A220EA84}" presName="background" presStyleLbl="node0" presStyleIdx="2" presStyleCnt="4"/>
      <dgm:spPr/>
    </dgm:pt>
    <dgm:pt modelId="{A3B69A43-8B55-458B-9902-3E324D66AA5C}" type="pres">
      <dgm:prSet presAssocID="{F3F57A32-13B7-404B-9AED-7923A220EA84}" presName="text" presStyleLbl="fgAcc0" presStyleIdx="2" presStyleCnt="4">
        <dgm:presLayoutVars>
          <dgm:chPref val="3"/>
        </dgm:presLayoutVars>
      </dgm:prSet>
      <dgm:spPr/>
    </dgm:pt>
    <dgm:pt modelId="{0511B411-3DA6-4C74-A524-7D4158E77D9E}" type="pres">
      <dgm:prSet presAssocID="{F3F57A32-13B7-404B-9AED-7923A220EA84}" presName="hierChild2" presStyleCnt="0"/>
      <dgm:spPr/>
    </dgm:pt>
    <dgm:pt modelId="{C1B50E40-AEF4-4A54-B868-53D95A8514BE}" type="pres">
      <dgm:prSet presAssocID="{611FA501-FFA1-4B3C-B014-D2DF9BB4C539}" presName="hierRoot1" presStyleCnt="0"/>
      <dgm:spPr/>
    </dgm:pt>
    <dgm:pt modelId="{04E1A885-5BEE-4F77-8EBA-6CB95BA992C4}" type="pres">
      <dgm:prSet presAssocID="{611FA501-FFA1-4B3C-B014-D2DF9BB4C539}" presName="composite" presStyleCnt="0"/>
      <dgm:spPr/>
    </dgm:pt>
    <dgm:pt modelId="{E3178F7E-0734-45DB-A3A2-F7C09A72E823}" type="pres">
      <dgm:prSet presAssocID="{611FA501-FFA1-4B3C-B014-D2DF9BB4C539}" presName="background" presStyleLbl="node0" presStyleIdx="3" presStyleCnt="4"/>
      <dgm:spPr/>
    </dgm:pt>
    <dgm:pt modelId="{86973CA7-56A6-46D1-9B4A-242906B3BA10}" type="pres">
      <dgm:prSet presAssocID="{611FA501-FFA1-4B3C-B014-D2DF9BB4C539}" presName="text" presStyleLbl="fgAcc0" presStyleIdx="3" presStyleCnt="4">
        <dgm:presLayoutVars>
          <dgm:chPref val="3"/>
        </dgm:presLayoutVars>
      </dgm:prSet>
      <dgm:spPr/>
    </dgm:pt>
    <dgm:pt modelId="{27783C60-6414-49A9-8C53-799E36610CB9}" type="pres">
      <dgm:prSet presAssocID="{611FA501-FFA1-4B3C-B014-D2DF9BB4C539}" presName="hierChild2" presStyleCnt="0"/>
      <dgm:spPr/>
    </dgm:pt>
  </dgm:ptLst>
  <dgm:cxnLst>
    <dgm:cxn modelId="{DF5BC901-F9A2-4655-AA1D-C8170637F0F5}" srcId="{41B45781-0404-44EB-B36A-33E0D083A47A}" destId="{611FA501-FFA1-4B3C-B014-D2DF9BB4C539}" srcOrd="3" destOrd="0" parTransId="{E30D3D4A-2B28-43B9-8473-BDB5AC35A898}" sibTransId="{D1806B84-5B4F-4D0F-8070-8CE54C5DAC24}"/>
    <dgm:cxn modelId="{F208251E-957B-4548-8EB5-511A8369464C}" srcId="{41B45781-0404-44EB-B36A-33E0D083A47A}" destId="{F3F57A32-13B7-404B-9AED-7923A220EA84}" srcOrd="2" destOrd="0" parTransId="{99CBA340-9E8B-4AF3-B74C-C21039F8B261}" sibTransId="{5A0E591C-8153-48BC-B068-684F2BED442D}"/>
    <dgm:cxn modelId="{FCCAC76E-AE0F-4787-B8D0-F3734A5F7497}" srcId="{41B45781-0404-44EB-B36A-33E0D083A47A}" destId="{949060A1-D3FA-4449-81B5-E152859DC3EC}" srcOrd="0" destOrd="0" parTransId="{C8D95381-7BA5-4E77-8DD1-972969FC8D4C}" sibTransId="{832C2C4A-8018-478B-8013-4F436F8EB584}"/>
    <dgm:cxn modelId="{972FCF83-D803-4B02-96BD-5889B9088001}" type="presOf" srcId="{F3F57A32-13B7-404B-9AED-7923A220EA84}" destId="{A3B69A43-8B55-458B-9902-3E324D66AA5C}" srcOrd="0" destOrd="0" presId="urn:microsoft.com/office/officeart/2005/8/layout/hierarchy1"/>
    <dgm:cxn modelId="{879D4E9F-3BE2-441D-B286-3EDECED5CA93}" type="presOf" srcId="{949060A1-D3FA-4449-81B5-E152859DC3EC}" destId="{6261C964-A333-4613-A11A-E863063D36BD}" srcOrd="0" destOrd="0" presId="urn:microsoft.com/office/officeart/2005/8/layout/hierarchy1"/>
    <dgm:cxn modelId="{D870B6AA-9DEA-49E4-BE31-42E025AC72F1}" type="presOf" srcId="{5C5FA873-A5C9-40D2-B58C-3EFD82286FE7}" destId="{67D0601D-788E-4494-86EA-F8FBB09780C3}" srcOrd="0" destOrd="0" presId="urn:microsoft.com/office/officeart/2005/8/layout/hierarchy1"/>
    <dgm:cxn modelId="{0BF498CF-CC56-442E-AAFE-E19640000405}" type="presOf" srcId="{41B45781-0404-44EB-B36A-33E0D083A47A}" destId="{01851694-8E01-47FA-B0D3-C76F6B74B8FC}" srcOrd="0" destOrd="0" presId="urn:microsoft.com/office/officeart/2005/8/layout/hierarchy1"/>
    <dgm:cxn modelId="{A35D6CD9-D911-4FFC-A076-7E80ABC3154A}" srcId="{41B45781-0404-44EB-B36A-33E0D083A47A}" destId="{5C5FA873-A5C9-40D2-B58C-3EFD82286FE7}" srcOrd="1" destOrd="0" parTransId="{74726016-2BF8-4D4C-8F58-9E65EA9AAFD8}" sibTransId="{BB28CC70-6D62-41F0-A400-62C5201542EA}"/>
    <dgm:cxn modelId="{216793EF-E210-405A-A30A-E8FC05A33A4A}" type="presOf" srcId="{611FA501-FFA1-4B3C-B014-D2DF9BB4C539}" destId="{86973CA7-56A6-46D1-9B4A-242906B3BA10}" srcOrd="0" destOrd="0" presId="urn:microsoft.com/office/officeart/2005/8/layout/hierarchy1"/>
    <dgm:cxn modelId="{452DBE8D-3F76-4A38-963C-61871BEF5138}" type="presParOf" srcId="{01851694-8E01-47FA-B0D3-C76F6B74B8FC}" destId="{B6DEDDAB-1CDC-4002-AA12-8C5E4A7B6788}" srcOrd="0" destOrd="0" presId="urn:microsoft.com/office/officeart/2005/8/layout/hierarchy1"/>
    <dgm:cxn modelId="{0D845403-B5CB-4303-B5A8-A96E4FA7AC86}" type="presParOf" srcId="{B6DEDDAB-1CDC-4002-AA12-8C5E4A7B6788}" destId="{46D4CC0E-55B7-4224-B86B-3091E85D1B92}" srcOrd="0" destOrd="0" presId="urn:microsoft.com/office/officeart/2005/8/layout/hierarchy1"/>
    <dgm:cxn modelId="{D07ECDB4-3F20-4BBE-897F-B46C3EA75867}" type="presParOf" srcId="{46D4CC0E-55B7-4224-B86B-3091E85D1B92}" destId="{7A0721DC-D78A-4F20-B182-1820742B6B69}" srcOrd="0" destOrd="0" presId="urn:microsoft.com/office/officeart/2005/8/layout/hierarchy1"/>
    <dgm:cxn modelId="{66BB76F3-2635-432F-BD4A-CB3DDC5EB4A7}" type="presParOf" srcId="{46D4CC0E-55B7-4224-B86B-3091E85D1B92}" destId="{6261C964-A333-4613-A11A-E863063D36BD}" srcOrd="1" destOrd="0" presId="urn:microsoft.com/office/officeart/2005/8/layout/hierarchy1"/>
    <dgm:cxn modelId="{702831F2-D7FC-470F-BBB0-56BFD00038D4}" type="presParOf" srcId="{B6DEDDAB-1CDC-4002-AA12-8C5E4A7B6788}" destId="{7BF6773B-23AC-4F40-B1E6-C14E2FBC672D}" srcOrd="1" destOrd="0" presId="urn:microsoft.com/office/officeart/2005/8/layout/hierarchy1"/>
    <dgm:cxn modelId="{0901F04E-9403-4AE8-AD9D-799683795855}" type="presParOf" srcId="{01851694-8E01-47FA-B0D3-C76F6B74B8FC}" destId="{33373B15-86F5-4D0A-94F4-500664A74E51}" srcOrd="1" destOrd="0" presId="urn:microsoft.com/office/officeart/2005/8/layout/hierarchy1"/>
    <dgm:cxn modelId="{15B8B900-3247-489A-A21A-8F86F27DB60B}" type="presParOf" srcId="{33373B15-86F5-4D0A-94F4-500664A74E51}" destId="{65FB9213-6B47-4ABE-AB21-82351DF8A400}" srcOrd="0" destOrd="0" presId="urn:microsoft.com/office/officeart/2005/8/layout/hierarchy1"/>
    <dgm:cxn modelId="{7FD2F70C-AB85-4167-B2CC-61105803043D}" type="presParOf" srcId="{65FB9213-6B47-4ABE-AB21-82351DF8A400}" destId="{93356703-E981-450E-B12A-049929F4BF5A}" srcOrd="0" destOrd="0" presId="urn:microsoft.com/office/officeart/2005/8/layout/hierarchy1"/>
    <dgm:cxn modelId="{CB444401-0F0E-4B17-9C0E-B07A267CCD48}" type="presParOf" srcId="{65FB9213-6B47-4ABE-AB21-82351DF8A400}" destId="{67D0601D-788E-4494-86EA-F8FBB09780C3}" srcOrd="1" destOrd="0" presId="urn:microsoft.com/office/officeart/2005/8/layout/hierarchy1"/>
    <dgm:cxn modelId="{57B7633C-7A40-4E89-AB69-60AB57757575}" type="presParOf" srcId="{33373B15-86F5-4D0A-94F4-500664A74E51}" destId="{A628C8E8-6D06-4686-9021-9C1936370C2E}" srcOrd="1" destOrd="0" presId="urn:microsoft.com/office/officeart/2005/8/layout/hierarchy1"/>
    <dgm:cxn modelId="{D7055B56-527F-4743-96F1-A51886224B35}" type="presParOf" srcId="{01851694-8E01-47FA-B0D3-C76F6B74B8FC}" destId="{DCDD371B-73C6-4121-8A95-B81CA92E2A14}" srcOrd="2" destOrd="0" presId="urn:microsoft.com/office/officeart/2005/8/layout/hierarchy1"/>
    <dgm:cxn modelId="{CCE17131-73CF-48D9-85B9-6F5C1D543577}" type="presParOf" srcId="{DCDD371B-73C6-4121-8A95-B81CA92E2A14}" destId="{5BEE1364-E226-443F-BC43-AFC34BCE94A7}" srcOrd="0" destOrd="0" presId="urn:microsoft.com/office/officeart/2005/8/layout/hierarchy1"/>
    <dgm:cxn modelId="{DC330E5E-494A-462D-A33C-1A8772FC3BC0}" type="presParOf" srcId="{5BEE1364-E226-443F-BC43-AFC34BCE94A7}" destId="{54119020-DAF7-4F5A-9CDC-EF8B31A90EDB}" srcOrd="0" destOrd="0" presId="urn:microsoft.com/office/officeart/2005/8/layout/hierarchy1"/>
    <dgm:cxn modelId="{F7614733-B465-4B75-8390-4CC35E23E823}" type="presParOf" srcId="{5BEE1364-E226-443F-BC43-AFC34BCE94A7}" destId="{A3B69A43-8B55-458B-9902-3E324D66AA5C}" srcOrd="1" destOrd="0" presId="urn:microsoft.com/office/officeart/2005/8/layout/hierarchy1"/>
    <dgm:cxn modelId="{8FB362ED-C6D6-4F05-ABBA-007CDABDCA7F}" type="presParOf" srcId="{DCDD371B-73C6-4121-8A95-B81CA92E2A14}" destId="{0511B411-3DA6-4C74-A524-7D4158E77D9E}" srcOrd="1" destOrd="0" presId="urn:microsoft.com/office/officeart/2005/8/layout/hierarchy1"/>
    <dgm:cxn modelId="{4FB6AFD4-8E4E-499F-95F4-DFB1EA96CF78}" type="presParOf" srcId="{01851694-8E01-47FA-B0D3-C76F6B74B8FC}" destId="{C1B50E40-AEF4-4A54-B868-53D95A8514BE}" srcOrd="3" destOrd="0" presId="urn:microsoft.com/office/officeart/2005/8/layout/hierarchy1"/>
    <dgm:cxn modelId="{90F21836-D8B4-4706-8FCE-EFF817FBA0A8}" type="presParOf" srcId="{C1B50E40-AEF4-4A54-B868-53D95A8514BE}" destId="{04E1A885-5BEE-4F77-8EBA-6CB95BA992C4}" srcOrd="0" destOrd="0" presId="urn:microsoft.com/office/officeart/2005/8/layout/hierarchy1"/>
    <dgm:cxn modelId="{5285E7C7-F5DF-4AC7-8986-231504C51B95}" type="presParOf" srcId="{04E1A885-5BEE-4F77-8EBA-6CB95BA992C4}" destId="{E3178F7E-0734-45DB-A3A2-F7C09A72E823}" srcOrd="0" destOrd="0" presId="urn:microsoft.com/office/officeart/2005/8/layout/hierarchy1"/>
    <dgm:cxn modelId="{0AEB0A88-7996-4544-AA9F-674205A0FCDC}" type="presParOf" srcId="{04E1A885-5BEE-4F77-8EBA-6CB95BA992C4}" destId="{86973CA7-56A6-46D1-9B4A-242906B3BA10}" srcOrd="1" destOrd="0" presId="urn:microsoft.com/office/officeart/2005/8/layout/hierarchy1"/>
    <dgm:cxn modelId="{C76AEA77-789D-4536-9A5F-F00A45B49EA3}" type="presParOf" srcId="{C1B50E40-AEF4-4A54-B868-53D95A8514BE}" destId="{27783C60-6414-49A9-8C53-799E36610CB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36502B-F2AF-4D5D-85C2-C8A6E4DFE6E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F2D3D95-20A4-40E0-B4B0-05D5AAAC341F}">
      <dgm:prSet/>
      <dgm:spPr/>
      <dgm:t>
        <a:bodyPr/>
        <a:lstStyle/>
        <a:p>
          <a:r>
            <a:rPr lang="en-AU"/>
            <a:t>Unanimous support for architecture design</a:t>
          </a:r>
          <a:endParaRPr lang="en-US"/>
        </a:p>
      </dgm:t>
    </dgm:pt>
    <dgm:pt modelId="{F95BF519-3D72-45E2-9089-CE447B66EBF5}" type="parTrans" cxnId="{D649D9F8-F571-41F2-924E-9DBF1B1D1663}">
      <dgm:prSet/>
      <dgm:spPr/>
      <dgm:t>
        <a:bodyPr/>
        <a:lstStyle/>
        <a:p>
          <a:endParaRPr lang="en-US"/>
        </a:p>
      </dgm:t>
    </dgm:pt>
    <dgm:pt modelId="{F7337DCD-4AF8-4A5C-8E84-61CE05B24A7D}" type="sibTrans" cxnId="{D649D9F8-F571-41F2-924E-9DBF1B1D1663}">
      <dgm:prSet/>
      <dgm:spPr/>
      <dgm:t>
        <a:bodyPr/>
        <a:lstStyle/>
        <a:p>
          <a:endParaRPr lang="en-US"/>
        </a:p>
      </dgm:t>
    </dgm:pt>
    <dgm:pt modelId="{293A5365-00B2-45E2-B483-DDB7FE27408B}">
      <dgm:prSet/>
      <dgm:spPr/>
      <dgm:t>
        <a:bodyPr/>
        <a:lstStyle/>
        <a:p>
          <a:r>
            <a:rPr lang="en-AU"/>
            <a:t>Preliminary ICT gaps identified in countries</a:t>
          </a:r>
          <a:endParaRPr lang="en-US"/>
        </a:p>
      </dgm:t>
    </dgm:pt>
    <dgm:pt modelId="{6FD2F164-EF39-4AD4-ABF2-0A1D8448C0B2}" type="parTrans" cxnId="{85969991-AF22-47C9-ABBB-01C85824CE50}">
      <dgm:prSet/>
      <dgm:spPr/>
      <dgm:t>
        <a:bodyPr/>
        <a:lstStyle/>
        <a:p>
          <a:endParaRPr lang="en-US"/>
        </a:p>
      </dgm:t>
    </dgm:pt>
    <dgm:pt modelId="{1911176B-E656-40AF-BA5F-74A0F69C36CB}" type="sibTrans" cxnId="{85969991-AF22-47C9-ABBB-01C85824CE50}">
      <dgm:prSet/>
      <dgm:spPr/>
      <dgm:t>
        <a:bodyPr/>
        <a:lstStyle/>
        <a:p>
          <a:endParaRPr lang="en-US"/>
        </a:p>
      </dgm:t>
    </dgm:pt>
    <dgm:pt modelId="{1B53EAEC-9BC5-48AC-9EB9-2688D0B86E5D}">
      <dgm:prSet/>
      <dgm:spPr/>
      <dgm:t>
        <a:bodyPr/>
        <a:lstStyle/>
        <a:p>
          <a:r>
            <a:rPr lang="en-AU"/>
            <a:t>Unanimous support for Phase 2 implementation with IBL Online Weather </a:t>
          </a:r>
          <a:endParaRPr lang="en-US"/>
        </a:p>
      </dgm:t>
    </dgm:pt>
    <dgm:pt modelId="{D1C08ABC-F9D8-4398-8711-E497A4E24B63}" type="parTrans" cxnId="{6EFBD381-850A-4FA2-B3BA-BDC5ECCA01AC}">
      <dgm:prSet/>
      <dgm:spPr/>
      <dgm:t>
        <a:bodyPr/>
        <a:lstStyle/>
        <a:p>
          <a:endParaRPr lang="en-US"/>
        </a:p>
      </dgm:t>
    </dgm:pt>
    <dgm:pt modelId="{46A9F7AE-DAA8-416F-88A6-6DE293B4D6F3}" type="sibTrans" cxnId="{6EFBD381-850A-4FA2-B3BA-BDC5ECCA01AC}">
      <dgm:prSet/>
      <dgm:spPr/>
      <dgm:t>
        <a:bodyPr/>
        <a:lstStyle/>
        <a:p>
          <a:endParaRPr lang="en-US"/>
        </a:p>
      </dgm:t>
    </dgm:pt>
    <dgm:pt modelId="{8E93268B-7E4A-4D13-89FA-77380DD1EFD5}" type="pres">
      <dgm:prSet presAssocID="{D936502B-F2AF-4D5D-85C2-C8A6E4DFE6EC}" presName="root" presStyleCnt="0">
        <dgm:presLayoutVars>
          <dgm:dir/>
          <dgm:resizeHandles val="exact"/>
        </dgm:presLayoutVars>
      </dgm:prSet>
      <dgm:spPr/>
    </dgm:pt>
    <dgm:pt modelId="{F86029A6-6120-4488-B5F0-54FC8E5E7AE1}" type="pres">
      <dgm:prSet presAssocID="{3F2D3D95-20A4-40E0-B4B0-05D5AAAC341F}" presName="compNode" presStyleCnt="0"/>
      <dgm:spPr/>
    </dgm:pt>
    <dgm:pt modelId="{3D693DDA-D1CD-417C-AE45-CAB83D84C2C4}" type="pres">
      <dgm:prSet presAssocID="{3F2D3D95-20A4-40E0-B4B0-05D5AAAC341F}" presName="bgRect" presStyleLbl="bgShp" presStyleIdx="0" presStyleCnt="3"/>
      <dgm:spPr/>
    </dgm:pt>
    <dgm:pt modelId="{59FDE71D-3728-4E98-9089-224473374379}" type="pres">
      <dgm:prSet presAssocID="{3F2D3D95-20A4-40E0-B4B0-05D5AAAC341F}"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mark"/>
        </a:ext>
      </dgm:extLst>
    </dgm:pt>
    <dgm:pt modelId="{014B5F79-677F-4F60-8A98-7CDE3E7F6B82}" type="pres">
      <dgm:prSet presAssocID="{3F2D3D95-20A4-40E0-B4B0-05D5AAAC341F}" presName="spaceRect" presStyleCnt="0"/>
      <dgm:spPr/>
    </dgm:pt>
    <dgm:pt modelId="{A35B3E5C-42C8-48F6-B25A-0CC4C76639B3}" type="pres">
      <dgm:prSet presAssocID="{3F2D3D95-20A4-40E0-B4B0-05D5AAAC341F}" presName="parTx" presStyleLbl="revTx" presStyleIdx="0" presStyleCnt="3">
        <dgm:presLayoutVars>
          <dgm:chMax val="0"/>
          <dgm:chPref val="0"/>
        </dgm:presLayoutVars>
      </dgm:prSet>
      <dgm:spPr/>
    </dgm:pt>
    <dgm:pt modelId="{332F8D0D-A9E4-437D-B9EE-92A64ED4498E}" type="pres">
      <dgm:prSet presAssocID="{F7337DCD-4AF8-4A5C-8E84-61CE05B24A7D}" presName="sibTrans" presStyleCnt="0"/>
      <dgm:spPr/>
    </dgm:pt>
    <dgm:pt modelId="{A01E5E24-FCF8-4100-8A19-044B693455B3}" type="pres">
      <dgm:prSet presAssocID="{293A5365-00B2-45E2-B483-DDB7FE27408B}" presName="compNode" presStyleCnt="0"/>
      <dgm:spPr/>
    </dgm:pt>
    <dgm:pt modelId="{278C4650-7841-4DE9-A45D-101EAC1A5B3A}" type="pres">
      <dgm:prSet presAssocID="{293A5365-00B2-45E2-B483-DDB7FE27408B}" presName="bgRect" presStyleLbl="bgShp" presStyleIdx="1" presStyleCnt="3"/>
      <dgm:spPr/>
    </dgm:pt>
    <dgm:pt modelId="{C2FC9ADB-4867-4D31-80DF-AB225D298043}" type="pres">
      <dgm:prSet presAssocID="{293A5365-00B2-45E2-B483-DDB7FE27408B}"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rth Globe Americas"/>
        </a:ext>
      </dgm:extLst>
    </dgm:pt>
    <dgm:pt modelId="{848D8BF5-2B73-452E-BE71-0A75FA9CD356}" type="pres">
      <dgm:prSet presAssocID="{293A5365-00B2-45E2-B483-DDB7FE27408B}" presName="spaceRect" presStyleCnt="0"/>
      <dgm:spPr/>
    </dgm:pt>
    <dgm:pt modelId="{C2F2DF97-C6CB-4A34-9509-0D6D6DF3E354}" type="pres">
      <dgm:prSet presAssocID="{293A5365-00B2-45E2-B483-DDB7FE27408B}" presName="parTx" presStyleLbl="revTx" presStyleIdx="1" presStyleCnt="3">
        <dgm:presLayoutVars>
          <dgm:chMax val="0"/>
          <dgm:chPref val="0"/>
        </dgm:presLayoutVars>
      </dgm:prSet>
      <dgm:spPr/>
    </dgm:pt>
    <dgm:pt modelId="{863AC7BE-258C-4501-97E6-0B20CA44C6D4}" type="pres">
      <dgm:prSet presAssocID="{1911176B-E656-40AF-BA5F-74A0F69C36CB}" presName="sibTrans" presStyleCnt="0"/>
      <dgm:spPr/>
    </dgm:pt>
    <dgm:pt modelId="{0A43D0E8-7C3F-4401-ACAC-2D9D25789833}" type="pres">
      <dgm:prSet presAssocID="{1B53EAEC-9BC5-48AC-9EB9-2688D0B86E5D}" presName="compNode" presStyleCnt="0"/>
      <dgm:spPr/>
    </dgm:pt>
    <dgm:pt modelId="{33EDEF68-9CC7-4B3D-9C31-768A0DA82AE1}" type="pres">
      <dgm:prSet presAssocID="{1B53EAEC-9BC5-48AC-9EB9-2688D0B86E5D}" presName="bgRect" presStyleLbl="bgShp" presStyleIdx="2" presStyleCnt="3"/>
      <dgm:spPr/>
    </dgm:pt>
    <dgm:pt modelId="{2FEAA0B1-F26F-4DB5-A567-0562C3D98905}" type="pres">
      <dgm:prSet presAssocID="{1B53EAEC-9BC5-48AC-9EB9-2688D0B86E5D}"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loud"/>
        </a:ext>
      </dgm:extLst>
    </dgm:pt>
    <dgm:pt modelId="{E4423BDF-D4AC-47D4-8B05-BEA27A392C18}" type="pres">
      <dgm:prSet presAssocID="{1B53EAEC-9BC5-48AC-9EB9-2688D0B86E5D}" presName="spaceRect" presStyleCnt="0"/>
      <dgm:spPr/>
    </dgm:pt>
    <dgm:pt modelId="{2E722FEA-2E07-4D7B-9500-EF229C1CE72E}" type="pres">
      <dgm:prSet presAssocID="{1B53EAEC-9BC5-48AC-9EB9-2688D0B86E5D}" presName="parTx" presStyleLbl="revTx" presStyleIdx="2" presStyleCnt="3">
        <dgm:presLayoutVars>
          <dgm:chMax val="0"/>
          <dgm:chPref val="0"/>
        </dgm:presLayoutVars>
      </dgm:prSet>
      <dgm:spPr/>
    </dgm:pt>
  </dgm:ptLst>
  <dgm:cxnLst>
    <dgm:cxn modelId="{53CA5A4C-CDD0-4C86-995A-3548F24C16FF}" type="presOf" srcId="{D936502B-F2AF-4D5D-85C2-C8A6E4DFE6EC}" destId="{8E93268B-7E4A-4D13-89FA-77380DD1EFD5}" srcOrd="0" destOrd="0" presId="urn:microsoft.com/office/officeart/2018/2/layout/IconVerticalSolidList"/>
    <dgm:cxn modelId="{3A52FA5A-6BDC-454C-A763-B41018C86E77}" type="presOf" srcId="{1B53EAEC-9BC5-48AC-9EB9-2688D0B86E5D}" destId="{2E722FEA-2E07-4D7B-9500-EF229C1CE72E}" srcOrd="0" destOrd="0" presId="urn:microsoft.com/office/officeart/2018/2/layout/IconVerticalSolidList"/>
    <dgm:cxn modelId="{6EFBD381-850A-4FA2-B3BA-BDC5ECCA01AC}" srcId="{D936502B-F2AF-4D5D-85C2-C8A6E4DFE6EC}" destId="{1B53EAEC-9BC5-48AC-9EB9-2688D0B86E5D}" srcOrd="2" destOrd="0" parTransId="{D1C08ABC-F9D8-4398-8711-E497A4E24B63}" sibTransId="{46A9F7AE-DAA8-416F-88A6-6DE293B4D6F3}"/>
    <dgm:cxn modelId="{85969991-AF22-47C9-ABBB-01C85824CE50}" srcId="{D936502B-F2AF-4D5D-85C2-C8A6E4DFE6EC}" destId="{293A5365-00B2-45E2-B483-DDB7FE27408B}" srcOrd="1" destOrd="0" parTransId="{6FD2F164-EF39-4AD4-ABF2-0A1D8448C0B2}" sibTransId="{1911176B-E656-40AF-BA5F-74A0F69C36CB}"/>
    <dgm:cxn modelId="{E9866BA6-BB27-48A4-B417-7CEA9DC25EB5}" type="presOf" srcId="{293A5365-00B2-45E2-B483-DDB7FE27408B}" destId="{C2F2DF97-C6CB-4A34-9509-0D6D6DF3E354}" srcOrd="0" destOrd="0" presId="urn:microsoft.com/office/officeart/2018/2/layout/IconVerticalSolidList"/>
    <dgm:cxn modelId="{C9D3C2EB-0480-49DE-A7EF-7C4B676CD2E1}" type="presOf" srcId="{3F2D3D95-20A4-40E0-B4B0-05D5AAAC341F}" destId="{A35B3E5C-42C8-48F6-B25A-0CC4C76639B3}" srcOrd="0" destOrd="0" presId="urn:microsoft.com/office/officeart/2018/2/layout/IconVerticalSolidList"/>
    <dgm:cxn modelId="{D649D9F8-F571-41F2-924E-9DBF1B1D1663}" srcId="{D936502B-F2AF-4D5D-85C2-C8A6E4DFE6EC}" destId="{3F2D3D95-20A4-40E0-B4B0-05D5AAAC341F}" srcOrd="0" destOrd="0" parTransId="{F95BF519-3D72-45E2-9089-CE447B66EBF5}" sibTransId="{F7337DCD-4AF8-4A5C-8E84-61CE05B24A7D}"/>
    <dgm:cxn modelId="{E4C4160A-D55A-46DA-ADFE-BBEDA4AD0FF1}" type="presParOf" srcId="{8E93268B-7E4A-4D13-89FA-77380DD1EFD5}" destId="{F86029A6-6120-4488-B5F0-54FC8E5E7AE1}" srcOrd="0" destOrd="0" presId="urn:microsoft.com/office/officeart/2018/2/layout/IconVerticalSolidList"/>
    <dgm:cxn modelId="{3698D08C-479D-4E79-8366-A8A8CC5806BB}" type="presParOf" srcId="{F86029A6-6120-4488-B5F0-54FC8E5E7AE1}" destId="{3D693DDA-D1CD-417C-AE45-CAB83D84C2C4}" srcOrd="0" destOrd="0" presId="urn:microsoft.com/office/officeart/2018/2/layout/IconVerticalSolidList"/>
    <dgm:cxn modelId="{0F1E3C3C-7191-4640-A131-4CFBD8470512}" type="presParOf" srcId="{F86029A6-6120-4488-B5F0-54FC8E5E7AE1}" destId="{59FDE71D-3728-4E98-9089-224473374379}" srcOrd="1" destOrd="0" presId="urn:microsoft.com/office/officeart/2018/2/layout/IconVerticalSolidList"/>
    <dgm:cxn modelId="{F3523AFB-FE8D-4266-988A-C1B3D8D0E6AD}" type="presParOf" srcId="{F86029A6-6120-4488-B5F0-54FC8E5E7AE1}" destId="{014B5F79-677F-4F60-8A98-7CDE3E7F6B82}" srcOrd="2" destOrd="0" presId="urn:microsoft.com/office/officeart/2018/2/layout/IconVerticalSolidList"/>
    <dgm:cxn modelId="{FFA2C310-BF01-4C10-BDB0-573E4CAE55DB}" type="presParOf" srcId="{F86029A6-6120-4488-B5F0-54FC8E5E7AE1}" destId="{A35B3E5C-42C8-48F6-B25A-0CC4C76639B3}" srcOrd="3" destOrd="0" presId="urn:microsoft.com/office/officeart/2018/2/layout/IconVerticalSolidList"/>
    <dgm:cxn modelId="{3187840C-45C3-46DA-84BE-BB41E78640FD}" type="presParOf" srcId="{8E93268B-7E4A-4D13-89FA-77380DD1EFD5}" destId="{332F8D0D-A9E4-437D-B9EE-92A64ED4498E}" srcOrd="1" destOrd="0" presId="urn:microsoft.com/office/officeart/2018/2/layout/IconVerticalSolidList"/>
    <dgm:cxn modelId="{EF9839B7-8DFD-40A0-BFCA-D1B815EACD93}" type="presParOf" srcId="{8E93268B-7E4A-4D13-89FA-77380DD1EFD5}" destId="{A01E5E24-FCF8-4100-8A19-044B693455B3}" srcOrd="2" destOrd="0" presId="urn:microsoft.com/office/officeart/2018/2/layout/IconVerticalSolidList"/>
    <dgm:cxn modelId="{0C2E9AF7-D63A-458A-BE82-39A7F8ABB4DE}" type="presParOf" srcId="{A01E5E24-FCF8-4100-8A19-044B693455B3}" destId="{278C4650-7841-4DE9-A45D-101EAC1A5B3A}" srcOrd="0" destOrd="0" presId="urn:microsoft.com/office/officeart/2018/2/layout/IconVerticalSolidList"/>
    <dgm:cxn modelId="{A936FBBB-05EF-4DF7-9F69-CB5615951DD4}" type="presParOf" srcId="{A01E5E24-FCF8-4100-8A19-044B693455B3}" destId="{C2FC9ADB-4867-4D31-80DF-AB225D298043}" srcOrd="1" destOrd="0" presId="urn:microsoft.com/office/officeart/2018/2/layout/IconVerticalSolidList"/>
    <dgm:cxn modelId="{529FEC2C-A472-4BDC-B385-E324D2B11B05}" type="presParOf" srcId="{A01E5E24-FCF8-4100-8A19-044B693455B3}" destId="{848D8BF5-2B73-452E-BE71-0A75FA9CD356}" srcOrd="2" destOrd="0" presId="urn:microsoft.com/office/officeart/2018/2/layout/IconVerticalSolidList"/>
    <dgm:cxn modelId="{9A8EF7C1-E509-4FEE-8F1A-6A99BC72CC01}" type="presParOf" srcId="{A01E5E24-FCF8-4100-8A19-044B693455B3}" destId="{C2F2DF97-C6CB-4A34-9509-0D6D6DF3E354}" srcOrd="3" destOrd="0" presId="urn:microsoft.com/office/officeart/2018/2/layout/IconVerticalSolidList"/>
    <dgm:cxn modelId="{C0825BEC-4A5D-48B9-9B19-DDBFAF4FBA92}" type="presParOf" srcId="{8E93268B-7E4A-4D13-89FA-77380DD1EFD5}" destId="{863AC7BE-258C-4501-97E6-0B20CA44C6D4}" srcOrd="3" destOrd="0" presId="urn:microsoft.com/office/officeart/2018/2/layout/IconVerticalSolidList"/>
    <dgm:cxn modelId="{B5EC8CE6-82DC-4CE3-A778-01BB5ED761D5}" type="presParOf" srcId="{8E93268B-7E4A-4D13-89FA-77380DD1EFD5}" destId="{0A43D0E8-7C3F-4401-ACAC-2D9D25789833}" srcOrd="4" destOrd="0" presId="urn:microsoft.com/office/officeart/2018/2/layout/IconVerticalSolidList"/>
    <dgm:cxn modelId="{1FAD1DE6-4F3D-412D-B0DF-A6344FCE2109}" type="presParOf" srcId="{0A43D0E8-7C3F-4401-ACAC-2D9D25789833}" destId="{33EDEF68-9CC7-4B3D-9C31-768A0DA82AE1}" srcOrd="0" destOrd="0" presId="urn:microsoft.com/office/officeart/2018/2/layout/IconVerticalSolidList"/>
    <dgm:cxn modelId="{7EFECD7E-BD86-49D6-A81D-E3AE4DBE70D3}" type="presParOf" srcId="{0A43D0E8-7C3F-4401-ACAC-2D9D25789833}" destId="{2FEAA0B1-F26F-4DB5-A567-0562C3D98905}" srcOrd="1" destOrd="0" presId="urn:microsoft.com/office/officeart/2018/2/layout/IconVerticalSolidList"/>
    <dgm:cxn modelId="{8F46F57D-084A-4C21-B092-DBBE2FBC5103}" type="presParOf" srcId="{0A43D0E8-7C3F-4401-ACAC-2D9D25789833}" destId="{E4423BDF-D4AC-47D4-8B05-BEA27A392C18}" srcOrd="2" destOrd="0" presId="urn:microsoft.com/office/officeart/2018/2/layout/IconVerticalSolidList"/>
    <dgm:cxn modelId="{0EC7D2E3-6E70-43DE-990E-4C438C5CEDF8}" type="presParOf" srcId="{0A43D0E8-7C3F-4401-ACAC-2D9D25789833}" destId="{2E722FEA-2E07-4D7B-9500-EF229C1CE72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0721DC-D78A-4F20-B182-1820742B6B69}">
      <dsp:nvSpPr>
        <dsp:cNvPr id="0" name=""/>
        <dsp:cNvSpPr/>
      </dsp:nvSpPr>
      <dsp:spPr>
        <a:xfrm>
          <a:off x="2585" y="54151"/>
          <a:ext cx="1845977" cy="117219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61C964-A333-4613-A11A-E863063D36BD}">
      <dsp:nvSpPr>
        <dsp:cNvPr id="0" name=""/>
        <dsp:cNvSpPr/>
      </dsp:nvSpPr>
      <dsp:spPr>
        <a:xfrm>
          <a:off x="207694" y="249005"/>
          <a:ext cx="1845977" cy="117219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b="0" i="0" kern="1200"/>
            <a:t>Data ingestion/ integration </a:t>
          </a:r>
          <a:endParaRPr lang="en-US" sz="1800" kern="1200"/>
        </a:p>
      </dsp:txBody>
      <dsp:txXfrm>
        <a:off x="242026" y="283337"/>
        <a:ext cx="1777313" cy="1103531"/>
      </dsp:txXfrm>
    </dsp:sp>
    <dsp:sp modelId="{93356703-E981-450E-B12A-049929F4BF5A}">
      <dsp:nvSpPr>
        <dsp:cNvPr id="0" name=""/>
        <dsp:cNvSpPr/>
      </dsp:nvSpPr>
      <dsp:spPr>
        <a:xfrm>
          <a:off x="2258780" y="54151"/>
          <a:ext cx="1845977" cy="117219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D0601D-788E-4494-86EA-F8FBB09780C3}">
      <dsp:nvSpPr>
        <dsp:cNvPr id="0" name=""/>
        <dsp:cNvSpPr/>
      </dsp:nvSpPr>
      <dsp:spPr>
        <a:xfrm>
          <a:off x="2463889" y="249005"/>
          <a:ext cx="1845977" cy="117219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b="0" i="0" kern="1200"/>
            <a:t>Processing/ visualisation </a:t>
          </a:r>
          <a:endParaRPr lang="en-US" sz="1800" kern="1200"/>
        </a:p>
      </dsp:txBody>
      <dsp:txXfrm>
        <a:off x="2498221" y="283337"/>
        <a:ext cx="1777313" cy="1103531"/>
      </dsp:txXfrm>
    </dsp:sp>
    <dsp:sp modelId="{54119020-DAF7-4F5A-9CDC-EF8B31A90EDB}">
      <dsp:nvSpPr>
        <dsp:cNvPr id="0" name=""/>
        <dsp:cNvSpPr/>
      </dsp:nvSpPr>
      <dsp:spPr>
        <a:xfrm>
          <a:off x="4514975" y="54151"/>
          <a:ext cx="1845977" cy="117219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B69A43-8B55-458B-9902-3E324D66AA5C}">
      <dsp:nvSpPr>
        <dsp:cNvPr id="0" name=""/>
        <dsp:cNvSpPr/>
      </dsp:nvSpPr>
      <dsp:spPr>
        <a:xfrm>
          <a:off x="4720084" y="249005"/>
          <a:ext cx="1845977" cy="117219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b="0" i="0" kern="1200"/>
            <a:t>Forecast production/ generation </a:t>
          </a:r>
          <a:endParaRPr lang="en-US" sz="1800" kern="1200"/>
        </a:p>
      </dsp:txBody>
      <dsp:txXfrm>
        <a:off x="4754416" y="283337"/>
        <a:ext cx="1777313" cy="1103531"/>
      </dsp:txXfrm>
    </dsp:sp>
    <dsp:sp modelId="{E3178F7E-0734-45DB-A3A2-F7C09A72E823}">
      <dsp:nvSpPr>
        <dsp:cNvPr id="0" name=""/>
        <dsp:cNvSpPr/>
      </dsp:nvSpPr>
      <dsp:spPr>
        <a:xfrm>
          <a:off x="6771171" y="54151"/>
          <a:ext cx="1845977" cy="117219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973CA7-56A6-46D1-9B4A-242906B3BA10}">
      <dsp:nvSpPr>
        <dsp:cNvPr id="0" name=""/>
        <dsp:cNvSpPr/>
      </dsp:nvSpPr>
      <dsp:spPr>
        <a:xfrm>
          <a:off x="6976279" y="249005"/>
          <a:ext cx="1845977" cy="117219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b="0" i="0" kern="1200"/>
            <a:t>Dissemination </a:t>
          </a:r>
          <a:endParaRPr lang="en-US" sz="1800" kern="1200"/>
        </a:p>
      </dsp:txBody>
      <dsp:txXfrm>
        <a:off x="7010611" y="283337"/>
        <a:ext cx="1777313" cy="11035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93DDA-D1CD-417C-AE45-CAB83D84C2C4}">
      <dsp:nvSpPr>
        <dsp:cNvPr id="0" name=""/>
        <dsp:cNvSpPr/>
      </dsp:nvSpPr>
      <dsp:spPr>
        <a:xfrm>
          <a:off x="0" y="682"/>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FDE71D-3728-4E98-9089-224473374379}">
      <dsp:nvSpPr>
        <dsp:cNvPr id="0" name=""/>
        <dsp:cNvSpPr/>
      </dsp:nvSpPr>
      <dsp:spPr>
        <a:xfrm>
          <a:off x="482961" y="359909"/>
          <a:ext cx="878111" cy="8781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5B3E5C-42C8-48F6-B25A-0CC4C76639B3}">
      <dsp:nvSpPr>
        <dsp:cNvPr id="0" name=""/>
        <dsp:cNvSpPr/>
      </dsp:nvSpPr>
      <dsp:spPr>
        <a:xfrm>
          <a:off x="1844034" y="682"/>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AU" sz="2500" kern="1200"/>
            <a:t>Unanimous support for architecture design</a:t>
          </a:r>
          <a:endParaRPr lang="en-US" sz="2500" kern="1200"/>
        </a:p>
      </dsp:txBody>
      <dsp:txXfrm>
        <a:off x="1844034" y="682"/>
        <a:ext cx="4401230" cy="1596566"/>
      </dsp:txXfrm>
    </dsp:sp>
    <dsp:sp modelId="{278C4650-7841-4DE9-A45D-101EAC1A5B3A}">
      <dsp:nvSpPr>
        <dsp:cNvPr id="0" name=""/>
        <dsp:cNvSpPr/>
      </dsp:nvSpPr>
      <dsp:spPr>
        <a:xfrm>
          <a:off x="0" y="1996390"/>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C9ADB-4867-4D31-80DF-AB225D298043}">
      <dsp:nvSpPr>
        <dsp:cNvPr id="0" name=""/>
        <dsp:cNvSpPr/>
      </dsp:nvSpPr>
      <dsp:spPr>
        <a:xfrm>
          <a:off x="482961" y="2355617"/>
          <a:ext cx="878111" cy="8781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F2DF97-C6CB-4A34-9509-0D6D6DF3E354}">
      <dsp:nvSpPr>
        <dsp:cNvPr id="0" name=""/>
        <dsp:cNvSpPr/>
      </dsp:nvSpPr>
      <dsp:spPr>
        <a:xfrm>
          <a:off x="1844034" y="1996390"/>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AU" sz="2500" kern="1200"/>
            <a:t>Preliminary ICT gaps identified in countries</a:t>
          </a:r>
          <a:endParaRPr lang="en-US" sz="2500" kern="1200"/>
        </a:p>
      </dsp:txBody>
      <dsp:txXfrm>
        <a:off x="1844034" y="1996390"/>
        <a:ext cx="4401230" cy="1596566"/>
      </dsp:txXfrm>
    </dsp:sp>
    <dsp:sp modelId="{33EDEF68-9CC7-4B3D-9C31-768A0DA82AE1}">
      <dsp:nvSpPr>
        <dsp:cNvPr id="0" name=""/>
        <dsp:cNvSpPr/>
      </dsp:nvSpPr>
      <dsp:spPr>
        <a:xfrm>
          <a:off x="0" y="3992098"/>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EAA0B1-F26F-4DB5-A567-0562C3D98905}">
      <dsp:nvSpPr>
        <dsp:cNvPr id="0" name=""/>
        <dsp:cNvSpPr/>
      </dsp:nvSpPr>
      <dsp:spPr>
        <a:xfrm>
          <a:off x="482961" y="4351325"/>
          <a:ext cx="878111" cy="8781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722FEA-2E07-4D7B-9500-EF229C1CE72E}">
      <dsp:nvSpPr>
        <dsp:cNvPr id="0" name=""/>
        <dsp:cNvSpPr/>
      </dsp:nvSpPr>
      <dsp:spPr>
        <a:xfrm>
          <a:off x="1844034" y="3992098"/>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AU" sz="2500" kern="1200"/>
            <a:t>Unanimous support for Phase 2 implementation with IBL Online Weather </a:t>
          </a:r>
          <a:endParaRPr lang="en-US" sz="2500" kern="1200"/>
        </a:p>
      </dsp:txBody>
      <dsp:txXfrm>
        <a:off x="1844034" y="3992098"/>
        <a:ext cx="4401230" cy="159656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7E5F89-D517-4D7E-8612-0D7103EE9AD9}" type="datetimeFigureOut">
              <a:rPr lang="en-NZ" smtClean="0"/>
              <a:t>28/05/2026</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B2355-B552-44E8-8D3A-D18871183675}" type="slidenum">
              <a:rPr lang="en-NZ" smtClean="0"/>
              <a:t>‹#›</a:t>
            </a:fld>
            <a:endParaRPr lang="en-NZ"/>
          </a:p>
        </p:txBody>
      </p:sp>
    </p:spTree>
    <p:extLst>
      <p:ext uri="{BB962C8B-B14F-4D97-AF65-F5344CB8AC3E}">
        <p14:creationId xmlns:p14="http://schemas.microsoft.com/office/powerpoint/2010/main" val="2939561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Cam</a:t>
            </a:r>
          </a:p>
        </p:txBody>
      </p:sp>
      <p:sp>
        <p:nvSpPr>
          <p:cNvPr id="4" name="Slide Number Placeholder 3"/>
          <p:cNvSpPr>
            <a:spLocks noGrp="1"/>
          </p:cNvSpPr>
          <p:nvPr>
            <p:ph type="sldNum" sz="quarter" idx="5"/>
          </p:nvPr>
        </p:nvSpPr>
        <p:spPr/>
        <p:txBody>
          <a:bodyPr/>
          <a:lstStyle/>
          <a:p>
            <a:fld id="{EFFB2355-B552-44E8-8D3A-D18871183675}" type="slidenum">
              <a:rPr lang="en-NZ" smtClean="0"/>
              <a:t>3</a:t>
            </a:fld>
            <a:endParaRPr lang="en-NZ"/>
          </a:p>
        </p:txBody>
      </p:sp>
    </p:spTree>
    <p:extLst>
      <p:ext uri="{BB962C8B-B14F-4D97-AF65-F5344CB8AC3E}">
        <p14:creationId xmlns:p14="http://schemas.microsoft.com/office/powerpoint/2010/main" val="3765553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10514-B443-8682-227B-8350B26DAB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1FD21-0888-0E4C-59CA-4F8F173E81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490F8-54A5-DE27-D745-863E078E51D4}"/>
              </a:ext>
            </a:extLst>
          </p:cNvPr>
          <p:cNvSpPr>
            <a:spLocks noGrp="1"/>
          </p:cNvSpPr>
          <p:nvPr>
            <p:ph type="body" idx="1"/>
          </p:nvPr>
        </p:nvSpPr>
        <p:spPr/>
        <p:txBody>
          <a:bodyPr/>
          <a:lstStyle/>
          <a:p>
            <a:r>
              <a:rPr lang="en-AU"/>
              <a:t>Steve</a:t>
            </a:r>
          </a:p>
        </p:txBody>
      </p:sp>
      <p:sp>
        <p:nvSpPr>
          <p:cNvPr id="4" name="Slide Number Placeholder 3">
            <a:extLst>
              <a:ext uri="{FF2B5EF4-FFF2-40B4-BE49-F238E27FC236}">
                <a16:creationId xmlns:a16="http://schemas.microsoft.com/office/drawing/2014/main" id="{F30B6FB9-5E84-F00D-2433-075485A2808C}"/>
              </a:ext>
            </a:extLst>
          </p:cNvPr>
          <p:cNvSpPr>
            <a:spLocks noGrp="1"/>
          </p:cNvSpPr>
          <p:nvPr>
            <p:ph type="sldNum" sz="quarter" idx="5"/>
          </p:nvPr>
        </p:nvSpPr>
        <p:spPr/>
        <p:txBody>
          <a:bodyPr/>
          <a:lstStyle/>
          <a:p>
            <a:fld id="{EFFB2355-B552-44E8-8D3A-D18871183675}" type="slidenum">
              <a:rPr lang="en-NZ" smtClean="0"/>
              <a:t>13</a:t>
            </a:fld>
            <a:endParaRPr lang="en-NZ"/>
          </a:p>
        </p:txBody>
      </p:sp>
    </p:spTree>
    <p:extLst>
      <p:ext uri="{BB962C8B-B14F-4D97-AF65-F5344CB8AC3E}">
        <p14:creationId xmlns:p14="http://schemas.microsoft.com/office/powerpoint/2010/main" val="3999782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3DC55-D968-D72F-A3C9-9F0A9A3ADE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867B4-034C-E450-6B2C-FC84EDF898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9DA958-DD06-CC25-8AB6-130997265F1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F626398-AE67-9B93-EE38-2AEAB5F783BE}"/>
              </a:ext>
            </a:extLst>
          </p:cNvPr>
          <p:cNvSpPr>
            <a:spLocks noGrp="1"/>
          </p:cNvSpPr>
          <p:nvPr>
            <p:ph type="sldNum" sz="quarter" idx="5"/>
          </p:nvPr>
        </p:nvSpPr>
        <p:spPr/>
        <p:txBody>
          <a:bodyPr/>
          <a:lstStyle/>
          <a:p>
            <a:fld id="{EFFB2355-B552-44E8-8D3A-D18871183675}" type="slidenum">
              <a:rPr lang="en-NZ" smtClean="0"/>
              <a:t>14</a:t>
            </a:fld>
            <a:endParaRPr lang="en-NZ"/>
          </a:p>
        </p:txBody>
      </p:sp>
    </p:spTree>
    <p:extLst>
      <p:ext uri="{BB962C8B-B14F-4D97-AF65-F5344CB8AC3E}">
        <p14:creationId xmlns:p14="http://schemas.microsoft.com/office/powerpoint/2010/main" val="2401346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Form example</a:t>
            </a:r>
          </a:p>
        </p:txBody>
      </p:sp>
      <p:sp>
        <p:nvSpPr>
          <p:cNvPr id="4" name="Slide Number Placeholder 3"/>
          <p:cNvSpPr>
            <a:spLocks noGrp="1"/>
          </p:cNvSpPr>
          <p:nvPr>
            <p:ph type="sldNum" sz="quarter" idx="5"/>
          </p:nvPr>
        </p:nvSpPr>
        <p:spPr/>
        <p:txBody>
          <a:bodyPr/>
          <a:lstStyle/>
          <a:p>
            <a:fld id="{EFFB2355-B552-44E8-8D3A-D18871183675}" type="slidenum">
              <a:rPr lang="en-NZ" smtClean="0"/>
              <a:t>15</a:t>
            </a:fld>
            <a:endParaRPr lang="en-NZ"/>
          </a:p>
        </p:txBody>
      </p:sp>
    </p:spTree>
    <p:extLst>
      <p:ext uri="{BB962C8B-B14F-4D97-AF65-F5344CB8AC3E}">
        <p14:creationId xmlns:p14="http://schemas.microsoft.com/office/powerpoint/2010/main" val="1564143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2891E-F95C-96FA-37C5-AA113C374D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B5A83-D9D9-2A6A-9692-DE04BD8FC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2554A-C37B-D44E-7538-01BFF6D5FCC8}"/>
              </a:ext>
            </a:extLst>
          </p:cNvPr>
          <p:cNvSpPr>
            <a:spLocks noGrp="1"/>
          </p:cNvSpPr>
          <p:nvPr>
            <p:ph type="body" idx="1"/>
          </p:nvPr>
        </p:nvSpPr>
        <p:spPr/>
        <p:txBody>
          <a:bodyPr/>
          <a:lstStyle/>
          <a:p>
            <a:r>
              <a:rPr lang="en-AU"/>
              <a:t>GAF</a:t>
            </a:r>
          </a:p>
        </p:txBody>
      </p:sp>
      <p:sp>
        <p:nvSpPr>
          <p:cNvPr id="4" name="Slide Number Placeholder 3">
            <a:extLst>
              <a:ext uri="{FF2B5EF4-FFF2-40B4-BE49-F238E27FC236}">
                <a16:creationId xmlns:a16="http://schemas.microsoft.com/office/drawing/2014/main" id="{14B04D10-FEA5-46AF-38CA-4EEE0FDD0E51}"/>
              </a:ext>
            </a:extLst>
          </p:cNvPr>
          <p:cNvSpPr>
            <a:spLocks noGrp="1"/>
          </p:cNvSpPr>
          <p:nvPr>
            <p:ph type="sldNum" sz="quarter" idx="5"/>
          </p:nvPr>
        </p:nvSpPr>
        <p:spPr/>
        <p:txBody>
          <a:bodyPr/>
          <a:lstStyle/>
          <a:p>
            <a:fld id="{EFFB2355-B552-44E8-8D3A-D18871183675}" type="slidenum">
              <a:rPr lang="en-NZ" smtClean="0"/>
              <a:t>16</a:t>
            </a:fld>
            <a:endParaRPr lang="en-NZ"/>
          </a:p>
        </p:txBody>
      </p:sp>
    </p:spTree>
    <p:extLst>
      <p:ext uri="{BB962C8B-B14F-4D97-AF65-F5344CB8AC3E}">
        <p14:creationId xmlns:p14="http://schemas.microsoft.com/office/powerpoint/2010/main" val="1083698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0DCED-9D2E-4ED1-2BB5-FAFC953709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B3AA7F-B8CE-5AED-43B7-F780297948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31EFB8-2E8C-C769-8DE3-D878E94632F2}"/>
              </a:ext>
            </a:extLst>
          </p:cNvPr>
          <p:cNvSpPr>
            <a:spLocks noGrp="1"/>
          </p:cNvSpPr>
          <p:nvPr>
            <p:ph type="body" idx="1"/>
          </p:nvPr>
        </p:nvSpPr>
        <p:spPr/>
        <p:txBody>
          <a:bodyPr/>
          <a:lstStyle/>
          <a:p>
            <a:r>
              <a:rPr lang="en-AU"/>
              <a:t>SIGMET production</a:t>
            </a:r>
          </a:p>
        </p:txBody>
      </p:sp>
      <p:sp>
        <p:nvSpPr>
          <p:cNvPr id="4" name="Slide Number Placeholder 3">
            <a:extLst>
              <a:ext uri="{FF2B5EF4-FFF2-40B4-BE49-F238E27FC236}">
                <a16:creationId xmlns:a16="http://schemas.microsoft.com/office/drawing/2014/main" id="{386B502F-CC57-D3A8-EF56-886AD85F6B97}"/>
              </a:ext>
            </a:extLst>
          </p:cNvPr>
          <p:cNvSpPr>
            <a:spLocks noGrp="1"/>
          </p:cNvSpPr>
          <p:nvPr>
            <p:ph type="sldNum" sz="quarter" idx="5"/>
          </p:nvPr>
        </p:nvSpPr>
        <p:spPr/>
        <p:txBody>
          <a:bodyPr/>
          <a:lstStyle/>
          <a:p>
            <a:fld id="{EFFB2355-B552-44E8-8D3A-D18871183675}" type="slidenum">
              <a:rPr lang="en-NZ" smtClean="0"/>
              <a:t>18</a:t>
            </a:fld>
            <a:endParaRPr lang="en-NZ"/>
          </a:p>
        </p:txBody>
      </p:sp>
    </p:spTree>
    <p:extLst>
      <p:ext uri="{BB962C8B-B14F-4D97-AF65-F5344CB8AC3E}">
        <p14:creationId xmlns:p14="http://schemas.microsoft.com/office/powerpoint/2010/main" val="406900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FFEBD-2DA0-E78B-4935-67E1A3B951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17D56-E71D-F71E-97B4-2FF39756FF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907041-EAC4-803E-6F30-2278A444FA7B}"/>
              </a:ext>
            </a:extLst>
          </p:cNvPr>
          <p:cNvSpPr>
            <a:spLocks noGrp="1"/>
          </p:cNvSpPr>
          <p:nvPr>
            <p:ph type="body" idx="1"/>
          </p:nvPr>
        </p:nvSpPr>
        <p:spPr/>
        <p:txBody>
          <a:bodyPr/>
          <a:lstStyle/>
          <a:p>
            <a:r>
              <a:rPr lang="en-AU"/>
              <a:t>Role assignment form</a:t>
            </a:r>
          </a:p>
        </p:txBody>
      </p:sp>
      <p:sp>
        <p:nvSpPr>
          <p:cNvPr id="4" name="Slide Number Placeholder 3">
            <a:extLst>
              <a:ext uri="{FF2B5EF4-FFF2-40B4-BE49-F238E27FC236}">
                <a16:creationId xmlns:a16="http://schemas.microsoft.com/office/drawing/2014/main" id="{E8FC3267-18D2-3CD0-1F18-925A31FF4A33}"/>
              </a:ext>
            </a:extLst>
          </p:cNvPr>
          <p:cNvSpPr>
            <a:spLocks noGrp="1"/>
          </p:cNvSpPr>
          <p:nvPr>
            <p:ph type="sldNum" sz="quarter" idx="5"/>
          </p:nvPr>
        </p:nvSpPr>
        <p:spPr/>
        <p:txBody>
          <a:bodyPr/>
          <a:lstStyle/>
          <a:p>
            <a:fld id="{EFFB2355-B552-44E8-8D3A-D18871183675}" type="slidenum">
              <a:rPr lang="en-NZ" smtClean="0"/>
              <a:t>19</a:t>
            </a:fld>
            <a:endParaRPr lang="en-NZ"/>
          </a:p>
        </p:txBody>
      </p:sp>
    </p:spTree>
    <p:extLst>
      <p:ext uri="{BB962C8B-B14F-4D97-AF65-F5344CB8AC3E}">
        <p14:creationId xmlns:p14="http://schemas.microsoft.com/office/powerpoint/2010/main" val="863953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AE193-8B0D-0765-D1E2-6E8C6737AE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5FAEBC-15B8-01BA-3632-1957E0AD47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D2899-DDA3-B98F-8CE9-5CFE6DE7FF8E}"/>
              </a:ext>
            </a:extLst>
          </p:cNvPr>
          <p:cNvSpPr>
            <a:spLocks noGrp="1"/>
          </p:cNvSpPr>
          <p:nvPr>
            <p:ph type="body" idx="1"/>
          </p:nvPr>
        </p:nvSpPr>
        <p:spPr/>
        <p:txBody>
          <a:bodyPr/>
          <a:lstStyle/>
          <a:p>
            <a:r>
              <a:rPr lang="en-AU"/>
              <a:t>Role configuration</a:t>
            </a:r>
          </a:p>
        </p:txBody>
      </p:sp>
      <p:sp>
        <p:nvSpPr>
          <p:cNvPr id="4" name="Slide Number Placeholder 3">
            <a:extLst>
              <a:ext uri="{FF2B5EF4-FFF2-40B4-BE49-F238E27FC236}">
                <a16:creationId xmlns:a16="http://schemas.microsoft.com/office/drawing/2014/main" id="{3425553F-2EAF-9A0E-1F13-854DC586E1E0}"/>
              </a:ext>
            </a:extLst>
          </p:cNvPr>
          <p:cNvSpPr>
            <a:spLocks noGrp="1"/>
          </p:cNvSpPr>
          <p:nvPr>
            <p:ph type="sldNum" sz="quarter" idx="5"/>
          </p:nvPr>
        </p:nvSpPr>
        <p:spPr/>
        <p:txBody>
          <a:bodyPr/>
          <a:lstStyle/>
          <a:p>
            <a:fld id="{EFFB2355-B552-44E8-8D3A-D18871183675}" type="slidenum">
              <a:rPr lang="en-NZ" smtClean="0"/>
              <a:t>20</a:t>
            </a:fld>
            <a:endParaRPr lang="en-NZ"/>
          </a:p>
        </p:txBody>
      </p:sp>
    </p:spTree>
    <p:extLst>
      <p:ext uri="{BB962C8B-B14F-4D97-AF65-F5344CB8AC3E}">
        <p14:creationId xmlns:p14="http://schemas.microsoft.com/office/powerpoint/2010/main" val="4065598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9A6B1-3EAA-7FFA-0236-88B895B234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C8F00-C455-203C-7B04-83966E7D19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634E0-E431-5D14-BCCC-D13CCA43A568}"/>
              </a:ext>
            </a:extLst>
          </p:cNvPr>
          <p:cNvSpPr>
            <a:spLocks noGrp="1"/>
          </p:cNvSpPr>
          <p:nvPr>
            <p:ph type="body" idx="1"/>
          </p:nvPr>
        </p:nvSpPr>
        <p:spPr/>
        <p:txBody>
          <a:bodyPr/>
          <a:lstStyle/>
          <a:p>
            <a:r>
              <a:rPr lang="en-AU"/>
              <a:t>Steve</a:t>
            </a:r>
          </a:p>
        </p:txBody>
      </p:sp>
      <p:sp>
        <p:nvSpPr>
          <p:cNvPr id="4" name="Slide Number Placeholder 3">
            <a:extLst>
              <a:ext uri="{FF2B5EF4-FFF2-40B4-BE49-F238E27FC236}">
                <a16:creationId xmlns:a16="http://schemas.microsoft.com/office/drawing/2014/main" id="{FF203DC1-5A6F-34FC-410B-58967AFC2EE2}"/>
              </a:ext>
            </a:extLst>
          </p:cNvPr>
          <p:cNvSpPr>
            <a:spLocks noGrp="1"/>
          </p:cNvSpPr>
          <p:nvPr>
            <p:ph type="sldNum" sz="quarter" idx="5"/>
          </p:nvPr>
        </p:nvSpPr>
        <p:spPr/>
        <p:txBody>
          <a:bodyPr/>
          <a:lstStyle/>
          <a:p>
            <a:fld id="{EFFB2355-B552-44E8-8D3A-D18871183675}" type="slidenum">
              <a:rPr lang="en-NZ" smtClean="0"/>
              <a:t>21</a:t>
            </a:fld>
            <a:endParaRPr lang="en-NZ"/>
          </a:p>
        </p:txBody>
      </p:sp>
    </p:spTree>
    <p:extLst>
      <p:ext uri="{BB962C8B-B14F-4D97-AF65-F5344CB8AC3E}">
        <p14:creationId xmlns:p14="http://schemas.microsoft.com/office/powerpoint/2010/main" val="1960366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Steve</a:t>
            </a:r>
          </a:p>
        </p:txBody>
      </p:sp>
      <p:sp>
        <p:nvSpPr>
          <p:cNvPr id="4" name="Slide Number Placeholder 3"/>
          <p:cNvSpPr>
            <a:spLocks noGrp="1"/>
          </p:cNvSpPr>
          <p:nvPr>
            <p:ph type="sldNum" sz="quarter" idx="5"/>
          </p:nvPr>
        </p:nvSpPr>
        <p:spPr/>
        <p:txBody>
          <a:bodyPr/>
          <a:lstStyle/>
          <a:p>
            <a:fld id="{EFFB2355-B552-44E8-8D3A-D18871183675}" type="slidenum">
              <a:rPr lang="en-NZ" smtClean="0"/>
              <a:t>22</a:t>
            </a:fld>
            <a:endParaRPr lang="en-NZ"/>
          </a:p>
        </p:txBody>
      </p:sp>
    </p:spTree>
    <p:extLst>
      <p:ext uri="{BB962C8B-B14F-4D97-AF65-F5344CB8AC3E}">
        <p14:creationId xmlns:p14="http://schemas.microsoft.com/office/powerpoint/2010/main" val="524605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D4320-3887-2E61-A30D-2242C9F147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34B3A1-D9DF-D1BD-36BD-2565C2DB3C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D002CD-33F5-14CA-5162-B6863DDC80DA}"/>
              </a:ext>
            </a:extLst>
          </p:cNvPr>
          <p:cNvSpPr>
            <a:spLocks noGrp="1"/>
          </p:cNvSpPr>
          <p:nvPr>
            <p:ph type="body" idx="1"/>
          </p:nvPr>
        </p:nvSpPr>
        <p:spPr/>
        <p:txBody>
          <a:bodyPr/>
          <a:lstStyle/>
          <a:p>
            <a:r>
              <a:rPr lang="en-AU"/>
              <a:t>Steve</a:t>
            </a:r>
          </a:p>
        </p:txBody>
      </p:sp>
      <p:sp>
        <p:nvSpPr>
          <p:cNvPr id="4" name="Slide Number Placeholder 3">
            <a:extLst>
              <a:ext uri="{FF2B5EF4-FFF2-40B4-BE49-F238E27FC236}">
                <a16:creationId xmlns:a16="http://schemas.microsoft.com/office/drawing/2014/main" id="{D44205F6-383C-3C5C-6E01-CE62E553F444}"/>
              </a:ext>
            </a:extLst>
          </p:cNvPr>
          <p:cNvSpPr>
            <a:spLocks noGrp="1"/>
          </p:cNvSpPr>
          <p:nvPr>
            <p:ph type="sldNum" sz="quarter" idx="5"/>
          </p:nvPr>
        </p:nvSpPr>
        <p:spPr/>
        <p:txBody>
          <a:bodyPr/>
          <a:lstStyle/>
          <a:p>
            <a:fld id="{EFFB2355-B552-44E8-8D3A-D18871183675}" type="slidenum">
              <a:rPr lang="en-NZ" smtClean="0"/>
              <a:t>26</a:t>
            </a:fld>
            <a:endParaRPr lang="en-NZ"/>
          </a:p>
        </p:txBody>
      </p:sp>
    </p:spTree>
    <p:extLst>
      <p:ext uri="{BB962C8B-B14F-4D97-AF65-F5344CB8AC3E}">
        <p14:creationId xmlns:p14="http://schemas.microsoft.com/office/powerpoint/2010/main" val="227016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Cam</a:t>
            </a:r>
          </a:p>
        </p:txBody>
      </p:sp>
      <p:sp>
        <p:nvSpPr>
          <p:cNvPr id="4" name="Slide Number Placeholder 3"/>
          <p:cNvSpPr>
            <a:spLocks noGrp="1"/>
          </p:cNvSpPr>
          <p:nvPr>
            <p:ph type="sldNum" sz="quarter" idx="5"/>
          </p:nvPr>
        </p:nvSpPr>
        <p:spPr/>
        <p:txBody>
          <a:bodyPr/>
          <a:lstStyle/>
          <a:p>
            <a:fld id="{EFFB2355-B552-44E8-8D3A-D18871183675}" type="slidenum">
              <a:rPr lang="en-NZ" smtClean="0"/>
              <a:t>4</a:t>
            </a:fld>
            <a:endParaRPr lang="en-NZ"/>
          </a:p>
        </p:txBody>
      </p:sp>
    </p:spTree>
    <p:extLst>
      <p:ext uri="{BB962C8B-B14F-4D97-AF65-F5344CB8AC3E}">
        <p14:creationId xmlns:p14="http://schemas.microsoft.com/office/powerpoint/2010/main" val="275234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17C35-C675-94BC-44F5-87F5E3D13E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55A831-3A64-82AA-F21A-017B53DAD9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6A7805-D2C2-9A60-F757-53CD1BB0F4CD}"/>
              </a:ext>
            </a:extLst>
          </p:cNvPr>
          <p:cNvSpPr>
            <a:spLocks noGrp="1"/>
          </p:cNvSpPr>
          <p:nvPr>
            <p:ph type="body" idx="1"/>
          </p:nvPr>
        </p:nvSpPr>
        <p:spPr/>
        <p:txBody>
          <a:bodyPr/>
          <a:lstStyle/>
          <a:p>
            <a:r>
              <a:rPr lang="en-AU"/>
              <a:t>Steve</a:t>
            </a:r>
          </a:p>
        </p:txBody>
      </p:sp>
      <p:sp>
        <p:nvSpPr>
          <p:cNvPr id="4" name="Slide Number Placeholder 3">
            <a:extLst>
              <a:ext uri="{FF2B5EF4-FFF2-40B4-BE49-F238E27FC236}">
                <a16:creationId xmlns:a16="http://schemas.microsoft.com/office/drawing/2014/main" id="{AD2CE2E9-7A21-9592-F964-ADE44AAD16F3}"/>
              </a:ext>
            </a:extLst>
          </p:cNvPr>
          <p:cNvSpPr>
            <a:spLocks noGrp="1"/>
          </p:cNvSpPr>
          <p:nvPr>
            <p:ph type="sldNum" sz="quarter" idx="5"/>
          </p:nvPr>
        </p:nvSpPr>
        <p:spPr/>
        <p:txBody>
          <a:bodyPr/>
          <a:lstStyle/>
          <a:p>
            <a:fld id="{EFFB2355-B552-44E8-8D3A-D18871183675}" type="slidenum">
              <a:rPr lang="en-NZ" smtClean="0"/>
              <a:t>27</a:t>
            </a:fld>
            <a:endParaRPr lang="en-NZ"/>
          </a:p>
        </p:txBody>
      </p:sp>
    </p:spTree>
    <p:extLst>
      <p:ext uri="{BB962C8B-B14F-4D97-AF65-F5344CB8AC3E}">
        <p14:creationId xmlns:p14="http://schemas.microsoft.com/office/powerpoint/2010/main" val="3276440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54D5E-1CB9-43DD-6A62-4ECA1BE18C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8ADC8-BE9B-CF56-539E-60DA49EE9C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15C32C-C42A-B8D0-6AFE-379E9B6055F5}"/>
              </a:ext>
            </a:extLst>
          </p:cNvPr>
          <p:cNvSpPr>
            <a:spLocks noGrp="1"/>
          </p:cNvSpPr>
          <p:nvPr>
            <p:ph type="body" idx="1"/>
          </p:nvPr>
        </p:nvSpPr>
        <p:spPr/>
        <p:txBody>
          <a:bodyPr/>
          <a:lstStyle/>
          <a:p>
            <a:r>
              <a:rPr lang="en-AU"/>
              <a:t>Steve</a:t>
            </a:r>
          </a:p>
        </p:txBody>
      </p:sp>
      <p:sp>
        <p:nvSpPr>
          <p:cNvPr id="4" name="Slide Number Placeholder 3">
            <a:extLst>
              <a:ext uri="{FF2B5EF4-FFF2-40B4-BE49-F238E27FC236}">
                <a16:creationId xmlns:a16="http://schemas.microsoft.com/office/drawing/2014/main" id="{BC17B0DA-930D-C90E-95DD-B38CBCD0FE82}"/>
              </a:ext>
            </a:extLst>
          </p:cNvPr>
          <p:cNvSpPr>
            <a:spLocks noGrp="1"/>
          </p:cNvSpPr>
          <p:nvPr>
            <p:ph type="sldNum" sz="quarter" idx="5"/>
          </p:nvPr>
        </p:nvSpPr>
        <p:spPr/>
        <p:txBody>
          <a:bodyPr/>
          <a:lstStyle/>
          <a:p>
            <a:fld id="{EFFB2355-B552-44E8-8D3A-D18871183675}" type="slidenum">
              <a:rPr lang="en-NZ" smtClean="0"/>
              <a:t>28</a:t>
            </a:fld>
            <a:endParaRPr lang="en-NZ"/>
          </a:p>
        </p:txBody>
      </p:sp>
    </p:spTree>
    <p:extLst>
      <p:ext uri="{BB962C8B-B14F-4D97-AF65-F5344CB8AC3E}">
        <p14:creationId xmlns:p14="http://schemas.microsoft.com/office/powerpoint/2010/main" val="3095534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F9386-D926-E1E9-934E-0BD81AD678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A5CF82-8936-E757-CA01-486FC57BF6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4D32B-AC81-F97F-C736-49F5860DF5E4}"/>
              </a:ext>
            </a:extLst>
          </p:cNvPr>
          <p:cNvSpPr>
            <a:spLocks noGrp="1"/>
          </p:cNvSpPr>
          <p:nvPr>
            <p:ph type="body" idx="1"/>
          </p:nvPr>
        </p:nvSpPr>
        <p:spPr/>
        <p:txBody>
          <a:bodyPr/>
          <a:lstStyle/>
          <a:p>
            <a:r>
              <a:rPr lang="en-AU"/>
              <a:t>Cam</a:t>
            </a:r>
          </a:p>
        </p:txBody>
      </p:sp>
      <p:sp>
        <p:nvSpPr>
          <p:cNvPr id="4" name="Slide Number Placeholder 3">
            <a:extLst>
              <a:ext uri="{FF2B5EF4-FFF2-40B4-BE49-F238E27FC236}">
                <a16:creationId xmlns:a16="http://schemas.microsoft.com/office/drawing/2014/main" id="{C93605C5-24E8-F605-4262-A2AA6D46C00E}"/>
              </a:ext>
            </a:extLst>
          </p:cNvPr>
          <p:cNvSpPr>
            <a:spLocks noGrp="1"/>
          </p:cNvSpPr>
          <p:nvPr>
            <p:ph type="sldNum" sz="quarter" idx="5"/>
          </p:nvPr>
        </p:nvSpPr>
        <p:spPr/>
        <p:txBody>
          <a:bodyPr/>
          <a:lstStyle/>
          <a:p>
            <a:fld id="{EFFB2355-B552-44E8-8D3A-D18871183675}" type="slidenum">
              <a:rPr lang="en-NZ" smtClean="0"/>
              <a:t>5</a:t>
            </a:fld>
            <a:endParaRPr lang="en-NZ"/>
          </a:p>
        </p:txBody>
      </p:sp>
    </p:spTree>
    <p:extLst>
      <p:ext uri="{BB962C8B-B14F-4D97-AF65-F5344CB8AC3E}">
        <p14:creationId xmlns:p14="http://schemas.microsoft.com/office/powerpoint/2010/main" val="777644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C9721-47A0-7672-FA23-23C0583D54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C2342F-C87F-A171-1DA1-27B8E30287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89CB60-E3F5-501F-DFE0-C7360077CA7C}"/>
              </a:ext>
            </a:extLst>
          </p:cNvPr>
          <p:cNvSpPr>
            <a:spLocks noGrp="1"/>
          </p:cNvSpPr>
          <p:nvPr>
            <p:ph type="body" idx="1"/>
          </p:nvPr>
        </p:nvSpPr>
        <p:spPr/>
        <p:txBody>
          <a:bodyPr/>
          <a:lstStyle/>
          <a:p>
            <a:r>
              <a:rPr lang="en-AU"/>
              <a:t>Cam</a:t>
            </a:r>
          </a:p>
        </p:txBody>
      </p:sp>
      <p:sp>
        <p:nvSpPr>
          <p:cNvPr id="4" name="Slide Number Placeholder 3">
            <a:extLst>
              <a:ext uri="{FF2B5EF4-FFF2-40B4-BE49-F238E27FC236}">
                <a16:creationId xmlns:a16="http://schemas.microsoft.com/office/drawing/2014/main" id="{1509E58B-47B6-F324-0973-F949DC07AC36}"/>
              </a:ext>
            </a:extLst>
          </p:cNvPr>
          <p:cNvSpPr>
            <a:spLocks noGrp="1"/>
          </p:cNvSpPr>
          <p:nvPr>
            <p:ph type="sldNum" sz="quarter" idx="5"/>
          </p:nvPr>
        </p:nvSpPr>
        <p:spPr/>
        <p:txBody>
          <a:bodyPr/>
          <a:lstStyle/>
          <a:p>
            <a:fld id="{EFFB2355-B552-44E8-8D3A-D18871183675}" type="slidenum">
              <a:rPr lang="en-NZ" smtClean="0"/>
              <a:t>6</a:t>
            </a:fld>
            <a:endParaRPr lang="en-NZ"/>
          </a:p>
        </p:txBody>
      </p:sp>
    </p:spTree>
    <p:extLst>
      <p:ext uri="{BB962C8B-B14F-4D97-AF65-F5344CB8AC3E}">
        <p14:creationId xmlns:p14="http://schemas.microsoft.com/office/powerpoint/2010/main" val="1777479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A16E4-DCB6-B50A-C6E3-0D355B34A7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0D5200-5824-5134-91A5-51000D2C32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C6941C-55F2-9B49-7897-27EB7571CB7F}"/>
              </a:ext>
            </a:extLst>
          </p:cNvPr>
          <p:cNvSpPr>
            <a:spLocks noGrp="1"/>
          </p:cNvSpPr>
          <p:nvPr>
            <p:ph type="body" idx="1"/>
          </p:nvPr>
        </p:nvSpPr>
        <p:spPr/>
        <p:txBody>
          <a:bodyPr/>
          <a:lstStyle/>
          <a:p>
            <a:r>
              <a:rPr lang="en-AU"/>
              <a:t>Cam</a:t>
            </a:r>
          </a:p>
        </p:txBody>
      </p:sp>
      <p:sp>
        <p:nvSpPr>
          <p:cNvPr id="4" name="Slide Number Placeholder 3">
            <a:extLst>
              <a:ext uri="{FF2B5EF4-FFF2-40B4-BE49-F238E27FC236}">
                <a16:creationId xmlns:a16="http://schemas.microsoft.com/office/drawing/2014/main" id="{F5A6E172-D0EF-2A28-EEFE-235B8D11364E}"/>
              </a:ext>
            </a:extLst>
          </p:cNvPr>
          <p:cNvSpPr>
            <a:spLocks noGrp="1"/>
          </p:cNvSpPr>
          <p:nvPr>
            <p:ph type="sldNum" sz="quarter" idx="5"/>
          </p:nvPr>
        </p:nvSpPr>
        <p:spPr/>
        <p:txBody>
          <a:bodyPr/>
          <a:lstStyle/>
          <a:p>
            <a:fld id="{EFFB2355-B552-44E8-8D3A-D18871183675}" type="slidenum">
              <a:rPr lang="en-NZ" smtClean="0"/>
              <a:t>7</a:t>
            </a:fld>
            <a:endParaRPr lang="en-NZ"/>
          </a:p>
        </p:txBody>
      </p:sp>
    </p:spTree>
    <p:extLst>
      <p:ext uri="{BB962C8B-B14F-4D97-AF65-F5344CB8AC3E}">
        <p14:creationId xmlns:p14="http://schemas.microsoft.com/office/powerpoint/2010/main" val="3735064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Cam</a:t>
            </a:r>
          </a:p>
        </p:txBody>
      </p:sp>
      <p:sp>
        <p:nvSpPr>
          <p:cNvPr id="4" name="Slide Number Placeholder 3"/>
          <p:cNvSpPr>
            <a:spLocks noGrp="1"/>
          </p:cNvSpPr>
          <p:nvPr>
            <p:ph type="sldNum" sz="quarter" idx="5"/>
          </p:nvPr>
        </p:nvSpPr>
        <p:spPr/>
        <p:txBody>
          <a:bodyPr/>
          <a:lstStyle/>
          <a:p>
            <a:fld id="{EFFB2355-B552-44E8-8D3A-D18871183675}" type="slidenum">
              <a:rPr lang="en-NZ" smtClean="0"/>
              <a:t>8</a:t>
            </a:fld>
            <a:endParaRPr lang="en-NZ"/>
          </a:p>
        </p:txBody>
      </p:sp>
    </p:spTree>
    <p:extLst>
      <p:ext uri="{BB962C8B-B14F-4D97-AF65-F5344CB8AC3E}">
        <p14:creationId xmlns:p14="http://schemas.microsoft.com/office/powerpoint/2010/main" val="3243762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5F2-84BD-5A5B-4E5D-3BA31FF8C6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408EDB-CB23-E3CC-B976-D566BF0219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96B32F-A542-4CDA-9A57-1C8494CCBDBE}"/>
              </a:ext>
            </a:extLst>
          </p:cNvPr>
          <p:cNvSpPr>
            <a:spLocks noGrp="1"/>
          </p:cNvSpPr>
          <p:nvPr>
            <p:ph type="body" idx="1"/>
          </p:nvPr>
        </p:nvSpPr>
        <p:spPr/>
        <p:txBody>
          <a:bodyPr/>
          <a:lstStyle/>
          <a:p>
            <a:r>
              <a:rPr lang="en-AU"/>
              <a:t>Steve</a:t>
            </a:r>
          </a:p>
        </p:txBody>
      </p:sp>
      <p:sp>
        <p:nvSpPr>
          <p:cNvPr id="4" name="Slide Number Placeholder 3">
            <a:extLst>
              <a:ext uri="{FF2B5EF4-FFF2-40B4-BE49-F238E27FC236}">
                <a16:creationId xmlns:a16="http://schemas.microsoft.com/office/drawing/2014/main" id="{B95CFFFF-E57A-CF83-6B34-C91B0A5E1466}"/>
              </a:ext>
            </a:extLst>
          </p:cNvPr>
          <p:cNvSpPr>
            <a:spLocks noGrp="1"/>
          </p:cNvSpPr>
          <p:nvPr>
            <p:ph type="sldNum" sz="quarter" idx="5"/>
          </p:nvPr>
        </p:nvSpPr>
        <p:spPr/>
        <p:txBody>
          <a:bodyPr/>
          <a:lstStyle/>
          <a:p>
            <a:fld id="{EFFB2355-B552-44E8-8D3A-D18871183675}" type="slidenum">
              <a:rPr lang="en-NZ" smtClean="0"/>
              <a:t>9</a:t>
            </a:fld>
            <a:endParaRPr lang="en-NZ"/>
          </a:p>
        </p:txBody>
      </p:sp>
    </p:spTree>
    <p:extLst>
      <p:ext uri="{BB962C8B-B14F-4D97-AF65-F5344CB8AC3E}">
        <p14:creationId xmlns:p14="http://schemas.microsoft.com/office/powerpoint/2010/main" val="2707962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96D51-73B3-2BA4-61F1-F61D1C551E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4AC74-8C2C-FC03-2D91-3D652AD831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145B96-999B-15DB-7B87-CF144C8C0B3E}"/>
              </a:ext>
            </a:extLst>
          </p:cNvPr>
          <p:cNvSpPr>
            <a:spLocks noGrp="1"/>
          </p:cNvSpPr>
          <p:nvPr>
            <p:ph type="body" idx="1"/>
          </p:nvPr>
        </p:nvSpPr>
        <p:spPr/>
        <p:txBody>
          <a:bodyPr/>
          <a:lstStyle/>
          <a:p>
            <a:r>
              <a:rPr lang="en-AU"/>
              <a:t>Cam</a:t>
            </a:r>
          </a:p>
        </p:txBody>
      </p:sp>
      <p:sp>
        <p:nvSpPr>
          <p:cNvPr id="4" name="Slide Number Placeholder 3">
            <a:extLst>
              <a:ext uri="{FF2B5EF4-FFF2-40B4-BE49-F238E27FC236}">
                <a16:creationId xmlns:a16="http://schemas.microsoft.com/office/drawing/2014/main" id="{2FA3E46F-C664-6D8F-74F0-0E0696F47F90}"/>
              </a:ext>
            </a:extLst>
          </p:cNvPr>
          <p:cNvSpPr>
            <a:spLocks noGrp="1"/>
          </p:cNvSpPr>
          <p:nvPr>
            <p:ph type="sldNum" sz="quarter" idx="5"/>
          </p:nvPr>
        </p:nvSpPr>
        <p:spPr/>
        <p:txBody>
          <a:bodyPr/>
          <a:lstStyle/>
          <a:p>
            <a:fld id="{EFFB2355-B552-44E8-8D3A-D18871183675}" type="slidenum">
              <a:rPr lang="en-NZ" smtClean="0"/>
              <a:t>10</a:t>
            </a:fld>
            <a:endParaRPr lang="en-NZ"/>
          </a:p>
        </p:txBody>
      </p:sp>
    </p:spTree>
    <p:extLst>
      <p:ext uri="{BB962C8B-B14F-4D97-AF65-F5344CB8AC3E}">
        <p14:creationId xmlns:p14="http://schemas.microsoft.com/office/powerpoint/2010/main" val="2863649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03C11-8B1A-2761-123D-FA6B25C9BC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4B1C12-7512-C4D0-EB75-E20D12E727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72EF6-D42B-A817-EA83-B2ACA95C6695}"/>
              </a:ext>
            </a:extLst>
          </p:cNvPr>
          <p:cNvSpPr>
            <a:spLocks noGrp="1"/>
          </p:cNvSpPr>
          <p:nvPr>
            <p:ph type="body" idx="1"/>
          </p:nvPr>
        </p:nvSpPr>
        <p:spPr/>
        <p:txBody>
          <a:bodyPr/>
          <a:lstStyle/>
          <a:p>
            <a:r>
              <a:rPr lang="en-AU"/>
              <a:t>Steve</a:t>
            </a:r>
          </a:p>
        </p:txBody>
      </p:sp>
      <p:sp>
        <p:nvSpPr>
          <p:cNvPr id="4" name="Slide Number Placeholder 3">
            <a:extLst>
              <a:ext uri="{FF2B5EF4-FFF2-40B4-BE49-F238E27FC236}">
                <a16:creationId xmlns:a16="http://schemas.microsoft.com/office/drawing/2014/main" id="{CE0E9341-602C-8328-DCB4-8C6EF7BBFE3B}"/>
              </a:ext>
            </a:extLst>
          </p:cNvPr>
          <p:cNvSpPr>
            <a:spLocks noGrp="1"/>
          </p:cNvSpPr>
          <p:nvPr>
            <p:ph type="sldNum" sz="quarter" idx="5"/>
          </p:nvPr>
        </p:nvSpPr>
        <p:spPr/>
        <p:txBody>
          <a:bodyPr/>
          <a:lstStyle/>
          <a:p>
            <a:fld id="{EFFB2355-B552-44E8-8D3A-D18871183675}" type="slidenum">
              <a:rPr lang="en-NZ" smtClean="0"/>
              <a:t>11</a:t>
            </a:fld>
            <a:endParaRPr lang="en-NZ"/>
          </a:p>
        </p:txBody>
      </p:sp>
    </p:spTree>
    <p:extLst>
      <p:ext uri="{BB962C8B-B14F-4D97-AF65-F5344CB8AC3E}">
        <p14:creationId xmlns:p14="http://schemas.microsoft.com/office/powerpoint/2010/main" val="414860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C482-868C-C6B6-60D1-EB96C60704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5CB65280-EE1B-6A51-03F1-1D50899F67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7BD265B-C198-8FDF-5939-08A1CA97F8B8}"/>
              </a:ext>
            </a:extLst>
          </p:cNvPr>
          <p:cNvSpPr>
            <a:spLocks noGrp="1"/>
          </p:cNvSpPr>
          <p:nvPr>
            <p:ph type="dt" sz="half" idx="10"/>
          </p:nvPr>
        </p:nvSpPr>
        <p:spPr/>
        <p:txBody>
          <a:bodyPr/>
          <a:lstStyle/>
          <a:p>
            <a:fld id="{E5EB02A2-9D48-4159-80D3-C095461AA217}" type="datetimeFigureOut">
              <a:rPr lang="en-AU" smtClean="0"/>
              <a:t>28/05/2026</a:t>
            </a:fld>
            <a:endParaRPr lang="en-AU"/>
          </a:p>
        </p:txBody>
      </p:sp>
      <p:sp>
        <p:nvSpPr>
          <p:cNvPr id="5" name="Footer Placeholder 4">
            <a:extLst>
              <a:ext uri="{FF2B5EF4-FFF2-40B4-BE49-F238E27FC236}">
                <a16:creationId xmlns:a16="http://schemas.microsoft.com/office/drawing/2014/main" id="{5F4472C3-0529-E001-0A01-8EF7A22A4E3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EC386A1-6DBC-E53E-B65C-40CD33BF6D69}"/>
              </a:ext>
            </a:extLst>
          </p:cNvPr>
          <p:cNvSpPr>
            <a:spLocks noGrp="1"/>
          </p:cNvSpPr>
          <p:nvPr>
            <p:ph type="sldNum" sz="quarter" idx="12"/>
          </p:nvPr>
        </p:nvSpPr>
        <p:spPr/>
        <p:txBody>
          <a:bodyPr/>
          <a:lstStyle/>
          <a:p>
            <a:fld id="{97F55729-DB7C-4EFF-B0A8-CF3C3A9104D2}" type="slidenum">
              <a:rPr lang="en-AU" smtClean="0"/>
              <a:t>‹#›</a:t>
            </a:fld>
            <a:endParaRPr lang="en-AU"/>
          </a:p>
        </p:txBody>
      </p:sp>
    </p:spTree>
    <p:extLst>
      <p:ext uri="{BB962C8B-B14F-4D97-AF65-F5344CB8AC3E}">
        <p14:creationId xmlns:p14="http://schemas.microsoft.com/office/powerpoint/2010/main" val="3951801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3C420-0E3C-2BCF-1C00-0BD839071A3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851CBE6-0014-67C3-890F-200F461397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FBCC414-FF6A-C0AE-9C81-50D76133AE51}"/>
              </a:ext>
            </a:extLst>
          </p:cNvPr>
          <p:cNvSpPr>
            <a:spLocks noGrp="1"/>
          </p:cNvSpPr>
          <p:nvPr>
            <p:ph type="dt" sz="half" idx="10"/>
          </p:nvPr>
        </p:nvSpPr>
        <p:spPr/>
        <p:txBody>
          <a:bodyPr/>
          <a:lstStyle/>
          <a:p>
            <a:fld id="{E5EB02A2-9D48-4159-80D3-C095461AA217}" type="datetimeFigureOut">
              <a:rPr lang="en-AU" smtClean="0"/>
              <a:t>28/05/2026</a:t>
            </a:fld>
            <a:endParaRPr lang="en-AU"/>
          </a:p>
        </p:txBody>
      </p:sp>
      <p:sp>
        <p:nvSpPr>
          <p:cNvPr id="5" name="Footer Placeholder 4">
            <a:extLst>
              <a:ext uri="{FF2B5EF4-FFF2-40B4-BE49-F238E27FC236}">
                <a16:creationId xmlns:a16="http://schemas.microsoft.com/office/drawing/2014/main" id="{A40B16CA-4260-9B14-BB19-B4C44B1F865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13179C5-2CD7-B636-A12A-B73E33E5FB7C}"/>
              </a:ext>
            </a:extLst>
          </p:cNvPr>
          <p:cNvSpPr>
            <a:spLocks noGrp="1"/>
          </p:cNvSpPr>
          <p:nvPr>
            <p:ph type="sldNum" sz="quarter" idx="12"/>
          </p:nvPr>
        </p:nvSpPr>
        <p:spPr/>
        <p:txBody>
          <a:bodyPr/>
          <a:lstStyle/>
          <a:p>
            <a:fld id="{97F55729-DB7C-4EFF-B0A8-CF3C3A9104D2}" type="slidenum">
              <a:rPr lang="en-AU" smtClean="0"/>
              <a:t>‹#›</a:t>
            </a:fld>
            <a:endParaRPr lang="en-AU"/>
          </a:p>
        </p:txBody>
      </p:sp>
    </p:spTree>
    <p:extLst>
      <p:ext uri="{BB962C8B-B14F-4D97-AF65-F5344CB8AC3E}">
        <p14:creationId xmlns:p14="http://schemas.microsoft.com/office/powerpoint/2010/main" val="2538242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7DBF14-EDFE-029A-D2C2-E5CE507D3C6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3ED70FA-0EE1-273C-2498-6BF081A095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DF45FF2-B6A8-E693-317D-C552000C2D22}"/>
              </a:ext>
            </a:extLst>
          </p:cNvPr>
          <p:cNvSpPr>
            <a:spLocks noGrp="1"/>
          </p:cNvSpPr>
          <p:nvPr>
            <p:ph type="dt" sz="half" idx="10"/>
          </p:nvPr>
        </p:nvSpPr>
        <p:spPr/>
        <p:txBody>
          <a:bodyPr/>
          <a:lstStyle/>
          <a:p>
            <a:fld id="{E5EB02A2-9D48-4159-80D3-C095461AA217}" type="datetimeFigureOut">
              <a:rPr lang="en-AU" smtClean="0"/>
              <a:t>28/05/2026</a:t>
            </a:fld>
            <a:endParaRPr lang="en-AU"/>
          </a:p>
        </p:txBody>
      </p:sp>
      <p:sp>
        <p:nvSpPr>
          <p:cNvPr id="5" name="Footer Placeholder 4">
            <a:extLst>
              <a:ext uri="{FF2B5EF4-FFF2-40B4-BE49-F238E27FC236}">
                <a16:creationId xmlns:a16="http://schemas.microsoft.com/office/drawing/2014/main" id="{FFA4D693-64F4-583F-5C4B-7EF5FFFC3A4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EA9FD51-2742-85DD-F9F1-39D55E2A966E}"/>
              </a:ext>
            </a:extLst>
          </p:cNvPr>
          <p:cNvSpPr>
            <a:spLocks noGrp="1"/>
          </p:cNvSpPr>
          <p:nvPr>
            <p:ph type="sldNum" sz="quarter" idx="12"/>
          </p:nvPr>
        </p:nvSpPr>
        <p:spPr/>
        <p:txBody>
          <a:bodyPr/>
          <a:lstStyle/>
          <a:p>
            <a:fld id="{97F55729-DB7C-4EFF-B0A8-CF3C3A9104D2}" type="slidenum">
              <a:rPr lang="en-AU" smtClean="0"/>
              <a:t>‹#›</a:t>
            </a:fld>
            <a:endParaRPr lang="en-AU"/>
          </a:p>
        </p:txBody>
      </p:sp>
    </p:spTree>
    <p:extLst>
      <p:ext uri="{BB962C8B-B14F-4D97-AF65-F5344CB8AC3E}">
        <p14:creationId xmlns:p14="http://schemas.microsoft.com/office/powerpoint/2010/main" val="3205292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rown boa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527661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rown boa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08304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19EF9-5394-A639-2C58-AF26A9A7D55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5F57C3E-BE53-95AA-3847-BAC9C574E5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9F69CB6-2BB6-A6D3-283B-28E4F3E89642}"/>
              </a:ext>
            </a:extLst>
          </p:cNvPr>
          <p:cNvSpPr>
            <a:spLocks noGrp="1"/>
          </p:cNvSpPr>
          <p:nvPr>
            <p:ph type="dt" sz="half" idx="10"/>
          </p:nvPr>
        </p:nvSpPr>
        <p:spPr/>
        <p:txBody>
          <a:bodyPr/>
          <a:lstStyle/>
          <a:p>
            <a:fld id="{E5EB02A2-9D48-4159-80D3-C095461AA217}" type="datetimeFigureOut">
              <a:rPr lang="en-AU" smtClean="0"/>
              <a:t>28/05/2026</a:t>
            </a:fld>
            <a:endParaRPr lang="en-AU"/>
          </a:p>
        </p:txBody>
      </p:sp>
      <p:sp>
        <p:nvSpPr>
          <p:cNvPr id="5" name="Footer Placeholder 4">
            <a:extLst>
              <a:ext uri="{FF2B5EF4-FFF2-40B4-BE49-F238E27FC236}">
                <a16:creationId xmlns:a16="http://schemas.microsoft.com/office/drawing/2014/main" id="{8E0BF5CE-5C57-5F16-BCDD-25E0E1A0500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F1494D2-8D34-AF39-BC08-636308D4D7C1}"/>
              </a:ext>
            </a:extLst>
          </p:cNvPr>
          <p:cNvSpPr>
            <a:spLocks noGrp="1"/>
          </p:cNvSpPr>
          <p:nvPr>
            <p:ph type="sldNum" sz="quarter" idx="12"/>
          </p:nvPr>
        </p:nvSpPr>
        <p:spPr/>
        <p:txBody>
          <a:bodyPr/>
          <a:lstStyle/>
          <a:p>
            <a:fld id="{97F55729-DB7C-4EFF-B0A8-CF3C3A9104D2}" type="slidenum">
              <a:rPr lang="en-AU" smtClean="0"/>
              <a:t>‹#›</a:t>
            </a:fld>
            <a:endParaRPr lang="en-AU"/>
          </a:p>
        </p:txBody>
      </p:sp>
    </p:spTree>
    <p:extLst>
      <p:ext uri="{BB962C8B-B14F-4D97-AF65-F5344CB8AC3E}">
        <p14:creationId xmlns:p14="http://schemas.microsoft.com/office/powerpoint/2010/main" val="2297146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88049-10F8-0FA4-4ABB-266101B81D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88C1361-8B8E-F864-9507-5C0DCC30F5D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D6DE3D-DE0A-DDD1-1A1B-D4B462B5DE9B}"/>
              </a:ext>
            </a:extLst>
          </p:cNvPr>
          <p:cNvSpPr>
            <a:spLocks noGrp="1"/>
          </p:cNvSpPr>
          <p:nvPr>
            <p:ph type="dt" sz="half" idx="10"/>
          </p:nvPr>
        </p:nvSpPr>
        <p:spPr/>
        <p:txBody>
          <a:bodyPr/>
          <a:lstStyle/>
          <a:p>
            <a:fld id="{E5EB02A2-9D48-4159-80D3-C095461AA217}" type="datetimeFigureOut">
              <a:rPr lang="en-AU" smtClean="0"/>
              <a:t>28/05/2026</a:t>
            </a:fld>
            <a:endParaRPr lang="en-AU"/>
          </a:p>
        </p:txBody>
      </p:sp>
      <p:sp>
        <p:nvSpPr>
          <p:cNvPr id="5" name="Footer Placeholder 4">
            <a:extLst>
              <a:ext uri="{FF2B5EF4-FFF2-40B4-BE49-F238E27FC236}">
                <a16:creationId xmlns:a16="http://schemas.microsoft.com/office/drawing/2014/main" id="{1A2FBE9A-E453-5466-107F-ECA05E38753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7B696F8-C415-9A97-878D-86508F5C61B9}"/>
              </a:ext>
            </a:extLst>
          </p:cNvPr>
          <p:cNvSpPr>
            <a:spLocks noGrp="1"/>
          </p:cNvSpPr>
          <p:nvPr>
            <p:ph type="sldNum" sz="quarter" idx="12"/>
          </p:nvPr>
        </p:nvSpPr>
        <p:spPr/>
        <p:txBody>
          <a:bodyPr/>
          <a:lstStyle/>
          <a:p>
            <a:fld id="{97F55729-DB7C-4EFF-B0A8-CF3C3A9104D2}" type="slidenum">
              <a:rPr lang="en-AU" smtClean="0"/>
              <a:t>‹#›</a:t>
            </a:fld>
            <a:endParaRPr lang="en-AU"/>
          </a:p>
        </p:txBody>
      </p:sp>
    </p:spTree>
    <p:extLst>
      <p:ext uri="{BB962C8B-B14F-4D97-AF65-F5344CB8AC3E}">
        <p14:creationId xmlns:p14="http://schemas.microsoft.com/office/powerpoint/2010/main" val="1979711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498C-95CB-55BE-A807-F8D35FE0B0C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508F8EA-46D2-DC7F-7B8F-2F33DA7133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8BC89D14-FA91-C776-4D53-A3A082220A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7E7FBE3-C0E1-0951-470D-25E927553AC9}"/>
              </a:ext>
            </a:extLst>
          </p:cNvPr>
          <p:cNvSpPr>
            <a:spLocks noGrp="1"/>
          </p:cNvSpPr>
          <p:nvPr>
            <p:ph type="dt" sz="half" idx="10"/>
          </p:nvPr>
        </p:nvSpPr>
        <p:spPr/>
        <p:txBody>
          <a:bodyPr/>
          <a:lstStyle/>
          <a:p>
            <a:fld id="{E5EB02A2-9D48-4159-80D3-C095461AA217}" type="datetimeFigureOut">
              <a:rPr lang="en-AU" smtClean="0"/>
              <a:t>28/05/2026</a:t>
            </a:fld>
            <a:endParaRPr lang="en-AU"/>
          </a:p>
        </p:txBody>
      </p:sp>
      <p:sp>
        <p:nvSpPr>
          <p:cNvPr id="6" name="Footer Placeholder 5">
            <a:extLst>
              <a:ext uri="{FF2B5EF4-FFF2-40B4-BE49-F238E27FC236}">
                <a16:creationId xmlns:a16="http://schemas.microsoft.com/office/drawing/2014/main" id="{9FB2E5CA-75F1-8141-F87D-3F4D17B957F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CC534F2-32DC-83F4-9E5C-62C07868F190}"/>
              </a:ext>
            </a:extLst>
          </p:cNvPr>
          <p:cNvSpPr>
            <a:spLocks noGrp="1"/>
          </p:cNvSpPr>
          <p:nvPr>
            <p:ph type="sldNum" sz="quarter" idx="12"/>
          </p:nvPr>
        </p:nvSpPr>
        <p:spPr/>
        <p:txBody>
          <a:bodyPr/>
          <a:lstStyle/>
          <a:p>
            <a:fld id="{97F55729-DB7C-4EFF-B0A8-CF3C3A9104D2}" type="slidenum">
              <a:rPr lang="en-AU" smtClean="0"/>
              <a:t>‹#›</a:t>
            </a:fld>
            <a:endParaRPr lang="en-AU"/>
          </a:p>
        </p:txBody>
      </p:sp>
    </p:spTree>
    <p:extLst>
      <p:ext uri="{BB962C8B-B14F-4D97-AF65-F5344CB8AC3E}">
        <p14:creationId xmlns:p14="http://schemas.microsoft.com/office/powerpoint/2010/main" val="4259806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77828-48CF-38EC-5A43-F27521B5208B}"/>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D2FA351-0664-EBBC-796E-EB4A854827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025E80-8DBF-3F5D-0804-DCC8841C9C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18119EC-47A2-FE91-217A-5CDFDA8991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3F36A6-F9B1-3558-A56E-AF38F9F4E0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3B72343-15A2-5973-7873-84BABC4FB23D}"/>
              </a:ext>
            </a:extLst>
          </p:cNvPr>
          <p:cNvSpPr>
            <a:spLocks noGrp="1"/>
          </p:cNvSpPr>
          <p:nvPr>
            <p:ph type="dt" sz="half" idx="10"/>
          </p:nvPr>
        </p:nvSpPr>
        <p:spPr/>
        <p:txBody>
          <a:bodyPr/>
          <a:lstStyle/>
          <a:p>
            <a:fld id="{E5EB02A2-9D48-4159-80D3-C095461AA217}" type="datetimeFigureOut">
              <a:rPr lang="en-AU" smtClean="0"/>
              <a:t>28/05/2026</a:t>
            </a:fld>
            <a:endParaRPr lang="en-AU"/>
          </a:p>
        </p:txBody>
      </p:sp>
      <p:sp>
        <p:nvSpPr>
          <p:cNvPr id="8" name="Footer Placeholder 7">
            <a:extLst>
              <a:ext uri="{FF2B5EF4-FFF2-40B4-BE49-F238E27FC236}">
                <a16:creationId xmlns:a16="http://schemas.microsoft.com/office/drawing/2014/main" id="{DB216382-4C94-7A93-499B-C196BB36A54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BF335D76-C24B-E757-5E28-93733D9FB93D}"/>
              </a:ext>
            </a:extLst>
          </p:cNvPr>
          <p:cNvSpPr>
            <a:spLocks noGrp="1"/>
          </p:cNvSpPr>
          <p:nvPr>
            <p:ph type="sldNum" sz="quarter" idx="12"/>
          </p:nvPr>
        </p:nvSpPr>
        <p:spPr/>
        <p:txBody>
          <a:bodyPr/>
          <a:lstStyle/>
          <a:p>
            <a:fld id="{97F55729-DB7C-4EFF-B0A8-CF3C3A9104D2}" type="slidenum">
              <a:rPr lang="en-AU" smtClean="0"/>
              <a:t>‹#›</a:t>
            </a:fld>
            <a:endParaRPr lang="en-AU"/>
          </a:p>
        </p:txBody>
      </p:sp>
    </p:spTree>
    <p:extLst>
      <p:ext uri="{BB962C8B-B14F-4D97-AF65-F5344CB8AC3E}">
        <p14:creationId xmlns:p14="http://schemas.microsoft.com/office/powerpoint/2010/main" val="1041245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DC368-BC0C-E752-8C48-52AB2FC300F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01F8B59-8717-F33E-23A8-A8D801AF0515}"/>
              </a:ext>
            </a:extLst>
          </p:cNvPr>
          <p:cNvSpPr>
            <a:spLocks noGrp="1"/>
          </p:cNvSpPr>
          <p:nvPr>
            <p:ph type="dt" sz="half" idx="10"/>
          </p:nvPr>
        </p:nvSpPr>
        <p:spPr/>
        <p:txBody>
          <a:bodyPr/>
          <a:lstStyle/>
          <a:p>
            <a:fld id="{E5EB02A2-9D48-4159-80D3-C095461AA217}" type="datetimeFigureOut">
              <a:rPr lang="en-AU" smtClean="0"/>
              <a:t>28/05/2026</a:t>
            </a:fld>
            <a:endParaRPr lang="en-AU"/>
          </a:p>
        </p:txBody>
      </p:sp>
      <p:sp>
        <p:nvSpPr>
          <p:cNvPr id="4" name="Footer Placeholder 3">
            <a:extLst>
              <a:ext uri="{FF2B5EF4-FFF2-40B4-BE49-F238E27FC236}">
                <a16:creationId xmlns:a16="http://schemas.microsoft.com/office/drawing/2014/main" id="{BE383FB7-5A8B-982A-9FED-4A7ED52E05A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3FD7A14-394B-888C-33AE-5A420019C7D7}"/>
              </a:ext>
            </a:extLst>
          </p:cNvPr>
          <p:cNvSpPr>
            <a:spLocks noGrp="1"/>
          </p:cNvSpPr>
          <p:nvPr>
            <p:ph type="sldNum" sz="quarter" idx="12"/>
          </p:nvPr>
        </p:nvSpPr>
        <p:spPr/>
        <p:txBody>
          <a:bodyPr/>
          <a:lstStyle/>
          <a:p>
            <a:fld id="{97F55729-DB7C-4EFF-B0A8-CF3C3A9104D2}" type="slidenum">
              <a:rPr lang="en-AU" smtClean="0"/>
              <a:t>‹#›</a:t>
            </a:fld>
            <a:endParaRPr lang="en-AU"/>
          </a:p>
        </p:txBody>
      </p:sp>
    </p:spTree>
    <p:extLst>
      <p:ext uri="{BB962C8B-B14F-4D97-AF65-F5344CB8AC3E}">
        <p14:creationId xmlns:p14="http://schemas.microsoft.com/office/powerpoint/2010/main" val="2076538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A09434-A273-7421-05D1-E8B5754423FB}"/>
              </a:ext>
            </a:extLst>
          </p:cNvPr>
          <p:cNvSpPr>
            <a:spLocks noGrp="1"/>
          </p:cNvSpPr>
          <p:nvPr>
            <p:ph type="dt" sz="half" idx="10"/>
          </p:nvPr>
        </p:nvSpPr>
        <p:spPr/>
        <p:txBody>
          <a:bodyPr/>
          <a:lstStyle/>
          <a:p>
            <a:fld id="{E5EB02A2-9D48-4159-80D3-C095461AA217}" type="datetimeFigureOut">
              <a:rPr lang="en-AU" smtClean="0"/>
              <a:t>28/05/2026</a:t>
            </a:fld>
            <a:endParaRPr lang="en-AU"/>
          </a:p>
        </p:txBody>
      </p:sp>
      <p:sp>
        <p:nvSpPr>
          <p:cNvPr id="3" name="Footer Placeholder 2">
            <a:extLst>
              <a:ext uri="{FF2B5EF4-FFF2-40B4-BE49-F238E27FC236}">
                <a16:creationId xmlns:a16="http://schemas.microsoft.com/office/drawing/2014/main" id="{6D45CD09-E780-FCF4-0FA7-28CF22155FE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5F06E5B-FDF0-5F53-40A6-A2C75F575DCA}"/>
              </a:ext>
            </a:extLst>
          </p:cNvPr>
          <p:cNvSpPr>
            <a:spLocks noGrp="1"/>
          </p:cNvSpPr>
          <p:nvPr>
            <p:ph type="sldNum" sz="quarter" idx="12"/>
          </p:nvPr>
        </p:nvSpPr>
        <p:spPr/>
        <p:txBody>
          <a:bodyPr/>
          <a:lstStyle/>
          <a:p>
            <a:fld id="{97F55729-DB7C-4EFF-B0A8-CF3C3A9104D2}" type="slidenum">
              <a:rPr lang="en-AU" smtClean="0"/>
              <a:t>‹#›</a:t>
            </a:fld>
            <a:endParaRPr lang="en-AU"/>
          </a:p>
        </p:txBody>
      </p:sp>
    </p:spTree>
    <p:extLst>
      <p:ext uri="{BB962C8B-B14F-4D97-AF65-F5344CB8AC3E}">
        <p14:creationId xmlns:p14="http://schemas.microsoft.com/office/powerpoint/2010/main" val="2465167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FA258-E2BB-E3DF-BDB4-2C557CEC77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484F757-D990-AC5A-A069-8B6C025AD3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3F1F2474-7A52-1CDA-D914-AFA35E5719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4CE189-0330-C77A-74AC-E33CBFA4A184}"/>
              </a:ext>
            </a:extLst>
          </p:cNvPr>
          <p:cNvSpPr>
            <a:spLocks noGrp="1"/>
          </p:cNvSpPr>
          <p:nvPr>
            <p:ph type="dt" sz="half" idx="10"/>
          </p:nvPr>
        </p:nvSpPr>
        <p:spPr/>
        <p:txBody>
          <a:bodyPr/>
          <a:lstStyle/>
          <a:p>
            <a:fld id="{E5EB02A2-9D48-4159-80D3-C095461AA217}" type="datetimeFigureOut">
              <a:rPr lang="en-AU" smtClean="0"/>
              <a:t>28/05/2026</a:t>
            </a:fld>
            <a:endParaRPr lang="en-AU"/>
          </a:p>
        </p:txBody>
      </p:sp>
      <p:sp>
        <p:nvSpPr>
          <p:cNvPr id="6" name="Footer Placeholder 5">
            <a:extLst>
              <a:ext uri="{FF2B5EF4-FFF2-40B4-BE49-F238E27FC236}">
                <a16:creationId xmlns:a16="http://schemas.microsoft.com/office/drawing/2014/main" id="{4F87F4C6-8387-4EDE-54A8-B2AC96B0081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0296EB0-B2A2-E6F4-E943-E6E9E68181AB}"/>
              </a:ext>
            </a:extLst>
          </p:cNvPr>
          <p:cNvSpPr>
            <a:spLocks noGrp="1"/>
          </p:cNvSpPr>
          <p:nvPr>
            <p:ph type="sldNum" sz="quarter" idx="12"/>
          </p:nvPr>
        </p:nvSpPr>
        <p:spPr/>
        <p:txBody>
          <a:bodyPr/>
          <a:lstStyle/>
          <a:p>
            <a:fld id="{97F55729-DB7C-4EFF-B0A8-CF3C3A9104D2}" type="slidenum">
              <a:rPr lang="en-AU" smtClean="0"/>
              <a:t>‹#›</a:t>
            </a:fld>
            <a:endParaRPr lang="en-AU"/>
          </a:p>
        </p:txBody>
      </p:sp>
    </p:spTree>
    <p:extLst>
      <p:ext uri="{BB962C8B-B14F-4D97-AF65-F5344CB8AC3E}">
        <p14:creationId xmlns:p14="http://schemas.microsoft.com/office/powerpoint/2010/main" val="1761829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D1E74-FE8D-BD29-7686-2605D06E84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94628161-3667-1FF0-D2E8-660F3DE9A8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F061B1A-21FF-2B3E-4761-9AF0EB9778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4D97D3-E7E8-11B4-D5BE-26ABC45B8CB0}"/>
              </a:ext>
            </a:extLst>
          </p:cNvPr>
          <p:cNvSpPr>
            <a:spLocks noGrp="1"/>
          </p:cNvSpPr>
          <p:nvPr>
            <p:ph type="dt" sz="half" idx="10"/>
          </p:nvPr>
        </p:nvSpPr>
        <p:spPr/>
        <p:txBody>
          <a:bodyPr/>
          <a:lstStyle/>
          <a:p>
            <a:fld id="{E5EB02A2-9D48-4159-80D3-C095461AA217}" type="datetimeFigureOut">
              <a:rPr lang="en-AU" smtClean="0"/>
              <a:t>28/05/2026</a:t>
            </a:fld>
            <a:endParaRPr lang="en-AU"/>
          </a:p>
        </p:txBody>
      </p:sp>
      <p:sp>
        <p:nvSpPr>
          <p:cNvPr id="6" name="Footer Placeholder 5">
            <a:extLst>
              <a:ext uri="{FF2B5EF4-FFF2-40B4-BE49-F238E27FC236}">
                <a16:creationId xmlns:a16="http://schemas.microsoft.com/office/drawing/2014/main" id="{295C2BFB-B939-DEF1-72E0-4DA84FA5485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62D2881-3861-293E-44CA-D3A7B27A9B38}"/>
              </a:ext>
            </a:extLst>
          </p:cNvPr>
          <p:cNvSpPr>
            <a:spLocks noGrp="1"/>
          </p:cNvSpPr>
          <p:nvPr>
            <p:ph type="sldNum" sz="quarter" idx="12"/>
          </p:nvPr>
        </p:nvSpPr>
        <p:spPr/>
        <p:txBody>
          <a:bodyPr/>
          <a:lstStyle/>
          <a:p>
            <a:fld id="{97F55729-DB7C-4EFF-B0A8-CF3C3A9104D2}" type="slidenum">
              <a:rPr lang="en-AU" smtClean="0"/>
              <a:t>‹#›</a:t>
            </a:fld>
            <a:endParaRPr lang="en-AU"/>
          </a:p>
        </p:txBody>
      </p:sp>
    </p:spTree>
    <p:extLst>
      <p:ext uri="{BB962C8B-B14F-4D97-AF65-F5344CB8AC3E}">
        <p14:creationId xmlns:p14="http://schemas.microsoft.com/office/powerpoint/2010/main" val="837539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5000" b="-3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A162FA-BCBE-0E72-E3AA-2DB39ACA08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CC654E5-94CC-4984-FB2E-93FBDB1B7C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FC1CA0A-317E-E4E1-870F-96BA85E65B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EB02A2-9D48-4159-80D3-C095461AA217}" type="datetimeFigureOut">
              <a:rPr lang="en-AU" smtClean="0"/>
              <a:t>28/05/2026</a:t>
            </a:fld>
            <a:endParaRPr lang="en-AU"/>
          </a:p>
        </p:txBody>
      </p:sp>
      <p:sp>
        <p:nvSpPr>
          <p:cNvPr id="5" name="Footer Placeholder 4">
            <a:extLst>
              <a:ext uri="{FF2B5EF4-FFF2-40B4-BE49-F238E27FC236}">
                <a16:creationId xmlns:a16="http://schemas.microsoft.com/office/drawing/2014/main" id="{92549FC0-5857-1F66-6B6C-40CE221BB0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19C26EED-B4A0-E1AA-8D1F-5B35DBD9EC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F55729-DB7C-4EFF-B0A8-CF3C3A9104D2}" type="slidenum">
              <a:rPr lang="en-AU" smtClean="0"/>
              <a:t>‹#›</a:t>
            </a:fld>
            <a:endParaRPr lang="en-AU"/>
          </a:p>
        </p:txBody>
      </p:sp>
      <p:sp>
        <p:nvSpPr>
          <p:cNvPr id="9" name="TextBox 8">
            <a:extLst>
              <a:ext uri="{FF2B5EF4-FFF2-40B4-BE49-F238E27FC236}">
                <a16:creationId xmlns:a16="http://schemas.microsoft.com/office/drawing/2014/main" id="{0ED1E308-082F-36E7-CDF7-A78D279A496B}"/>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AU" sz="1000">
                <a:solidFill>
                  <a:srgbClr val="FF0000">
                    <a:alpha val="50000"/>
                  </a:srgbClr>
                </a:solidFill>
                <a:latin typeface="Calibri" panose="020F0502020204030204" pitchFamily="34" charset="0"/>
                <a:cs typeface="Calibri" panose="020F0502020204030204" pitchFamily="34" charset="0"/>
              </a:rPr>
              <a:t>OFFICIAL</a:t>
            </a:r>
          </a:p>
        </p:txBody>
      </p:sp>
      <p:sp>
        <p:nvSpPr>
          <p:cNvPr id="10" name="TextBox 9">
            <a:extLst>
              <a:ext uri="{FF2B5EF4-FFF2-40B4-BE49-F238E27FC236}">
                <a16:creationId xmlns:a16="http://schemas.microsoft.com/office/drawing/2014/main" id="{16B594AF-E267-8E75-FAFF-DDDBABB1F1DC}"/>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AU" sz="1000">
                <a:solidFill>
                  <a:srgbClr val="FF0000">
                    <a:alpha val="50000"/>
                  </a:srgbClr>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500101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3000"/>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1306734"/>
            <a:ext cx="10972800" cy="1143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2632295"/>
            <a:ext cx="10972800" cy="45259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888075" y="6356350"/>
            <a:ext cx="303927" cy="307777"/>
          </a:xfrm>
          <a:prstGeom prst="rect">
            <a:avLst/>
          </a:prstGeom>
          <a:ln w="12700">
            <a:miter lim="400000"/>
          </a:ln>
        </p:spPr>
        <p:txBody>
          <a:bodyPr wrap="none" lIns="45719" rIns="45719">
            <a:spAutoFit/>
          </a:bodyPr>
          <a:lstStyle>
            <a:lvl1pPr algn="r">
              <a:defRPr sz="1400">
                <a:solidFill>
                  <a:srgbClr val="063F93"/>
                </a:solidFill>
              </a:defRPr>
            </a:lvl1pPr>
          </a:lstStyle>
          <a:p>
            <a:fld id="{86CB4B4D-7CA3-9044-876B-883B54F8677D}" type="slidenum">
              <a:t>‹#›</a:t>
            </a:fld>
            <a:endParaRPr/>
          </a:p>
        </p:txBody>
      </p:sp>
      <p:sp>
        <p:nvSpPr>
          <p:cNvPr id="7" name="TextBox 6">
            <a:extLst>
              <a:ext uri="{FF2B5EF4-FFF2-40B4-BE49-F238E27FC236}">
                <a16:creationId xmlns:a16="http://schemas.microsoft.com/office/drawing/2014/main" id="{02690451-FEEA-2AAE-5354-1732C772A894}"/>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AU" sz="1000">
                <a:solidFill>
                  <a:srgbClr val="FF0000">
                    <a:alpha val="50000"/>
                  </a:srgbClr>
                </a:solidFill>
                <a:latin typeface="Calibri" panose="020F0502020204030204" pitchFamily="34" charset="0"/>
                <a:cs typeface="Calibri" panose="020F0502020204030204" pitchFamily="34" charset="0"/>
              </a:rPr>
              <a:t>OFFICIAL</a:t>
            </a:r>
          </a:p>
        </p:txBody>
      </p:sp>
      <p:sp>
        <p:nvSpPr>
          <p:cNvPr id="8" name="TextBox 7">
            <a:extLst>
              <a:ext uri="{FF2B5EF4-FFF2-40B4-BE49-F238E27FC236}">
                <a16:creationId xmlns:a16="http://schemas.microsoft.com/office/drawing/2014/main" id="{8B915E0B-8BA4-8083-AE33-9205C70899F8}"/>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AU" sz="1000">
                <a:solidFill>
                  <a:srgbClr val="FF0000">
                    <a:alpha val="50000"/>
                  </a:srgbClr>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066851851"/>
      </p:ext>
    </p:extLst>
  </p:cSld>
  <p:clrMap bg1="lt1" tx1="dk1" bg2="lt2" tx2="dk2" accent1="accent1" accent2="accent2" accent3="accent3" accent4="accent4" accent5="accent5" accent6="accent6" hlink="hlink" folHlink="folHlink"/>
  <p:sldLayoutIdLst>
    <p:sldLayoutId id="2147483662" r:id="rId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7.svg"/><Relationship Id="rId4" Type="http://schemas.openxmlformats.org/officeDocument/2006/relationships/hyperlink" Target="https://pxhere.com/en/photo/579853"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EF94A0-7E5D-2CD4-0A3C-7A4793D239AA}"/>
              </a:ext>
            </a:extLst>
          </p:cNvPr>
          <p:cNvSpPr>
            <a:spLocks noGrp="1"/>
          </p:cNvSpPr>
          <p:nvPr>
            <p:ph type="ctrTitle"/>
          </p:nvPr>
        </p:nvSpPr>
        <p:spPr>
          <a:xfrm>
            <a:off x="739242" y="2702934"/>
            <a:ext cx="10909640" cy="1687814"/>
          </a:xfrm>
        </p:spPr>
        <p:txBody>
          <a:bodyPr anchor="b">
            <a:normAutofit fontScale="90000"/>
          </a:bodyPr>
          <a:lstStyle/>
          <a:p>
            <a:br>
              <a:rPr lang="en-US" sz="2800" b="1" dirty="0"/>
            </a:br>
            <a:r>
              <a:rPr lang="en-US" sz="2800" b="1" dirty="0">
                <a:solidFill>
                  <a:prstClr val="black"/>
                </a:solidFill>
              </a:rPr>
              <a:t>WRP Steering Committee Meeting</a:t>
            </a:r>
            <a:br>
              <a:rPr lang="en-US" sz="2800" b="1" dirty="0"/>
            </a:br>
            <a:r>
              <a:rPr lang="en-US" sz="2800" b="1" dirty="0">
                <a:solidFill>
                  <a:prstClr val="black"/>
                </a:solidFill>
              </a:rPr>
              <a:t>IFP Phase 1 Update and Phase 2 Decision</a:t>
            </a:r>
            <a:br>
              <a:rPr lang="en-US" sz="2800" b="1" dirty="0">
                <a:solidFill>
                  <a:prstClr val="black"/>
                </a:solidFill>
              </a:rPr>
            </a:br>
            <a:br>
              <a:rPr lang="en-US" sz="2800" b="1" dirty="0"/>
            </a:br>
            <a:r>
              <a:rPr lang="en-US" sz="2800" b="1" dirty="0">
                <a:solidFill>
                  <a:prstClr val="black"/>
                </a:solidFill>
              </a:rPr>
              <a:t>Cameron Lethlean </a:t>
            </a:r>
            <a:br>
              <a:rPr lang="en-US" sz="2800" b="1" dirty="0"/>
            </a:br>
            <a:br>
              <a:rPr lang="en-US" sz="2800" b="1" dirty="0"/>
            </a:br>
            <a:endParaRPr lang="en-AU" sz="2400" b="1">
              <a:solidFill>
                <a:srgbClr val="A5634B"/>
              </a:solidFill>
            </a:endParaRPr>
          </a:p>
        </p:txBody>
      </p:sp>
      <p:sp>
        <p:nvSpPr>
          <p:cNvPr id="3" name="Subtitle 2">
            <a:extLst>
              <a:ext uri="{FF2B5EF4-FFF2-40B4-BE49-F238E27FC236}">
                <a16:creationId xmlns:a16="http://schemas.microsoft.com/office/drawing/2014/main" id="{32E5BABA-8F81-C2AE-F6E0-DBAE05846DD6}"/>
              </a:ext>
            </a:extLst>
          </p:cNvPr>
          <p:cNvSpPr>
            <a:spLocks noGrp="1"/>
          </p:cNvSpPr>
          <p:nvPr>
            <p:ph type="subTitle" idx="1"/>
          </p:nvPr>
        </p:nvSpPr>
        <p:spPr>
          <a:xfrm>
            <a:off x="638881" y="5660607"/>
            <a:ext cx="10909643" cy="552659"/>
          </a:xfrm>
        </p:spPr>
        <p:txBody>
          <a:bodyPr anchor="t">
            <a:normAutofit/>
          </a:bodyPr>
          <a:lstStyle/>
          <a:p>
            <a:r>
              <a:rPr lang="en-US" sz="2000"/>
              <a:t>Solomon Islands, 29 May to 02 June2026</a:t>
            </a:r>
            <a:endParaRPr lang="en-AU" sz="2000"/>
          </a:p>
        </p:txBody>
      </p:sp>
      <p:sp>
        <p:nvSpPr>
          <p:cNvPr id="20"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sX0" fmla="*/ 0 w 4572000"/>
              <a:gd name="csY0" fmla="*/ 0 h 18288"/>
              <a:gd name="csX1" fmla="*/ 515983 w 4572000"/>
              <a:gd name="csY1" fmla="*/ 0 h 18288"/>
              <a:gd name="csX2" fmla="*/ 1031966 w 4572000"/>
              <a:gd name="csY2" fmla="*/ 0 h 18288"/>
              <a:gd name="csX3" fmla="*/ 1639389 w 4572000"/>
              <a:gd name="csY3" fmla="*/ 0 h 18288"/>
              <a:gd name="csX4" fmla="*/ 2383971 w 4572000"/>
              <a:gd name="csY4" fmla="*/ 0 h 18288"/>
              <a:gd name="csX5" fmla="*/ 2945674 w 4572000"/>
              <a:gd name="csY5" fmla="*/ 0 h 18288"/>
              <a:gd name="csX6" fmla="*/ 3507377 w 4572000"/>
              <a:gd name="csY6" fmla="*/ 0 h 18288"/>
              <a:gd name="csX7" fmla="*/ 4572000 w 4572000"/>
              <a:gd name="csY7" fmla="*/ 0 h 18288"/>
              <a:gd name="csX8" fmla="*/ 4572000 w 4572000"/>
              <a:gd name="csY8" fmla="*/ 18288 h 18288"/>
              <a:gd name="csX9" fmla="*/ 3873137 w 4572000"/>
              <a:gd name="csY9" fmla="*/ 18288 h 18288"/>
              <a:gd name="csX10" fmla="*/ 3311434 w 4572000"/>
              <a:gd name="csY10" fmla="*/ 18288 h 18288"/>
              <a:gd name="csX11" fmla="*/ 2749731 w 4572000"/>
              <a:gd name="csY11" fmla="*/ 18288 h 18288"/>
              <a:gd name="csX12" fmla="*/ 2050869 w 4572000"/>
              <a:gd name="csY12" fmla="*/ 18288 h 18288"/>
              <a:gd name="csX13" fmla="*/ 1306286 w 4572000"/>
              <a:gd name="csY13" fmla="*/ 18288 h 18288"/>
              <a:gd name="csX14" fmla="*/ 79030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199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F898E1-BDB9-D962-870B-4CFBB942E33B}"/>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itle 1">
            <a:extLst>
              <a:ext uri="{FF2B5EF4-FFF2-40B4-BE49-F238E27FC236}">
                <a16:creationId xmlns:a16="http://schemas.microsoft.com/office/drawing/2014/main" id="{53BE999C-F965-A139-0F69-F19EC354CF55}"/>
              </a:ext>
            </a:extLst>
          </p:cNvPr>
          <p:cNvSpPr>
            <a:spLocks noGrp="1"/>
          </p:cNvSpPr>
          <p:nvPr>
            <p:ph type="title"/>
          </p:nvPr>
        </p:nvSpPr>
        <p:spPr>
          <a:xfrm>
            <a:off x="479394" y="1070800"/>
            <a:ext cx="3939688" cy="5583126"/>
          </a:xfrm>
        </p:spPr>
        <p:txBody>
          <a:bodyPr>
            <a:normAutofit/>
          </a:bodyPr>
          <a:lstStyle/>
          <a:p>
            <a:pPr algn="r"/>
            <a:r>
              <a:rPr lang="en-US" b="1">
                <a:latin typeface="Aptos"/>
              </a:rPr>
              <a:t>Activity 1</a:t>
            </a:r>
            <a:br>
              <a:rPr lang="en-US" b="1" dirty="0">
                <a:latin typeface="Aptos"/>
              </a:rPr>
            </a:br>
            <a:r>
              <a:rPr lang="en-US" b="1">
                <a:latin typeface="Aptos"/>
              </a:rPr>
              <a:t>Pacific IFP Development Workshop </a:t>
            </a:r>
            <a:r>
              <a:rPr lang="en-US" b="1" dirty="0">
                <a:latin typeface="Aptos"/>
              </a:rPr>
              <a:t>Outcomes</a:t>
            </a:r>
            <a:endParaRPr lang="en-AU" b="1" dirty="0">
              <a:latin typeface="Aptos"/>
            </a:endParaRPr>
          </a:p>
        </p:txBody>
      </p:sp>
      <p:cxnSp>
        <p:nvCxnSpPr>
          <p:cNvPr id="25" name="Straight Connector 24">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26" name="Content Placeholder 1">
            <a:extLst>
              <a:ext uri="{FF2B5EF4-FFF2-40B4-BE49-F238E27FC236}">
                <a16:creationId xmlns:a16="http://schemas.microsoft.com/office/drawing/2014/main" id="{0E6469AC-4065-994D-6DDA-F45EC784CFED}"/>
              </a:ext>
            </a:extLst>
          </p:cNvPr>
          <p:cNvGraphicFramePr>
            <a:graphicFrameLocks noGrp="1"/>
          </p:cNvGraphicFramePr>
          <p:nvPr>
            <p:ph idx="1"/>
            <p:extLst>
              <p:ext uri="{D42A27DB-BD31-4B8C-83A1-F6EECF244321}">
                <p14:modId xmlns:p14="http://schemas.microsoft.com/office/powerpoint/2010/main" val="2985400746"/>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8352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43D36-AC0E-77D9-A6E8-BF03532DB65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9B5A788-BCAE-E132-AC6D-75B02A4AC307}"/>
              </a:ext>
            </a:extLst>
          </p:cNvPr>
          <p:cNvSpPr txBox="1"/>
          <p:nvPr/>
        </p:nvSpPr>
        <p:spPr>
          <a:xfrm>
            <a:off x="5605349" y="550249"/>
            <a:ext cx="6584787" cy="1077218"/>
          </a:xfrm>
          <a:prstGeom prst="rect">
            <a:avLst/>
          </a:prstGeom>
          <a:noFill/>
        </p:spPr>
        <p:txBody>
          <a:bodyPr wrap="square" lIns="91440" tIns="45720" rIns="91440" bIns="45720" anchor="t">
            <a:spAutoFit/>
          </a:bodyPr>
          <a:lstStyle/>
          <a:p>
            <a:r>
              <a:rPr lang="en-AU" sz="2800" b="1">
                <a:solidFill>
                  <a:srgbClr val="A5634B"/>
                </a:solidFill>
                <a:latin typeface="Aptos"/>
              </a:rPr>
              <a:t>Activity 1 - IFP Architecture Overview</a:t>
            </a:r>
          </a:p>
          <a:p>
            <a:endParaRPr lang="en-AU">
              <a:solidFill>
                <a:srgbClr val="000000"/>
              </a:solidFill>
              <a:latin typeface="Aptos" panose="020B0004020202020204" pitchFamily="34" charset="0"/>
            </a:endParaRPr>
          </a:p>
          <a:p>
            <a:endParaRPr lang="en-AU"/>
          </a:p>
        </p:txBody>
      </p:sp>
      <p:pic>
        <p:nvPicPr>
          <p:cNvPr id="5" name="Graphic 4">
            <a:extLst>
              <a:ext uri="{FF2B5EF4-FFF2-40B4-BE49-F238E27FC236}">
                <a16:creationId xmlns:a16="http://schemas.microsoft.com/office/drawing/2014/main" id="{8DF8B1D2-CC38-CE96-9858-B3A52F093F0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0" y="993199"/>
            <a:ext cx="12192000" cy="5864801"/>
          </a:xfrm>
          <a:prstGeom prst="rect">
            <a:avLst/>
          </a:prstGeom>
        </p:spPr>
      </p:pic>
      <p:cxnSp>
        <p:nvCxnSpPr>
          <p:cNvPr id="3" name="Straight Arrow Connector 2">
            <a:extLst>
              <a:ext uri="{FF2B5EF4-FFF2-40B4-BE49-F238E27FC236}">
                <a16:creationId xmlns:a16="http://schemas.microsoft.com/office/drawing/2014/main" id="{E7FBE331-2184-64FF-65A6-6A0E2AF77E51}"/>
              </a:ext>
            </a:extLst>
          </p:cNvPr>
          <p:cNvCxnSpPr>
            <a:cxnSpLocks/>
          </p:cNvCxnSpPr>
          <p:nvPr/>
        </p:nvCxnSpPr>
        <p:spPr>
          <a:xfrm flipH="1">
            <a:off x="4864608" y="5888872"/>
            <a:ext cx="2889504" cy="0"/>
          </a:xfrm>
          <a:prstGeom prst="straightConnector1">
            <a:avLst/>
          </a:prstGeom>
          <a:ln w="31750" cap="flat" cmpd="sng" algn="ctr">
            <a:solidFill>
              <a:schemeClr val="accent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8" name="Rectangle 7">
            <a:extLst>
              <a:ext uri="{FF2B5EF4-FFF2-40B4-BE49-F238E27FC236}">
                <a16:creationId xmlns:a16="http://schemas.microsoft.com/office/drawing/2014/main" id="{10C639F0-360E-6385-693B-CE97F42FD4C7}"/>
              </a:ext>
            </a:extLst>
          </p:cNvPr>
          <p:cNvSpPr/>
          <p:nvPr/>
        </p:nvSpPr>
        <p:spPr>
          <a:xfrm>
            <a:off x="7754112" y="5620309"/>
            <a:ext cx="832104" cy="457198"/>
          </a:xfrm>
          <a:prstGeom prst="rect">
            <a:avLst/>
          </a:prstGeom>
          <a:solidFill>
            <a:srgbClr val="00B050"/>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rPr>
              <a:t>Other PICT </a:t>
            </a:r>
          </a:p>
          <a:p>
            <a:pPr algn="ctr"/>
            <a:r>
              <a:rPr lang="en-US" sz="1050">
                <a:solidFill>
                  <a:schemeClr val="bg1"/>
                </a:solidFill>
              </a:rPr>
              <a:t>IFP</a:t>
            </a:r>
            <a:endParaRPr lang="en-AU" sz="1050">
              <a:solidFill>
                <a:schemeClr val="bg1"/>
              </a:solidFill>
            </a:endParaRPr>
          </a:p>
        </p:txBody>
      </p:sp>
      <p:sp>
        <p:nvSpPr>
          <p:cNvPr id="11" name="Rectangle: Rounded Corners 10">
            <a:extLst>
              <a:ext uri="{FF2B5EF4-FFF2-40B4-BE49-F238E27FC236}">
                <a16:creationId xmlns:a16="http://schemas.microsoft.com/office/drawing/2014/main" id="{C2E9E663-405D-E0C2-41A4-8FDFEDD24B8C}"/>
              </a:ext>
            </a:extLst>
          </p:cNvPr>
          <p:cNvSpPr/>
          <p:nvPr/>
        </p:nvSpPr>
        <p:spPr>
          <a:xfrm>
            <a:off x="10721871" y="4667026"/>
            <a:ext cx="1414020" cy="215873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4F02B60C-0CBC-CB69-D053-7349BD8ACD55}"/>
              </a:ext>
            </a:extLst>
          </p:cNvPr>
          <p:cNvSpPr/>
          <p:nvPr/>
        </p:nvSpPr>
        <p:spPr>
          <a:xfrm>
            <a:off x="10834992" y="4930976"/>
            <a:ext cx="254524" cy="23567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70AAB835-316B-0E2F-4600-1279FB6E7D9D}"/>
              </a:ext>
            </a:extLst>
          </p:cNvPr>
          <p:cNvSpPr/>
          <p:nvPr/>
        </p:nvSpPr>
        <p:spPr>
          <a:xfrm>
            <a:off x="10834992" y="5454406"/>
            <a:ext cx="254524" cy="235670"/>
          </a:xfrm>
          <a:prstGeom prst="rect">
            <a:avLst/>
          </a:prstGeom>
          <a:solidFill>
            <a:schemeClr val="accent4">
              <a:lumMod val="40000"/>
              <a:lumOff val="6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FE0E046D-67B2-0FD2-365D-067E0E55DFF0}"/>
              </a:ext>
            </a:extLst>
          </p:cNvPr>
          <p:cNvSpPr/>
          <p:nvPr/>
        </p:nvSpPr>
        <p:spPr>
          <a:xfrm>
            <a:off x="10834992" y="6025719"/>
            <a:ext cx="254524" cy="235670"/>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254E6A80-1F72-F31B-C12A-9D57A8E1BABC}"/>
              </a:ext>
            </a:extLst>
          </p:cNvPr>
          <p:cNvSpPr txBox="1"/>
          <p:nvPr/>
        </p:nvSpPr>
        <p:spPr>
          <a:xfrm>
            <a:off x="11221491" y="4930976"/>
            <a:ext cx="725864" cy="276999"/>
          </a:xfrm>
          <a:prstGeom prst="rect">
            <a:avLst/>
          </a:prstGeom>
          <a:noFill/>
        </p:spPr>
        <p:txBody>
          <a:bodyPr wrap="square" rtlCol="0">
            <a:spAutoFit/>
          </a:bodyPr>
          <a:lstStyle/>
          <a:p>
            <a:r>
              <a:rPr lang="en-US" sz="1200"/>
              <a:t>Global</a:t>
            </a:r>
            <a:endParaRPr lang="en-AU" sz="1200"/>
          </a:p>
        </p:txBody>
      </p:sp>
      <p:sp>
        <p:nvSpPr>
          <p:cNvPr id="16" name="TextBox 15">
            <a:extLst>
              <a:ext uri="{FF2B5EF4-FFF2-40B4-BE49-F238E27FC236}">
                <a16:creationId xmlns:a16="http://schemas.microsoft.com/office/drawing/2014/main" id="{4B4B5A4E-7B55-4AF7-16B1-D3F80EB73FDD}"/>
              </a:ext>
            </a:extLst>
          </p:cNvPr>
          <p:cNvSpPr txBox="1"/>
          <p:nvPr/>
        </p:nvSpPr>
        <p:spPr>
          <a:xfrm>
            <a:off x="11221491" y="5445531"/>
            <a:ext cx="914400" cy="276999"/>
          </a:xfrm>
          <a:prstGeom prst="rect">
            <a:avLst/>
          </a:prstGeom>
          <a:noFill/>
        </p:spPr>
        <p:txBody>
          <a:bodyPr wrap="square" rtlCol="0">
            <a:spAutoFit/>
          </a:bodyPr>
          <a:lstStyle/>
          <a:p>
            <a:r>
              <a:rPr lang="en-US" sz="1200"/>
              <a:t>Regional</a:t>
            </a:r>
            <a:endParaRPr lang="en-AU" sz="1200"/>
          </a:p>
        </p:txBody>
      </p:sp>
      <p:sp>
        <p:nvSpPr>
          <p:cNvPr id="17" name="TextBox 16">
            <a:extLst>
              <a:ext uri="{FF2B5EF4-FFF2-40B4-BE49-F238E27FC236}">
                <a16:creationId xmlns:a16="http://schemas.microsoft.com/office/drawing/2014/main" id="{09C76A55-8E39-3F62-2A61-1130F9C88B0C}"/>
              </a:ext>
            </a:extLst>
          </p:cNvPr>
          <p:cNvSpPr txBox="1"/>
          <p:nvPr/>
        </p:nvSpPr>
        <p:spPr>
          <a:xfrm>
            <a:off x="11179070" y="5963225"/>
            <a:ext cx="914400" cy="276999"/>
          </a:xfrm>
          <a:prstGeom prst="rect">
            <a:avLst/>
          </a:prstGeom>
          <a:noFill/>
        </p:spPr>
        <p:txBody>
          <a:bodyPr wrap="square" rtlCol="0">
            <a:spAutoFit/>
          </a:bodyPr>
          <a:lstStyle/>
          <a:p>
            <a:r>
              <a:rPr lang="en-US" sz="1200"/>
              <a:t>Pacific IFP</a:t>
            </a:r>
            <a:endParaRPr lang="en-AU" sz="1200"/>
          </a:p>
        </p:txBody>
      </p:sp>
      <p:sp>
        <p:nvSpPr>
          <p:cNvPr id="18" name="Rectangle 17">
            <a:extLst>
              <a:ext uri="{FF2B5EF4-FFF2-40B4-BE49-F238E27FC236}">
                <a16:creationId xmlns:a16="http://schemas.microsoft.com/office/drawing/2014/main" id="{87A6DDEF-3433-4523-028C-40DA87DC8C28}"/>
              </a:ext>
            </a:extLst>
          </p:cNvPr>
          <p:cNvSpPr/>
          <p:nvPr/>
        </p:nvSpPr>
        <p:spPr>
          <a:xfrm>
            <a:off x="10834992" y="6519695"/>
            <a:ext cx="254524" cy="23567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3F5971A1-ACB3-EB61-8B52-810E2F679F05}"/>
              </a:ext>
            </a:extLst>
          </p:cNvPr>
          <p:cNvSpPr txBox="1"/>
          <p:nvPr/>
        </p:nvSpPr>
        <p:spPr>
          <a:xfrm>
            <a:off x="11169643" y="6499030"/>
            <a:ext cx="914400" cy="276999"/>
          </a:xfrm>
          <a:prstGeom prst="rect">
            <a:avLst/>
          </a:prstGeom>
          <a:noFill/>
        </p:spPr>
        <p:txBody>
          <a:bodyPr wrap="square" rtlCol="0">
            <a:spAutoFit/>
          </a:bodyPr>
          <a:lstStyle/>
          <a:p>
            <a:r>
              <a:rPr lang="en-US" sz="1200"/>
              <a:t>National</a:t>
            </a:r>
            <a:endParaRPr lang="en-AU" sz="1200"/>
          </a:p>
        </p:txBody>
      </p:sp>
      <p:sp>
        <p:nvSpPr>
          <p:cNvPr id="21" name="Rectangle 20">
            <a:extLst>
              <a:ext uri="{FF2B5EF4-FFF2-40B4-BE49-F238E27FC236}">
                <a16:creationId xmlns:a16="http://schemas.microsoft.com/office/drawing/2014/main" id="{3F8FB4D9-D5D0-A652-D592-845C27D59DB4}"/>
              </a:ext>
            </a:extLst>
          </p:cNvPr>
          <p:cNvSpPr/>
          <p:nvPr/>
        </p:nvSpPr>
        <p:spPr>
          <a:xfrm>
            <a:off x="3242821" y="3390900"/>
            <a:ext cx="1527142" cy="1001992"/>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5D478C94-43FE-C737-6C3F-52584387847E}"/>
              </a:ext>
            </a:extLst>
          </p:cNvPr>
          <p:cNvSpPr txBox="1"/>
          <p:nvPr/>
        </p:nvSpPr>
        <p:spPr>
          <a:xfrm>
            <a:off x="10248224" y="4770938"/>
            <a:ext cx="920685" cy="276999"/>
          </a:xfrm>
          <a:prstGeom prst="rect">
            <a:avLst/>
          </a:prstGeom>
          <a:noFill/>
        </p:spPr>
        <p:txBody>
          <a:bodyPr wrap="square" rtlCol="0">
            <a:spAutoFit/>
          </a:bodyPr>
          <a:lstStyle/>
          <a:p>
            <a:r>
              <a:rPr lang="en-US" sz="1200"/>
              <a:t>KEY:</a:t>
            </a:r>
            <a:endParaRPr lang="en-AU" sz="1200"/>
          </a:p>
        </p:txBody>
      </p:sp>
      <p:sp>
        <p:nvSpPr>
          <p:cNvPr id="6" name="Thought Bubble: Cloud 5">
            <a:extLst>
              <a:ext uri="{FF2B5EF4-FFF2-40B4-BE49-F238E27FC236}">
                <a16:creationId xmlns:a16="http://schemas.microsoft.com/office/drawing/2014/main" id="{AF9A3753-F169-5675-63B7-2531B624DFA0}"/>
              </a:ext>
            </a:extLst>
          </p:cNvPr>
          <p:cNvSpPr/>
          <p:nvPr/>
        </p:nvSpPr>
        <p:spPr>
          <a:xfrm>
            <a:off x="0" y="2446558"/>
            <a:ext cx="2130552" cy="753842"/>
          </a:xfrm>
          <a:prstGeom prst="cloudCallout">
            <a:avLst>
              <a:gd name="adj1" fmla="val 29744"/>
              <a:gd name="adj2" fmla="val 78899"/>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rPr>
              <a:t>IFP Data Sharing </a:t>
            </a:r>
          </a:p>
          <a:p>
            <a:pPr algn="ctr"/>
            <a:r>
              <a:rPr lang="en-US" sz="1050">
                <a:solidFill>
                  <a:schemeClr val="tx1"/>
                </a:solidFill>
              </a:rPr>
              <a:t>Agreement (Paper 9.6 – Annex 3.0</a:t>
            </a:r>
            <a:endParaRPr lang="en-AU" sz="1050">
              <a:solidFill>
                <a:schemeClr val="tx1"/>
              </a:solidFill>
            </a:endParaRPr>
          </a:p>
        </p:txBody>
      </p:sp>
    </p:spTree>
    <p:extLst>
      <p:ext uri="{BB962C8B-B14F-4D97-AF65-F5344CB8AC3E}">
        <p14:creationId xmlns:p14="http://schemas.microsoft.com/office/powerpoint/2010/main" val="353074240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D082B-8139-B102-C99E-DB30B87E52C6}"/>
            </a:ext>
          </a:extLst>
        </p:cNvPr>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F637663D-CD46-ECBB-42D1-AF02182D1500}"/>
              </a:ext>
            </a:extLst>
          </p:cNvPr>
          <p:cNvGraphicFramePr>
            <a:graphicFrameLocks noGrp="1"/>
          </p:cNvGraphicFramePr>
          <p:nvPr/>
        </p:nvGraphicFramePr>
        <p:xfrm>
          <a:off x="120604" y="49338"/>
          <a:ext cx="11846681" cy="6595318"/>
        </p:xfrm>
        <a:graphic>
          <a:graphicData uri="http://schemas.openxmlformats.org/drawingml/2006/table">
            <a:tbl>
              <a:tblPr firstRow="1" firstCol="1"/>
              <a:tblGrid>
                <a:gridCol w="2659017">
                  <a:extLst>
                    <a:ext uri="{9D8B030D-6E8A-4147-A177-3AD203B41FA5}">
                      <a16:colId xmlns:a16="http://schemas.microsoft.com/office/drawing/2014/main" val="1093162811"/>
                    </a:ext>
                  </a:extLst>
                </a:gridCol>
                <a:gridCol w="9187664">
                  <a:extLst>
                    <a:ext uri="{9D8B030D-6E8A-4147-A177-3AD203B41FA5}">
                      <a16:colId xmlns:a16="http://schemas.microsoft.com/office/drawing/2014/main" val="4041964045"/>
                    </a:ext>
                  </a:extLst>
                </a:gridCol>
              </a:tblGrid>
              <a:tr h="331319">
                <a:tc>
                  <a:txBody>
                    <a:bodyPr/>
                    <a:lstStyle/>
                    <a:p>
                      <a:pPr algn="l">
                        <a:lnSpc>
                          <a:spcPct val="115000"/>
                        </a:lnSpc>
                        <a:spcAft>
                          <a:spcPts val="1000"/>
                        </a:spcAft>
                        <a:buNone/>
                      </a:pPr>
                      <a:r>
                        <a:rPr lang="en-US" sz="1800" b="1">
                          <a:solidFill>
                            <a:srgbClr val="000000"/>
                          </a:solidFill>
                          <a:effectLst/>
                          <a:latin typeface="Calibri"/>
                          <a:ea typeface="Calibri"/>
                          <a:cs typeface="Arial"/>
                        </a:rPr>
                        <a:t>Country/Organisation</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1000"/>
                        </a:spcAft>
                        <a:buNone/>
                      </a:pPr>
                      <a:r>
                        <a:rPr lang="en-US" sz="1800" b="1">
                          <a:solidFill>
                            <a:srgbClr val="000000"/>
                          </a:solidFill>
                          <a:effectLst/>
                          <a:latin typeface="Calibri"/>
                          <a:ea typeface="Calibri"/>
                          <a:cs typeface="Arial"/>
                        </a:rPr>
                        <a:t>Pacific WIS2.0 Architecture Option</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98369269"/>
                  </a:ext>
                </a:extLst>
              </a:tr>
              <a:tr h="331319">
                <a:tc>
                  <a:txBody>
                    <a:bodyPr/>
                    <a:lstStyle/>
                    <a:p>
                      <a:pPr algn="l">
                        <a:lnSpc>
                          <a:spcPct val="115000"/>
                        </a:lnSpc>
                        <a:spcAft>
                          <a:spcPts val="1000"/>
                        </a:spcAft>
                        <a:buNone/>
                      </a:pPr>
                      <a:r>
                        <a:rPr lang="en-US" sz="1800">
                          <a:solidFill>
                            <a:srgbClr val="000000"/>
                          </a:solidFill>
                          <a:effectLst/>
                          <a:latin typeface="Calibri"/>
                          <a:ea typeface="Calibri"/>
                          <a:cs typeface="Arial"/>
                        </a:rPr>
                        <a:t>SPC</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1000"/>
                        </a:spcAft>
                        <a:buNone/>
                      </a:pPr>
                      <a:r>
                        <a:rPr lang="en-US" sz="1800">
                          <a:solidFill>
                            <a:srgbClr val="000000"/>
                          </a:solidFill>
                          <a:effectLst/>
                          <a:latin typeface="Calibri"/>
                          <a:ea typeface="Calibri"/>
                          <a:cs typeface="Arial"/>
                        </a:rPr>
                        <a:t>Set up and run your own WIS2.0 node</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DD9C3"/>
                    </a:solidFill>
                  </a:tcPr>
                </a:tc>
                <a:extLst>
                  <a:ext uri="{0D108BD9-81ED-4DB2-BD59-A6C34878D82A}">
                    <a16:rowId xmlns:a16="http://schemas.microsoft.com/office/drawing/2014/main" val="3437948458"/>
                  </a:ext>
                </a:extLst>
              </a:tr>
              <a:tr h="331319">
                <a:tc>
                  <a:txBody>
                    <a:bodyPr/>
                    <a:lstStyle/>
                    <a:p>
                      <a:pPr algn="l">
                        <a:lnSpc>
                          <a:spcPct val="115000"/>
                        </a:lnSpc>
                        <a:spcAft>
                          <a:spcPts val="1000"/>
                        </a:spcAft>
                        <a:buNone/>
                      </a:pPr>
                      <a:r>
                        <a:rPr lang="en-US" sz="1800">
                          <a:solidFill>
                            <a:srgbClr val="000000"/>
                          </a:solidFill>
                          <a:effectLst/>
                          <a:latin typeface="Calibri"/>
                          <a:ea typeface="Calibri"/>
                          <a:cs typeface="Arial"/>
                        </a:rPr>
                        <a:t>Vanuatu</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1000"/>
                        </a:spcAft>
                        <a:buNone/>
                      </a:pPr>
                      <a:r>
                        <a:rPr lang="en-US" sz="1800">
                          <a:solidFill>
                            <a:srgbClr val="000000"/>
                          </a:solidFill>
                          <a:effectLst/>
                          <a:latin typeface="Calibri"/>
                          <a:ea typeface="Calibri"/>
                          <a:cs typeface="Arial"/>
                        </a:rPr>
                        <a:t>Set up and run your own WIS2.0 node</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DD9C3"/>
                    </a:solidFill>
                  </a:tcPr>
                </a:tc>
                <a:extLst>
                  <a:ext uri="{0D108BD9-81ED-4DB2-BD59-A6C34878D82A}">
                    <a16:rowId xmlns:a16="http://schemas.microsoft.com/office/drawing/2014/main" val="4045107793"/>
                  </a:ext>
                </a:extLst>
              </a:tr>
              <a:tr h="331319">
                <a:tc>
                  <a:txBody>
                    <a:bodyPr/>
                    <a:lstStyle/>
                    <a:p>
                      <a:pPr algn="l">
                        <a:lnSpc>
                          <a:spcPct val="115000"/>
                        </a:lnSpc>
                        <a:spcAft>
                          <a:spcPts val="1000"/>
                        </a:spcAft>
                        <a:buNone/>
                      </a:pPr>
                      <a:r>
                        <a:rPr lang="en-US" sz="1800">
                          <a:solidFill>
                            <a:srgbClr val="000000"/>
                          </a:solidFill>
                          <a:effectLst/>
                          <a:latin typeface="Calibri"/>
                          <a:ea typeface="Calibri"/>
                          <a:cs typeface="Arial"/>
                        </a:rPr>
                        <a:t>Tonga</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1000"/>
                        </a:spcAft>
                        <a:buNone/>
                      </a:pPr>
                      <a:r>
                        <a:rPr lang="en-US" sz="1800">
                          <a:solidFill>
                            <a:srgbClr val="000000"/>
                          </a:solidFill>
                          <a:effectLst/>
                          <a:latin typeface="Calibri"/>
                          <a:ea typeface="Calibri"/>
                          <a:cs typeface="Arial"/>
                        </a:rPr>
                        <a:t>Set up and run your own WIS2.0 node</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DD9C3"/>
                    </a:solidFill>
                  </a:tcPr>
                </a:tc>
                <a:extLst>
                  <a:ext uri="{0D108BD9-81ED-4DB2-BD59-A6C34878D82A}">
                    <a16:rowId xmlns:a16="http://schemas.microsoft.com/office/drawing/2014/main" val="2269357251"/>
                  </a:ext>
                </a:extLst>
              </a:tr>
              <a:tr h="331319">
                <a:tc>
                  <a:txBody>
                    <a:bodyPr/>
                    <a:lstStyle/>
                    <a:p>
                      <a:pPr algn="l">
                        <a:lnSpc>
                          <a:spcPct val="115000"/>
                        </a:lnSpc>
                        <a:spcAft>
                          <a:spcPts val="1000"/>
                        </a:spcAft>
                        <a:buNone/>
                      </a:pPr>
                      <a:r>
                        <a:rPr lang="en-US" sz="1800">
                          <a:solidFill>
                            <a:srgbClr val="000000"/>
                          </a:solidFill>
                          <a:effectLst/>
                          <a:latin typeface="Calibri"/>
                          <a:ea typeface="Calibri"/>
                          <a:cs typeface="Arial"/>
                        </a:rPr>
                        <a:t>PNG</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1000"/>
                        </a:spcAft>
                        <a:buNone/>
                      </a:pPr>
                      <a:r>
                        <a:rPr lang="en-US" sz="1800">
                          <a:solidFill>
                            <a:srgbClr val="000000"/>
                          </a:solidFill>
                          <a:effectLst/>
                          <a:latin typeface="Calibri"/>
                          <a:ea typeface="Calibri"/>
                          <a:cs typeface="Arial"/>
                        </a:rPr>
                        <a:t>Set up and run your own WIS2.0 node</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DD9C3"/>
                    </a:solidFill>
                  </a:tcPr>
                </a:tc>
                <a:extLst>
                  <a:ext uri="{0D108BD9-81ED-4DB2-BD59-A6C34878D82A}">
                    <a16:rowId xmlns:a16="http://schemas.microsoft.com/office/drawing/2014/main" val="1999025137"/>
                  </a:ext>
                </a:extLst>
              </a:tr>
              <a:tr h="331319">
                <a:tc>
                  <a:txBody>
                    <a:bodyPr/>
                    <a:lstStyle/>
                    <a:p>
                      <a:pPr algn="l">
                        <a:lnSpc>
                          <a:spcPct val="115000"/>
                        </a:lnSpc>
                        <a:spcAft>
                          <a:spcPts val="1000"/>
                        </a:spcAft>
                        <a:buNone/>
                      </a:pPr>
                      <a:r>
                        <a:rPr lang="en-US" sz="1800">
                          <a:solidFill>
                            <a:srgbClr val="000000"/>
                          </a:solidFill>
                          <a:effectLst/>
                          <a:latin typeface="Calibri"/>
                          <a:ea typeface="Calibri"/>
                          <a:cs typeface="Arial"/>
                        </a:rPr>
                        <a:t>Nauru</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1000"/>
                        </a:spcAft>
                        <a:buNone/>
                      </a:pPr>
                      <a:r>
                        <a:rPr lang="en-US" sz="1800">
                          <a:solidFill>
                            <a:srgbClr val="000000"/>
                          </a:solidFill>
                          <a:effectLst/>
                          <a:latin typeface="Calibri"/>
                          <a:ea typeface="Calibri"/>
                          <a:cs typeface="Arial"/>
                        </a:rPr>
                        <a:t>Use a shared WIS2.0 node (supported by the region)</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474518481"/>
                  </a:ext>
                </a:extLst>
              </a:tr>
              <a:tr h="331319">
                <a:tc>
                  <a:txBody>
                    <a:bodyPr/>
                    <a:lstStyle/>
                    <a:p>
                      <a:pPr algn="l">
                        <a:lnSpc>
                          <a:spcPct val="115000"/>
                        </a:lnSpc>
                        <a:spcAft>
                          <a:spcPts val="1000"/>
                        </a:spcAft>
                        <a:buNone/>
                      </a:pPr>
                      <a:r>
                        <a:rPr lang="en-US" sz="1800">
                          <a:solidFill>
                            <a:srgbClr val="000000"/>
                          </a:solidFill>
                          <a:effectLst/>
                          <a:latin typeface="Calibri"/>
                          <a:ea typeface="Calibri"/>
                          <a:cs typeface="Arial"/>
                        </a:rPr>
                        <a:t>Cook Islands</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1000"/>
                        </a:spcAft>
                        <a:buNone/>
                      </a:pPr>
                      <a:r>
                        <a:rPr lang="en-US" sz="1800">
                          <a:solidFill>
                            <a:srgbClr val="000000"/>
                          </a:solidFill>
                          <a:effectLst/>
                          <a:latin typeface="Calibri"/>
                          <a:ea typeface="Calibri"/>
                          <a:cs typeface="Arial"/>
                        </a:rPr>
                        <a:t>Use a shared WIS2.0 node (supported by the region)</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894892900"/>
                  </a:ext>
                </a:extLst>
              </a:tr>
              <a:tr h="652284">
                <a:tc>
                  <a:txBody>
                    <a:bodyPr/>
                    <a:lstStyle/>
                    <a:p>
                      <a:pPr algn="l">
                        <a:lnSpc>
                          <a:spcPct val="115000"/>
                        </a:lnSpc>
                        <a:spcAft>
                          <a:spcPts val="1000"/>
                        </a:spcAft>
                        <a:buNone/>
                      </a:pPr>
                      <a:r>
                        <a:rPr lang="en-US" sz="1800">
                          <a:solidFill>
                            <a:srgbClr val="000000"/>
                          </a:solidFill>
                          <a:effectLst/>
                          <a:latin typeface="Calibri"/>
                          <a:ea typeface="Calibri"/>
                          <a:cs typeface="Arial"/>
                        </a:rPr>
                        <a:t>Federated States of Micronesia</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1000"/>
                        </a:spcAft>
                        <a:buNone/>
                      </a:pPr>
                      <a:r>
                        <a:rPr lang="en-US" sz="1800">
                          <a:solidFill>
                            <a:srgbClr val="000000"/>
                          </a:solidFill>
                          <a:effectLst/>
                          <a:latin typeface="Calibri"/>
                          <a:ea typeface="Calibri"/>
                          <a:cs typeface="Arial"/>
                        </a:rPr>
                        <a:t>Run a national WIS2.0 node within the Pacific WIS2.0 hub (supported by the region)</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791536792"/>
                  </a:ext>
                </a:extLst>
              </a:tr>
              <a:tr h="331319">
                <a:tc>
                  <a:txBody>
                    <a:bodyPr/>
                    <a:lstStyle/>
                    <a:p>
                      <a:pPr algn="l">
                        <a:lnSpc>
                          <a:spcPct val="115000"/>
                        </a:lnSpc>
                        <a:spcAft>
                          <a:spcPts val="1000"/>
                        </a:spcAft>
                        <a:buNone/>
                      </a:pPr>
                      <a:r>
                        <a:rPr lang="en-US" sz="1800">
                          <a:solidFill>
                            <a:srgbClr val="000000"/>
                          </a:solidFill>
                          <a:effectLst/>
                          <a:latin typeface="Calibri"/>
                          <a:ea typeface="Calibri"/>
                          <a:cs typeface="Arial"/>
                        </a:rPr>
                        <a:t>Fiji</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1000"/>
                        </a:spcAft>
                        <a:buNone/>
                      </a:pPr>
                      <a:r>
                        <a:rPr lang="en-US" sz="1800">
                          <a:solidFill>
                            <a:srgbClr val="000000"/>
                          </a:solidFill>
                          <a:effectLst/>
                          <a:latin typeface="Calibri"/>
                          <a:ea typeface="Calibri"/>
                          <a:cs typeface="Arial"/>
                        </a:rPr>
                        <a:t>Run a national WIS2.0 node within the Pacific WIS2.0 hub (supported by the region)</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222212434"/>
                  </a:ext>
                </a:extLst>
              </a:tr>
              <a:tr h="652284">
                <a:tc>
                  <a:txBody>
                    <a:bodyPr/>
                    <a:lstStyle/>
                    <a:p>
                      <a:pPr algn="l">
                        <a:lnSpc>
                          <a:spcPct val="115000"/>
                        </a:lnSpc>
                        <a:spcAft>
                          <a:spcPts val="1000"/>
                        </a:spcAft>
                        <a:buNone/>
                      </a:pPr>
                      <a:r>
                        <a:rPr lang="en-US" sz="1800">
                          <a:solidFill>
                            <a:srgbClr val="000000"/>
                          </a:solidFill>
                          <a:effectLst/>
                          <a:latin typeface="Calibri"/>
                          <a:ea typeface="Calibri"/>
                          <a:cs typeface="Arial"/>
                        </a:rPr>
                        <a:t>Samoa</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1000"/>
                        </a:spcAft>
                        <a:buNone/>
                      </a:pPr>
                      <a:r>
                        <a:rPr lang="en-US" sz="1800">
                          <a:solidFill>
                            <a:srgbClr val="000000"/>
                          </a:solidFill>
                          <a:effectLst/>
                          <a:latin typeface="Calibri"/>
                          <a:ea typeface="Calibri"/>
                          <a:cs typeface="Arial"/>
                        </a:rPr>
                        <a:t>Set up and run your own WIS2.0 node or Run a national WIS2.0 node within the Pacific WIS2.0 hub (supported by the region)</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1862062192"/>
                  </a:ext>
                </a:extLst>
              </a:tr>
              <a:tr h="652284">
                <a:tc>
                  <a:txBody>
                    <a:bodyPr/>
                    <a:lstStyle/>
                    <a:p>
                      <a:pPr algn="l">
                        <a:lnSpc>
                          <a:spcPct val="115000"/>
                        </a:lnSpc>
                        <a:spcAft>
                          <a:spcPts val="1000"/>
                        </a:spcAft>
                        <a:buNone/>
                      </a:pPr>
                      <a:r>
                        <a:rPr lang="en-US" sz="1800">
                          <a:solidFill>
                            <a:srgbClr val="000000"/>
                          </a:solidFill>
                          <a:effectLst/>
                          <a:latin typeface="Calibri"/>
                          <a:ea typeface="Calibri"/>
                          <a:cs typeface="Arial"/>
                        </a:rPr>
                        <a:t>Solomon Islands</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1000"/>
                        </a:spcAft>
                        <a:buNone/>
                      </a:pPr>
                      <a:r>
                        <a:rPr lang="en-US" sz="1800">
                          <a:solidFill>
                            <a:srgbClr val="000000"/>
                          </a:solidFill>
                          <a:effectLst/>
                          <a:latin typeface="Calibri"/>
                          <a:ea typeface="Calibri"/>
                          <a:cs typeface="Arial"/>
                        </a:rPr>
                        <a:t>Set up and run your own WIS2.0 node or Run a national WIS2.0 node within the Pacific WIS2.0 hub (supported by the region)</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3395219845"/>
                  </a:ext>
                </a:extLst>
              </a:tr>
              <a:tr h="331319">
                <a:tc>
                  <a:txBody>
                    <a:bodyPr/>
                    <a:lstStyle/>
                    <a:p>
                      <a:pPr algn="l">
                        <a:lnSpc>
                          <a:spcPct val="115000"/>
                        </a:lnSpc>
                        <a:spcAft>
                          <a:spcPts val="1000"/>
                        </a:spcAft>
                        <a:buNone/>
                      </a:pPr>
                      <a:r>
                        <a:rPr lang="en-US" sz="1800">
                          <a:solidFill>
                            <a:srgbClr val="000000"/>
                          </a:solidFill>
                          <a:effectLst/>
                          <a:latin typeface="Calibri"/>
                          <a:ea typeface="Calibri"/>
                          <a:cs typeface="Arial"/>
                        </a:rPr>
                        <a:t>Tokelau</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1000"/>
                        </a:spcAft>
                        <a:buNone/>
                      </a:pP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82273012"/>
                  </a:ext>
                </a:extLst>
              </a:tr>
              <a:tr h="331319">
                <a:tc>
                  <a:txBody>
                    <a:bodyPr/>
                    <a:lstStyle/>
                    <a:p>
                      <a:pPr algn="l">
                        <a:lnSpc>
                          <a:spcPct val="115000"/>
                        </a:lnSpc>
                        <a:spcAft>
                          <a:spcPts val="1000"/>
                        </a:spcAft>
                        <a:buNone/>
                      </a:pPr>
                      <a:r>
                        <a:rPr lang="en-US" sz="1800">
                          <a:solidFill>
                            <a:srgbClr val="000000"/>
                          </a:solidFill>
                          <a:effectLst/>
                          <a:latin typeface="Calibri"/>
                          <a:ea typeface="Calibri"/>
                          <a:cs typeface="Arial"/>
                        </a:rPr>
                        <a:t>Tuvalu</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1000"/>
                        </a:spcAft>
                        <a:buNone/>
                      </a:pP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2910784"/>
                  </a:ext>
                </a:extLst>
              </a:tr>
              <a:tr h="331319">
                <a:tc>
                  <a:txBody>
                    <a:bodyPr/>
                    <a:lstStyle/>
                    <a:p>
                      <a:pPr algn="l">
                        <a:lnSpc>
                          <a:spcPct val="115000"/>
                        </a:lnSpc>
                        <a:spcAft>
                          <a:spcPts val="1000"/>
                        </a:spcAft>
                        <a:buNone/>
                      </a:pPr>
                      <a:r>
                        <a:rPr lang="en-US" sz="1800">
                          <a:solidFill>
                            <a:srgbClr val="000000"/>
                          </a:solidFill>
                          <a:effectLst/>
                          <a:latin typeface="Calibri"/>
                          <a:ea typeface="Calibri"/>
                          <a:cs typeface="Arial"/>
                        </a:rPr>
                        <a:t>Palau</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1000"/>
                        </a:spcAft>
                        <a:buNone/>
                      </a:pP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30136715"/>
                  </a:ext>
                </a:extLst>
              </a:tr>
              <a:tr h="331319">
                <a:tc>
                  <a:txBody>
                    <a:bodyPr/>
                    <a:lstStyle/>
                    <a:p>
                      <a:pPr algn="l">
                        <a:lnSpc>
                          <a:spcPct val="115000"/>
                        </a:lnSpc>
                        <a:spcAft>
                          <a:spcPts val="1000"/>
                        </a:spcAft>
                        <a:buNone/>
                      </a:pPr>
                      <a:r>
                        <a:rPr lang="en-US" sz="1800">
                          <a:solidFill>
                            <a:srgbClr val="000000"/>
                          </a:solidFill>
                          <a:effectLst/>
                          <a:latin typeface="Calibri"/>
                          <a:ea typeface="Calibri"/>
                          <a:cs typeface="Arial"/>
                        </a:rPr>
                        <a:t>Marshall Islands</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1000"/>
                        </a:spcAft>
                        <a:buNone/>
                      </a:pP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2660801"/>
                  </a:ext>
                </a:extLst>
              </a:tr>
              <a:tr h="331319">
                <a:tc>
                  <a:txBody>
                    <a:bodyPr/>
                    <a:lstStyle/>
                    <a:p>
                      <a:pPr algn="l">
                        <a:lnSpc>
                          <a:spcPct val="115000"/>
                        </a:lnSpc>
                        <a:spcAft>
                          <a:spcPts val="1000"/>
                        </a:spcAft>
                        <a:buNone/>
                      </a:pPr>
                      <a:r>
                        <a:rPr lang="en-US" sz="1800">
                          <a:solidFill>
                            <a:srgbClr val="000000"/>
                          </a:solidFill>
                          <a:effectLst/>
                          <a:latin typeface="Calibri"/>
                          <a:ea typeface="Calibri"/>
                          <a:cs typeface="Arial"/>
                        </a:rPr>
                        <a:t>Niue</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1000"/>
                        </a:spcAft>
                        <a:buNone/>
                      </a:pP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5167968"/>
                  </a:ext>
                </a:extLst>
              </a:tr>
              <a:tr h="331319">
                <a:tc>
                  <a:txBody>
                    <a:bodyPr/>
                    <a:lstStyle/>
                    <a:p>
                      <a:pPr algn="l">
                        <a:lnSpc>
                          <a:spcPct val="115000"/>
                        </a:lnSpc>
                        <a:spcAft>
                          <a:spcPts val="1000"/>
                        </a:spcAft>
                        <a:buNone/>
                      </a:pPr>
                      <a:r>
                        <a:rPr lang="en-US" sz="1800">
                          <a:solidFill>
                            <a:srgbClr val="000000"/>
                          </a:solidFill>
                          <a:effectLst/>
                          <a:latin typeface="Calibri"/>
                          <a:ea typeface="Calibri"/>
                          <a:cs typeface="Arial"/>
                        </a:rPr>
                        <a:t>Kiribati</a:t>
                      </a: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1000"/>
                        </a:spcAft>
                        <a:buNone/>
                      </a:pPr>
                      <a:endParaRPr lang="en-AU" sz="1800">
                        <a:effectLst/>
                        <a:latin typeface="Calibri"/>
                        <a:ea typeface="Calibri"/>
                        <a:cs typeface="Arial"/>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5856553"/>
                  </a:ext>
                </a:extLst>
              </a:tr>
            </a:tbl>
          </a:graphicData>
        </a:graphic>
      </p:graphicFrame>
    </p:spTree>
    <p:extLst>
      <p:ext uri="{BB962C8B-B14F-4D97-AF65-F5344CB8AC3E}">
        <p14:creationId xmlns:p14="http://schemas.microsoft.com/office/powerpoint/2010/main" val="661157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ECD77-2C76-497D-98FE-18119CF848E3}"/>
            </a:ext>
          </a:extLst>
        </p:cNvPr>
        <p:cNvGrpSpPr/>
        <p:nvPr/>
      </p:nvGrpSpPr>
      <p:grpSpPr>
        <a:xfrm>
          <a:off x="0" y="0"/>
          <a:ext cx="0" cy="0"/>
          <a:chOff x="0" y="0"/>
          <a:chExt cx="0" cy="0"/>
        </a:xfrm>
      </p:grpSpPr>
      <p:sp>
        <p:nvSpPr>
          <p:cNvPr id="18" name="Oval 17">
            <a:extLst>
              <a:ext uri="{FF2B5EF4-FFF2-40B4-BE49-F238E27FC236}">
                <a16:creationId xmlns:a16="http://schemas.microsoft.com/office/drawing/2014/main" id="{34CD5F81-6563-D2A7-0E08-FEE70DE28DB7}"/>
              </a:ext>
            </a:extLst>
          </p:cNvPr>
          <p:cNvSpPr/>
          <p:nvPr/>
        </p:nvSpPr>
        <p:spPr>
          <a:xfrm>
            <a:off x="138597" y="1716126"/>
            <a:ext cx="3943334" cy="468298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a:solidFill>
                  <a:schemeClr val="tx2">
                    <a:lumMod val="90000"/>
                    <a:lumOff val="10000"/>
                  </a:schemeClr>
                </a:solidFill>
                <a:latin typeface="Aptos Narrow" panose="020B0004020202020204" pitchFamily="34" charset="0"/>
              </a:rPr>
              <a:t>          </a:t>
            </a:r>
            <a:r>
              <a:rPr lang="en-AU" sz="1600" b="1">
                <a:ln>
                  <a:solidFill>
                    <a:schemeClr val="accent1"/>
                  </a:solidFill>
                </a:ln>
                <a:solidFill>
                  <a:schemeClr val="accent1"/>
                </a:solidFill>
                <a:effectLst>
                  <a:glow rad="139700">
                    <a:schemeClr val="accent1">
                      <a:satMod val="175000"/>
                      <a:alpha val="40000"/>
                    </a:schemeClr>
                  </a:glow>
                </a:effectLst>
                <a:latin typeface="Aptos Narrow" panose="020B0004020202020204" pitchFamily="34" charset="0"/>
              </a:rPr>
              <a:t>INGEST required data:</a:t>
            </a:r>
          </a:p>
          <a:p>
            <a:pPr marL="285750" indent="-285750">
              <a:buFont typeface="Arial" panose="020B0604020202020204" pitchFamily="34" charset="0"/>
              <a:buChar char="•"/>
            </a:pPr>
            <a:r>
              <a:rPr lang="en-AU" sz="1600">
                <a:solidFill>
                  <a:srgbClr val="000000"/>
                </a:solidFill>
                <a:latin typeface="Aptos Narrow" panose="020B0004020202020204" pitchFamily="34" charset="0"/>
              </a:rPr>
              <a:t>2.1.1 Observations	Ground Based (AWS. RADAR, River)*</a:t>
            </a:r>
          </a:p>
          <a:p>
            <a:pPr marL="742950" lvl="1" indent="-285750">
              <a:buFont typeface="Arial" panose="020B0604020202020204" pitchFamily="34" charset="0"/>
              <a:buChar char="•"/>
            </a:pPr>
            <a:r>
              <a:rPr lang="en-AU" sz="1600">
                <a:solidFill>
                  <a:srgbClr val="000000"/>
                </a:solidFill>
                <a:latin typeface="Aptos Narrow" panose="020B0004020202020204" pitchFamily="34" charset="0"/>
              </a:rPr>
              <a:t>Atmospheric based (Satellite- Himawari)</a:t>
            </a:r>
          </a:p>
          <a:p>
            <a:pPr marL="742950" lvl="1" indent="-285750">
              <a:buFont typeface="Arial" panose="020B0604020202020204" pitchFamily="34" charset="0"/>
              <a:buChar char="•"/>
            </a:pPr>
            <a:r>
              <a:rPr lang="en-AU" sz="1600">
                <a:solidFill>
                  <a:srgbClr val="000000"/>
                </a:solidFill>
                <a:latin typeface="Aptos Narrow" panose="020B0004020202020204" pitchFamily="34" charset="0"/>
              </a:rPr>
              <a:t>Marine Observations</a:t>
            </a:r>
          </a:p>
          <a:p>
            <a:pPr marL="285750" indent="-285750">
              <a:buFont typeface="Arial" panose="020B0604020202020204" pitchFamily="34" charset="0"/>
              <a:buChar char="•"/>
            </a:pPr>
            <a:r>
              <a:rPr lang="en-AU" sz="1600">
                <a:solidFill>
                  <a:srgbClr val="000000"/>
                </a:solidFill>
                <a:latin typeface="Aptos Narrow" panose="020B0004020202020204" pitchFamily="34" charset="0"/>
              </a:rPr>
              <a:t>2.1.2 NWP	</a:t>
            </a:r>
          </a:p>
          <a:p>
            <a:pPr marL="742950" lvl="1" indent="-285750">
              <a:buFont typeface="Arial" panose="020B0604020202020204" pitchFamily="34" charset="0"/>
              <a:buChar char="•"/>
            </a:pPr>
            <a:r>
              <a:rPr lang="en-AU" sz="1600">
                <a:solidFill>
                  <a:srgbClr val="000000"/>
                </a:solidFill>
                <a:latin typeface="Aptos Narrow" panose="020B0004020202020204" pitchFamily="34" charset="0"/>
              </a:rPr>
              <a:t>ACCESS Suite (Access R, G)</a:t>
            </a:r>
          </a:p>
          <a:p>
            <a:pPr marL="742950" lvl="1" indent="-285750">
              <a:buFont typeface="Arial" panose="020B0604020202020204" pitchFamily="34" charset="0"/>
              <a:buChar char="•"/>
            </a:pPr>
            <a:r>
              <a:rPr lang="en-AU" sz="1600">
                <a:solidFill>
                  <a:srgbClr val="000000"/>
                </a:solidFill>
                <a:latin typeface="Aptos Narrow" panose="020B0004020202020204" pitchFamily="34" charset="0"/>
              </a:rPr>
              <a:t>USGFS</a:t>
            </a:r>
          </a:p>
          <a:p>
            <a:pPr marL="742950" lvl="1" indent="-285750">
              <a:buFont typeface="Arial" panose="020B0604020202020204" pitchFamily="34" charset="0"/>
              <a:buChar char="•"/>
            </a:pPr>
            <a:r>
              <a:rPr lang="en-AU" sz="1600">
                <a:solidFill>
                  <a:srgbClr val="000000"/>
                </a:solidFill>
                <a:latin typeface="Aptos Narrow" panose="020B0004020202020204" pitchFamily="34" charset="0"/>
              </a:rPr>
              <a:t>AUSWAVE</a:t>
            </a:r>
          </a:p>
          <a:p>
            <a:pPr marL="742950" lvl="1" indent="-285750">
              <a:buFont typeface="Arial" panose="020B0604020202020204" pitchFamily="34" charset="0"/>
              <a:buChar char="•"/>
            </a:pPr>
            <a:r>
              <a:rPr lang="en-AU" sz="1600">
                <a:solidFill>
                  <a:srgbClr val="000000"/>
                </a:solidFill>
                <a:latin typeface="Aptos Narrow" panose="020B0004020202020204" pitchFamily="34" charset="0"/>
              </a:rPr>
              <a:t>ECMWF (High resolution global 0.1 degree Deterministic, select ensemble)</a:t>
            </a:r>
          </a:p>
          <a:p>
            <a:pPr marL="742950" lvl="1" indent="-285750">
              <a:buFont typeface="Arial" panose="020B0604020202020204" pitchFamily="34" charset="0"/>
              <a:buChar char="•"/>
            </a:pPr>
            <a:r>
              <a:rPr lang="en-AU" sz="1600">
                <a:solidFill>
                  <a:srgbClr val="000000"/>
                </a:solidFill>
                <a:latin typeface="Aptos Narrow" panose="020B0004020202020204" pitchFamily="34" charset="0"/>
              </a:rPr>
              <a:t>Other</a:t>
            </a:r>
          </a:p>
          <a:p>
            <a:pPr marL="285750" indent="-285750">
              <a:buFont typeface="Arial" panose="020B0604020202020204" pitchFamily="34" charset="0"/>
              <a:buChar char="•"/>
            </a:pPr>
            <a:r>
              <a:rPr lang="en-AU" sz="1600">
                <a:solidFill>
                  <a:srgbClr val="000000"/>
                </a:solidFill>
                <a:latin typeface="Aptos Narrow" panose="020B0004020202020204" pitchFamily="34" charset="0"/>
              </a:rPr>
              <a:t>2.1.3 </a:t>
            </a:r>
            <a:r>
              <a:rPr lang="en-AU" sz="1600" b="1">
                <a:solidFill>
                  <a:srgbClr val="000000"/>
                </a:solidFill>
                <a:latin typeface="Aptos Narrow" panose="020B0004020202020204" pitchFamily="34" charset="0"/>
              </a:rPr>
              <a:t>Data use cases</a:t>
            </a:r>
            <a:r>
              <a:rPr lang="en-AU" sz="1600">
                <a:solidFill>
                  <a:srgbClr val="000000"/>
                </a:solidFill>
                <a:latin typeface="Aptos Narrow" panose="020B0004020202020204" pitchFamily="34" charset="0"/>
              </a:rPr>
              <a:t>	</a:t>
            </a:r>
          </a:p>
          <a:p>
            <a:pPr marL="742950" lvl="1" indent="-285750">
              <a:buFont typeface="Arial" panose="020B0604020202020204" pitchFamily="34" charset="0"/>
              <a:buChar char="•"/>
            </a:pPr>
            <a:r>
              <a:rPr lang="en-AU" sz="1600">
                <a:solidFill>
                  <a:srgbClr val="000000"/>
                </a:solidFill>
                <a:latin typeface="Aptos Narrow" panose="020B0004020202020204" pitchFamily="34" charset="0"/>
              </a:rPr>
              <a:t>*Data requirements and detailed use cases – additional data as determined. </a:t>
            </a:r>
            <a:endParaRPr lang="en-AU" sz="1600">
              <a:noFill/>
            </a:endParaRPr>
          </a:p>
        </p:txBody>
      </p:sp>
      <p:sp>
        <p:nvSpPr>
          <p:cNvPr id="4" name="TextBox 3">
            <a:extLst>
              <a:ext uri="{FF2B5EF4-FFF2-40B4-BE49-F238E27FC236}">
                <a16:creationId xmlns:a16="http://schemas.microsoft.com/office/drawing/2014/main" id="{73CB3188-3AD1-8844-B2B0-923F35A9A75A}"/>
              </a:ext>
            </a:extLst>
          </p:cNvPr>
          <p:cNvSpPr txBox="1"/>
          <p:nvPr/>
        </p:nvSpPr>
        <p:spPr>
          <a:xfrm>
            <a:off x="6096372" y="597450"/>
            <a:ext cx="5159810" cy="523220"/>
          </a:xfrm>
          <a:prstGeom prst="rect">
            <a:avLst/>
          </a:prstGeom>
          <a:noFill/>
        </p:spPr>
        <p:txBody>
          <a:bodyPr wrap="none" lIns="91440" tIns="45720" rIns="91440" bIns="45720" rtlCol="0" anchor="t">
            <a:spAutoFit/>
          </a:bodyPr>
          <a:lstStyle/>
          <a:p>
            <a:r>
              <a:rPr lang="en-AU" sz="2800" b="1">
                <a:solidFill>
                  <a:srgbClr val="A5634B"/>
                </a:solidFill>
                <a:latin typeface="Aptos" panose="020B0004020202020204" pitchFamily="34" charset="0"/>
              </a:rPr>
              <a:t>Activity 2 - Fiji Capability Uplift</a:t>
            </a:r>
          </a:p>
        </p:txBody>
      </p:sp>
      <p:sp>
        <p:nvSpPr>
          <p:cNvPr id="12" name="Rectangle 11">
            <a:extLst>
              <a:ext uri="{FF2B5EF4-FFF2-40B4-BE49-F238E27FC236}">
                <a16:creationId xmlns:a16="http://schemas.microsoft.com/office/drawing/2014/main" id="{9DD3AEAC-F0FD-4418-004A-6CBF2A8D6D36}"/>
              </a:ext>
            </a:extLst>
          </p:cNvPr>
          <p:cNvSpPr/>
          <p:nvPr/>
        </p:nvSpPr>
        <p:spPr>
          <a:xfrm>
            <a:off x="3873041" y="2763420"/>
            <a:ext cx="2648559" cy="2575317"/>
          </a:xfrm>
          <a:prstGeom prst="roundRect">
            <a:avLst/>
          </a:prstGeom>
          <a:solidFill>
            <a:schemeClr val="accent2">
              <a:lumMod val="75000"/>
            </a:schemeClr>
          </a:solidFill>
          <a:ln>
            <a:solidFill>
              <a:schemeClr val="tx1"/>
            </a:solidFill>
          </a:ln>
          <a:effectLst>
            <a:glow rad="101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effectLst>
                  <a:glow rad="139700">
                    <a:schemeClr val="accent1">
                      <a:satMod val="175000"/>
                      <a:alpha val="40000"/>
                    </a:schemeClr>
                  </a:glow>
                </a:effectLst>
              </a:rPr>
              <a:t>Visualisation</a:t>
            </a:r>
            <a:r>
              <a:rPr lang="en-AU"/>
              <a:t>: Display user stories –visualisation approach for all ingest data</a:t>
            </a:r>
          </a:p>
        </p:txBody>
      </p:sp>
      <p:sp>
        <p:nvSpPr>
          <p:cNvPr id="17" name="Oval 16">
            <a:extLst>
              <a:ext uri="{FF2B5EF4-FFF2-40B4-BE49-F238E27FC236}">
                <a16:creationId xmlns:a16="http://schemas.microsoft.com/office/drawing/2014/main" id="{0EA28781-5CA7-A9E1-0F13-5A30525A049A}"/>
              </a:ext>
            </a:extLst>
          </p:cNvPr>
          <p:cNvSpPr/>
          <p:nvPr/>
        </p:nvSpPr>
        <p:spPr>
          <a:xfrm>
            <a:off x="6512830" y="2764665"/>
            <a:ext cx="2747917" cy="2587505"/>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2000">
                <a:effectLst>
                  <a:glow rad="139700">
                    <a:schemeClr val="accent1">
                      <a:satMod val="175000"/>
                      <a:alpha val="40000"/>
                    </a:schemeClr>
                  </a:glow>
                </a:effectLst>
              </a:rPr>
              <a:t>Forecast Process: </a:t>
            </a:r>
          </a:p>
          <a:p>
            <a:pPr algn="ctr"/>
            <a:r>
              <a:rPr lang="en-AU" sz="2000"/>
              <a:t>Detailed forecast preparation analysis: </a:t>
            </a:r>
          </a:p>
          <a:p>
            <a:pPr marL="285750" indent="-285750" algn="ctr">
              <a:buFont typeface="Arial" panose="020B0604020202020204" pitchFamily="34" charset="0"/>
              <a:buChar char="•"/>
            </a:pPr>
            <a:r>
              <a:rPr lang="en-AU" sz="2000"/>
              <a:t>Product outputs</a:t>
            </a:r>
          </a:p>
          <a:p>
            <a:pPr marL="285750" indent="-285750" algn="ctr">
              <a:buFont typeface="Arial" panose="020B0604020202020204" pitchFamily="34" charset="0"/>
              <a:buChar char="•"/>
            </a:pPr>
            <a:r>
              <a:rPr lang="en-AU" sz="2000"/>
              <a:t>Review all SOPs, Work instructions</a:t>
            </a:r>
          </a:p>
        </p:txBody>
      </p:sp>
      <p:sp>
        <p:nvSpPr>
          <p:cNvPr id="30" name="Rectangle: Rounded Corners 29">
            <a:extLst>
              <a:ext uri="{FF2B5EF4-FFF2-40B4-BE49-F238E27FC236}">
                <a16:creationId xmlns:a16="http://schemas.microsoft.com/office/drawing/2014/main" id="{5C0C1131-65B7-1B78-13D9-C70769035271}"/>
              </a:ext>
            </a:extLst>
          </p:cNvPr>
          <p:cNvSpPr/>
          <p:nvPr/>
        </p:nvSpPr>
        <p:spPr>
          <a:xfrm>
            <a:off x="9259970" y="2760265"/>
            <a:ext cx="2798294" cy="2576169"/>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effectLst>
                  <a:glow rad="139700">
                    <a:schemeClr val="accent1">
                      <a:satMod val="175000"/>
                      <a:alpha val="40000"/>
                    </a:schemeClr>
                  </a:glow>
                </a:effectLst>
              </a:rPr>
              <a:t>Product Preparation and Generation:</a:t>
            </a:r>
          </a:p>
          <a:p>
            <a:pPr marL="285750" indent="-285750" algn="ctr">
              <a:buFont typeface="Arial" panose="020B0604020202020204" pitchFamily="34" charset="0"/>
              <a:buChar char="•"/>
            </a:pPr>
            <a:r>
              <a:rPr lang="en-AU" sz="2000"/>
              <a:t> Efficient product preparation/generation processes</a:t>
            </a:r>
          </a:p>
          <a:p>
            <a:pPr algn="ctr"/>
            <a:r>
              <a:rPr lang="en-AU" sz="2000"/>
              <a:t>developed </a:t>
            </a:r>
          </a:p>
          <a:p>
            <a:pPr marL="285750" indent="-285750" algn="ctr">
              <a:buFont typeface="Arial" panose="020B0604020202020204" pitchFamily="34" charset="0"/>
              <a:buChar char="•"/>
            </a:pPr>
            <a:r>
              <a:rPr lang="en-AU" sz="2000"/>
              <a:t>Validate desired outputs.</a:t>
            </a:r>
          </a:p>
        </p:txBody>
      </p:sp>
      <p:sp>
        <p:nvSpPr>
          <p:cNvPr id="7" name="Thought Bubble: Cloud 6">
            <a:extLst>
              <a:ext uri="{FF2B5EF4-FFF2-40B4-BE49-F238E27FC236}">
                <a16:creationId xmlns:a16="http://schemas.microsoft.com/office/drawing/2014/main" id="{BB0E9240-9560-691D-A1D7-5A0977270DDB}"/>
              </a:ext>
            </a:extLst>
          </p:cNvPr>
          <p:cNvSpPr/>
          <p:nvPr/>
        </p:nvSpPr>
        <p:spPr>
          <a:xfrm>
            <a:off x="3429071" y="1341861"/>
            <a:ext cx="2130552" cy="753842"/>
          </a:xfrm>
          <a:prstGeom prst="cloudCallout">
            <a:avLst>
              <a:gd name="adj1" fmla="val -20900"/>
              <a:gd name="adj2" fmla="val 121354"/>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rPr>
              <a:t>IFP Data Sharing </a:t>
            </a:r>
          </a:p>
          <a:p>
            <a:pPr algn="ctr"/>
            <a:r>
              <a:rPr lang="en-US" sz="1050">
                <a:solidFill>
                  <a:schemeClr val="tx1"/>
                </a:solidFill>
              </a:rPr>
              <a:t>Agreement (Paper 9.6 – Annex 3.0</a:t>
            </a:r>
            <a:endParaRPr lang="en-AU" sz="1050">
              <a:solidFill>
                <a:schemeClr val="tx1"/>
              </a:solidFill>
            </a:endParaRPr>
          </a:p>
        </p:txBody>
      </p:sp>
    </p:spTree>
    <p:extLst>
      <p:ext uri="{BB962C8B-B14F-4D97-AF65-F5344CB8AC3E}">
        <p14:creationId xmlns:p14="http://schemas.microsoft.com/office/powerpoint/2010/main" val="406147435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99247-239D-3E66-65D8-60771B0FFF8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A288499-0B77-E2E2-A532-E408DFDAAAC2}"/>
              </a:ext>
            </a:extLst>
          </p:cNvPr>
          <p:cNvPicPr>
            <a:picLocks noChangeAspect="1"/>
          </p:cNvPicPr>
          <p:nvPr/>
        </p:nvPicPr>
        <p:blipFill>
          <a:blip r:embed="rId3"/>
          <a:stretch>
            <a:fillRect/>
          </a:stretch>
        </p:blipFill>
        <p:spPr>
          <a:xfrm>
            <a:off x="6332239" y="0"/>
            <a:ext cx="5859761" cy="3593909"/>
          </a:xfrm>
          <a:prstGeom prst="rect">
            <a:avLst/>
          </a:prstGeom>
        </p:spPr>
      </p:pic>
      <p:pic>
        <p:nvPicPr>
          <p:cNvPr id="8" name="Picture 7">
            <a:extLst>
              <a:ext uri="{FF2B5EF4-FFF2-40B4-BE49-F238E27FC236}">
                <a16:creationId xmlns:a16="http://schemas.microsoft.com/office/drawing/2014/main" id="{5155DF22-B455-9C1A-56D7-E9F1C8DA253E}"/>
              </a:ext>
            </a:extLst>
          </p:cNvPr>
          <p:cNvPicPr>
            <a:picLocks noChangeAspect="1"/>
          </p:cNvPicPr>
          <p:nvPr/>
        </p:nvPicPr>
        <p:blipFill>
          <a:blip r:embed="rId4"/>
          <a:stretch>
            <a:fillRect/>
          </a:stretch>
        </p:blipFill>
        <p:spPr>
          <a:xfrm>
            <a:off x="7274245" y="3697461"/>
            <a:ext cx="4681516" cy="3596165"/>
          </a:xfrm>
          <a:prstGeom prst="rect">
            <a:avLst/>
          </a:prstGeom>
        </p:spPr>
      </p:pic>
      <p:pic>
        <p:nvPicPr>
          <p:cNvPr id="3" name="Picture 2">
            <a:extLst>
              <a:ext uri="{FF2B5EF4-FFF2-40B4-BE49-F238E27FC236}">
                <a16:creationId xmlns:a16="http://schemas.microsoft.com/office/drawing/2014/main" id="{2225BF54-819A-FB55-E5A9-392B61D8CD30}"/>
              </a:ext>
            </a:extLst>
          </p:cNvPr>
          <p:cNvPicPr>
            <a:picLocks noChangeAspect="1"/>
          </p:cNvPicPr>
          <p:nvPr/>
        </p:nvPicPr>
        <p:blipFill>
          <a:blip r:embed="rId5"/>
          <a:stretch>
            <a:fillRect/>
          </a:stretch>
        </p:blipFill>
        <p:spPr>
          <a:xfrm>
            <a:off x="236238" y="1696943"/>
            <a:ext cx="4450061" cy="3095888"/>
          </a:xfrm>
          <a:prstGeom prst="rect">
            <a:avLst/>
          </a:prstGeom>
        </p:spPr>
      </p:pic>
      <p:sp>
        <p:nvSpPr>
          <p:cNvPr id="5" name="TextBox 4">
            <a:extLst>
              <a:ext uri="{FF2B5EF4-FFF2-40B4-BE49-F238E27FC236}">
                <a16:creationId xmlns:a16="http://schemas.microsoft.com/office/drawing/2014/main" id="{A5EF0B44-577C-E8FB-43C0-17723B5B0D84}"/>
              </a:ext>
            </a:extLst>
          </p:cNvPr>
          <p:cNvSpPr txBox="1"/>
          <p:nvPr/>
        </p:nvSpPr>
        <p:spPr>
          <a:xfrm>
            <a:off x="2247552" y="1362456"/>
            <a:ext cx="6700266" cy="369332"/>
          </a:xfrm>
          <a:prstGeom prst="rect">
            <a:avLst/>
          </a:prstGeom>
          <a:noFill/>
        </p:spPr>
        <p:txBody>
          <a:bodyPr wrap="square">
            <a:spAutoFit/>
          </a:bodyPr>
          <a:lstStyle/>
          <a:p>
            <a:r>
              <a:rPr lang="en-US" sz="1800" b="1">
                <a:solidFill>
                  <a:srgbClr val="A5634B"/>
                </a:solidFill>
                <a:latin typeface="Aptos" panose="020B0004020202020204" pitchFamily="34" charset="0"/>
              </a:rPr>
              <a:t>Enhancing </a:t>
            </a:r>
            <a:r>
              <a:rPr lang="en-US" sz="1800" b="1" err="1">
                <a:solidFill>
                  <a:srgbClr val="A5634B"/>
                </a:solidFill>
                <a:latin typeface="Aptos" panose="020B0004020202020204" pitchFamily="34" charset="0"/>
              </a:rPr>
              <a:t>Visualisation</a:t>
            </a:r>
            <a:r>
              <a:rPr lang="en-US" sz="1800" b="1">
                <a:solidFill>
                  <a:srgbClr val="A5634B"/>
                </a:solidFill>
                <a:latin typeface="Aptos" panose="020B0004020202020204" pitchFamily="34" charset="0"/>
              </a:rPr>
              <a:t> Capabilities</a:t>
            </a:r>
            <a:endParaRPr lang="en-AU"/>
          </a:p>
        </p:txBody>
      </p:sp>
      <p:pic>
        <p:nvPicPr>
          <p:cNvPr id="10" name="Picture 9">
            <a:extLst>
              <a:ext uri="{FF2B5EF4-FFF2-40B4-BE49-F238E27FC236}">
                <a16:creationId xmlns:a16="http://schemas.microsoft.com/office/drawing/2014/main" id="{CEA00593-A733-1686-A5C0-D1C12CB56331}"/>
              </a:ext>
            </a:extLst>
          </p:cNvPr>
          <p:cNvPicPr>
            <a:picLocks noChangeAspect="1"/>
          </p:cNvPicPr>
          <p:nvPr/>
        </p:nvPicPr>
        <p:blipFill>
          <a:blip r:embed="rId6"/>
          <a:stretch>
            <a:fillRect/>
          </a:stretch>
        </p:blipFill>
        <p:spPr>
          <a:xfrm>
            <a:off x="236238" y="3474162"/>
            <a:ext cx="5074523" cy="3304101"/>
          </a:xfrm>
          <a:prstGeom prst="rect">
            <a:avLst/>
          </a:prstGeom>
        </p:spPr>
      </p:pic>
      <p:sp>
        <p:nvSpPr>
          <p:cNvPr id="6" name="Rectangle 5">
            <a:extLst>
              <a:ext uri="{FF2B5EF4-FFF2-40B4-BE49-F238E27FC236}">
                <a16:creationId xmlns:a16="http://schemas.microsoft.com/office/drawing/2014/main" id="{2964A635-91FB-B414-1A89-02A50A5BA194}"/>
              </a:ext>
            </a:extLst>
          </p:cNvPr>
          <p:cNvSpPr/>
          <p:nvPr/>
        </p:nvSpPr>
        <p:spPr>
          <a:xfrm>
            <a:off x="5175525" y="4081846"/>
            <a:ext cx="2749769" cy="2295144"/>
          </a:xfrm>
          <a:prstGeom prst="rect">
            <a:avLst/>
          </a:prstGeom>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Ø"/>
            </a:pPr>
            <a:r>
              <a:rPr lang="en-AU"/>
              <a:t>Tailored to the forecast process</a:t>
            </a:r>
          </a:p>
          <a:p>
            <a:pPr marL="285750" indent="-285750" algn="ctr">
              <a:buFont typeface="Wingdings" panose="05000000000000000000" pitchFamily="2" charset="2"/>
              <a:buChar char="Ø"/>
            </a:pPr>
            <a:r>
              <a:rPr lang="en-AU"/>
              <a:t>Advanced visualisation capabilities (point location data).</a:t>
            </a:r>
          </a:p>
          <a:p>
            <a:pPr marL="285750" indent="-285750" algn="ctr">
              <a:buFont typeface="Wingdings" panose="05000000000000000000" pitchFamily="2" charset="2"/>
              <a:buChar char="Ø"/>
            </a:pPr>
            <a:r>
              <a:rPr lang="en-AU"/>
              <a:t>Customisable for different data and product requirements</a:t>
            </a:r>
          </a:p>
        </p:txBody>
      </p:sp>
    </p:spTree>
    <p:extLst>
      <p:ext uri="{BB962C8B-B14F-4D97-AF65-F5344CB8AC3E}">
        <p14:creationId xmlns:p14="http://schemas.microsoft.com/office/powerpoint/2010/main" val="195386572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A949F0-252A-ADAC-2019-3BD2C3C10DC4}"/>
              </a:ext>
            </a:extLst>
          </p:cNvPr>
          <p:cNvPicPr>
            <a:picLocks noChangeAspect="1"/>
          </p:cNvPicPr>
          <p:nvPr/>
        </p:nvPicPr>
        <p:blipFill>
          <a:blip r:embed="rId3"/>
          <a:stretch>
            <a:fillRect/>
          </a:stretch>
        </p:blipFill>
        <p:spPr>
          <a:xfrm>
            <a:off x="7533512" y="278175"/>
            <a:ext cx="4524375" cy="3752575"/>
          </a:xfrm>
          <a:prstGeom prst="rect">
            <a:avLst/>
          </a:prstGeom>
        </p:spPr>
      </p:pic>
      <p:sp>
        <p:nvSpPr>
          <p:cNvPr id="6" name="TextBox 5">
            <a:extLst>
              <a:ext uri="{FF2B5EF4-FFF2-40B4-BE49-F238E27FC236}">
                <a16:creationId xmlns:a16="http://schemas.microsoft.com/office/drawing/2014/main" id="{212D8A73-D539-D791-4DFF-8050334BFBEB}"/>
              </a:ext>
            </a:extLst>
          </p:cNvPr>
          <p:cNvSpPr txBox="1"/>
          <p:nvPr/>
        </p:nvSpPr>
        <p:spPr>
          <a:xfrm>
            <a:off x="2361438" y="1488686"/>
            <a:ext cx="6094476" cy="369332"/>
          </a:xfrm>
          <a:prstGeom prst="rect">
            <a:avLst/>
          </a:prstGeom>
          <a:noFill/>
        </p:spPr>
        <p:txBody>
          <a:bodyPr wrap="square">
            <a:spAutoFit/>
          </a:bodyPr>
          <a:lstStyle/>
          <a:p>
            <a:r>
              <a:rPr lang="en-US" b="1">
                <a:solidFill>
                  <a:srgbClr val="A5634B"/>
                </a:solidFill>
                <a:latin typeface="Aptos" panose="020B0004020202020204" pitchFamily="34" charset="0"/>
              </a:rPr>
              <a:t>Efficient Form based Forecast Production</a:t>
            </a:r>
            <a:endParaRPr lang="en-AU"/>
          </a:p>
        </p:txBody>
      </p:sp>
      <p:sp>
        <p:nvSpPr>
          <p:cNvPr id="7" name="Rectangle 6">
            <a:extLst>
              <a:ext uri="{FF2B5EF4-FFF2-40B4-BE49-F238E27FC236}">
                <a16:creationId xmlns:a16="http://schemas.microsoft.com/office/drawing/2014/main" id="{AD23716B-948F-C9B7-A622-A14F9778B702}"/>
              </a:ext>
            </a:extLst>
          </p:cNvPr>
          <p:cNvSpPr/>
          <p:nvPr/>
        </p:nvSpPr>
        <p:spPr>
          <a:xfrm>
            <a:off x="115443" y="2018537"/>
            <a:ext cx="2380107" cy="2981445"/>
          </a:xfrm>
          <a:prstGeom prst="rect">
            <a:avLst/>
          </a:prstGeom>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Ø"/>
            </a:pPr>
            <a:r>
              <a:rPr lang="en-AU"/>
              <a:t>Pre-populated data</a:t>
            </a:r>
          </a:p>
          <a:p>
            <a:pPr marL="285750" indent="-285750" algn="ctr">
              <a:buFont typeface="Wingdings" panose="05000000000000000000" pitchFamily="2" charset="2"/>
              <a:buChar char="Ø"/>
            </a:pPr>
            <a:r>
              <a:rPr lang="en-AU"/>
              <a:t>Tailored output to product requirements</a:t>
            </a:r>
          </a:p>
          <a:p>
            <a:pPr marL="285750" indent="-285750" algn="ctr">
              <a:buFont typeface="Wingdings" panose="05000000000000000000" pitchFamily="2" charset="2"/>
              <a:buChar char="Ø"/>
            </a:pPr>
            <a:r>
              <a:rPr lang="en-AU"/>
              <a:t>Customisable for different products</a:t>
            </a:r>
          </a:p>
          <a:p>
            <a:pPr marL="285750" indent="-285750">
              <a:buFont typeface="Wingdings" panose="05000000000000000000" pitchFamily="2" charset="2"/>
              <a:buChar char="Ø"/>
            </a:pPr>
            <a:r>
              <a:rPr lang="en-AU"/>
              <a:t>Pipeline product generation</a:t>
            </a:r>
          </a:p>
          <a:p>
            <a:pPr marL="285750" indent="-285750">
              <a:buFont typeface="Wingdings" panose="05000000000000000000" pitchFamily="2" charset="2"/>
              <a:buChar char="Ø"/>
            </a:pPr>
            <a:r>
              <a:rPr lang="en-AU"/>
              <a:t>Supported by xml backend</a:t>
            </a:r>
          </a:p>
        </p:txBody>
      </p:sp>
      <p:pic>
        <p:nvPicPr>
          <p:cNvPr id="8" name="Picture 7">
            <a:extLst>
              <a:ext uri="{FF2B5EF4-FFF2-40B4-BE49-F238E27FC236}">
                <a16:creationId xmlns:a16="http://schemas.microsoft.com/office/drawing/2014/main" id="{7C8984BB-0567-B682-9C67-514F0C61B36E}"/>
              </a:ext>
            </a:extLst>
          </p:cNvPr>
          <p:cNvPicPr>
            <a:picLocks noChangeAspect="1"/>
          </p:cNvPicPr>
          <p:nvPr/>
        </p:nvPicPr>
        <p:blipFill>
          <a:blip r:embed="rId4"/>
          <a:stretch>
            <a:fillRect/>
          </a:stretch>
        </p:blipFill>
        <p:spPr>
          <a:xfrm>
            <a:off x="2609468" y="2762388"/>
            <a:ext cx="4810126" cy="3933688"/>
          </a:xfrm>
          <a:prstGeom prst="rect">
            <a:avLst/>
          </a:prstGeom>
        </p:spPr>
      </p:pic>
      <p:pic>
        <p:nvPicPr>
          <p:cNvPr id="4" name="Picture 3">
            <a:extLst>
              <a:ext uri="{FF2B5EF4-FFF2-40B4-BE49-F238E27FC236}">
                <a16:creationId xmlns:a16="http://schemas.microsoft.com/office/drawing/2014/main" id="{759A8F1F-42B5-C3E3-B2C3-B59287EF7CF6}"/>
              </a:ext>
            </a:extLst>
          </p:cNvPr>
          <p:cNvPicPr>
            <a:picLocks noChangeAspect="1"/>
          </p:cNvPicPr>
          <p:nvPr/>
        </p:nvPicPr>
        <p:blipFill>
          <a:blip r:embed="rId5"/>
          <a:stretch>
            <a:fillRect/>
          </a:stretch>
        </p:blipFill>
        <p:spPr>
          <a:xfrm>
            <a:off x="7552181" y="4218779"/>
            <a:ext cx="4524376" cy="2477297"/>
          </a:xfrm>
          <a:prstGeom prst="rect">
            <a:avLst/>
          </a:prstGeom>
        </p:spPr>
      </p:pic>
    </p:spTree>
    <p:extLst>
      <p:ext uri="{BB962C8B-B14F-4D97-AF65-F5344CB8AC3E}">
        <p14:creationId xmlns:p14="http://schemas.microsoft.com/office/powerpoint/2010/main" val="188643988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C9704-F12A-B164-E5CB-A5EB61600FB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3E25D7D-011D-E0D9-0671-19DFE70C789C}"/>
              </a:ext>
            </a:extLst>
          </p:cNvPr>
          <p:cNvPicPr>
            <a:picLocks noChangeAspect="1"/>
          </p:cNvPicPr>
          <p:nvPr/>
        </p:nvPicPr>
        <p:blipFill>
          <a:blip r:embed="rId3"/>
          <a:stretch>
            <a:fillRect/>
          </a:stretch>
        </p:blipFill>
        <p:spPr>
          <a:xfrm>
            <a:off x="7256620" y="286960"/>
            <a:ext cx="4761645" cy="3263515"/>
          </a:xfrm>
          <a:prstGeom prst="rect">
            <a:avLst/>
          </a:prstGeom>
        </p:spPr>
      </p:pic>
      <p:sp>
        <p:nvSpPr>
          <p:cNvPr id="5" name="TextBox 4">
            <a:extLst>
              <a:ext uri="{FF2B5EF4-FFF2-40B4-BE49-F238E27FC236}">
                <a16:creationId xmlns:a16="http://schemas.microsoft.com/office/drawing/2014/main" id="{30B3CA0B-FA23-354A-981D-F0526D9A892E}"/>
              </a:ext>
            </a:extLst>
          </p:cNvPr>
          <p:cNvSpPr txBox="1"/>
          <p:nvPr/>
        </p:nvSpPr>
        <p:spPr>
          <a:xfrm>
            <a:off x="2796159" y="1364720"/>
            <a:ext cx="6094476" cy="369332"/>
          </a:xfrm>
          <a:prstGeom prst="rect">
            <a:avLst/>
          </a:prstGeom>
          <a:noFill/>
        </p:spPr>
        <p:txBody>
          <a:bodyPr wrap="square">
            <a:spAutoFit/>
          </a:bodyPr>
          <a:lstStyle/>
          <a:p>
            <a:r>
              <a:rPr lang="en-US" sz="1800" b="1">
                <a:solidFill>
                  <a:srgbClr val="A5634B"/>
                </a:solidFill>
                <a:latin typeface="Aptos" panose="020B0004020202020204" pitchFamily="34" charset="0"/>
              </a:rPr>
              <a:t>Efficiency gains - Aviation Forecasting</a:t>
            </a:r>
            <a:endParaRPr lang="en-AU"/>
          </a:p>
        </p:txBody>
      </p:sp>
      <p:sp>
        <p:nvSpPr>
          <p:cNvPr id="6" name="Rectangle 5">
            <a:extLst>
              <a:ext uri="{FF2B5EF4-FFF2-40B4-BE49-F238E27FC236}">
                <a16:creationId xmlns:a16="http://schemas.microsoft.com/office/drawing/2014/main" id="{F97DCFF2-0F1F-D7C9-B333-2D66322F7318}"/>
              </a:ext>
            </a:extLst>
          </p:cNvPr>
          <p:cNvSpPr/>
          <p:nvPr/>
        </p:nvSpPr>
        <p:spPr>
          <a:xfrm>
            <a:off x="173736" y="1856230"/>
            <a:ext cx="2269998" cy="4430270"/>
          </a:xfrm>
          <a:prstGeom prst="rect">
            <a:avLst/>
          </a:prstGeom>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Ø"/>
            </a:pPr>
            <a:r>
              <a:rPr lang="en-AU"/>
              <a:t>Graphical Aviation Production -GAF</a:t>
            </a:r>
          </a:p>
          <a:p>
            <a:pPr marL="285750" indent="-285750" algn="ctr">
              <a:buFont typeface="Wingdings" panose="05000000000000000000" pitchFamily="2" charset="2"/>
              <a:buChar char="Ø"/>
            </a:pPr>
            <a:r>
              <a:rPr lang="en-AU"/>
              <a:t>Graphical Alerts</a:t>
            </a:r>
          </a:p>
          <a:p>
            <a:pPr marL="285750" indent="-285750" algn="ctr">
              <a:buFont typeface="Wingdings" panose="05000000000000000000" pitchFamily="2" charset="2"/>
              <a:buChar char="Ø"/>
            </a:pPr>
            <a:r>
              <a:rPr lang="en-AU"/>
              <a:t>Notifications of significant events/criteria exceedance</a:t>
            </a:r>
          </a:p>
          <a:p>
            <a:pPr marL="285750" indent="-285750" algn="ctr">
              <a:buFont typeface="Wingdings" panose="05000000000000000000" pitchFamily="2" charset="2"/>
              <a:buChar char="Ø"/>
            </a:pPr>
            <a:r>
              <a:rPr lang="en-AU"/>
              <a:t>Can be configured to suit requirements</a:t>
            </a:r>
          </a:p>
        </p:txBody>
      </p:sp>
      <p:pic>
        <p:nvPicPr>
          <p:cNvPr id="7" name="Picture 6">
            <a:extLst>
              <a:ext uri="{FF2B5EF4-FFF2-40B4-BE49-F238E27FC236}">
                <a16:creationId xmlns:a16="http://schemas.microsoft.com/office/drawing/2014/main" id="{3A87B197-A657-2DE2-8692-A4EE72605517}"/>
              </a:ext>
            </a:extLst>
          </p:cNvPr>
          <p:cNvPicPr>
            <a:picLocks noChangeAspect="1"/>
          </p:cNvPicPr>
          <p:nvPr/>
        </p:nvPicPr>
        <p:blipFill>
          <a:blip r:embed="rId4"/>
          <a:stretch>
            <a:fillRect/>
          </a:stretch>
        </p:blipFill>
        <p:spPr>
          <a:xfrm>
            <a:off x="2602324" y="2032254"/>
            <a:ext cx="4542282" cy="3612404"/>
          </a:xfrm>
          <a:prstGeom prst="rect">
            <a:avLst/>
          </a:prstGeom>
        </p:spPr>
      </p:pic>
      <p:pic>
        <p:nvPicPr>
          <p:cNvPr id="8" name="Picture 7">
            <a:extLst>
              <a:ext uri="{FF2B5EF4-FFF2-40B4-BE49-F238E27FC236}">
                <a16:creationId xmlns:a16="http://schemas.microsoft.com/office/drawing/2014/main" id="{EA5AE52F-9A56-387D-C5D1-4B97EF12006B}"/>
              </a:ext>
            </a:extLst>
          </p:cNvPr>
          <p:cNvPicPr>
            <a:picLocks noChangeAspect="1"/>
          </p:cNvPicPr>
          <p:nvPr/>
        </p:nvPicPr>
        <p:blipFill>
          <a:blip r:embed="rId5"/>
          <a:stretch>
            <a:fillRect/>
          </a:stretch>
        </p:blipFill>
        <p:spPr>
          <a:xfrm>
            <a:off x="7256620" y="3550475"/>
            <a:ext cx="4761645" cy="3263515"/>
          </a:xfrm>
          <a:prstGeom prst="rect">
            <a:avLst/>
          </a:prstGeom>
        </p:spPr>
      </p:pic>
    </p:spTree>
    <p:extLst>
      <p:ext uri="{BB962C8B-B14F-4D97-AF65-F5344CB8AC3E}">
        <p14:creationId xmlns:p14="http://schemas.microsoft.com/office/powerpoint/2010/main" val="278346049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2A4C85-6221-11EC-72A4-F2810160F419}"/>
              </a:ext>
            </a:extLst>
          </p:cNvPr>
          <p:cNvPicPr>
            <a:picLocks noChangeAspect="1"/>
          </p:cNvPicPr>
          <p:nvPr/>
        </p:nvPicPr>
        <p:blipFill>
          <a:blip r:embed="rId2"/>
          <a:stretch>
            <a:fillRect/>
          </a:stretch>
        </p:blipFill>
        <p:spPr>
          <a:xfrm>
            <a:off x="91093" y="1521962"/>
            <a:ext cx="5658672" cy="5166050"/>
          </a:xfrm>
          <a:prstGeom prst="rect">
            <a:avLst/>
          </a:prstGeom>
        </p:spPr>
      </p:pic>
      <p:pic>
        <p:nvPicPr>
          <p:cNvPr id="7" name="Picture 6">
            <a:extLst>
              <a:ext uri="{FF2B5EF4-FFF2-40B4-BE49-F238E27FC236}">
                <a16:creationId xmlns:a16="http://schemas.microsoft.com/office/drawing/2014/main" id="{0D8ECAB1-46DC-951A-B95E-185D5AE0D340}"/>
              </a:ext>
            </a:extLst>
          </p:cNvPr>
          <p:cNvPicPr>
            <a:picLocks noChangeAspect="1"/>
          </p:cNvPicPr>
          <p:nvPr/>
        </p:nvPicPr>
        <p:blipFill>
          <a:blip r:embed="rId3"/>
          <a:stretch>
            <a:fillRect/>
          </a:stretch>
        </p:blipFill>
        <p:spPr>
          <a:xfrm>
            <a:off x="8167630" y="3219450"/>
            <a:ext cx="4015267" cy="3219789"/>
          </a:xfrm>
          <a:prstGeom prst="rect">
            <a:avLst/>
          </a:prstGeom>
        </p:spPr>
      </p:pic>
      <p:pic>
        <p:nvPicPr>
          <p:cNvPr id="9" name="Picture 8">
            <a:extLst>
              <a:ext uri="{FF2B5EF4-FFF2-40B4-BE49-F238E27FC236}">
                <a16:creationId xmlns:a16="http://schemas.microsoft.com/office/drawing/2014/main" id="{8AB692A8-3CDD-DF4F-BE25-5C3FD4187B89}"/>
              </a:ext>
            </a:extLst>
          </p:cNvPr>
          <p:cNvPicPr>
            <a:picLocks noChangeAspect="1"/>
          </p:cNvPicPr>
          <p:nvPr/>
        </p:nvPicPr>
        <p:blipFill>
          <a:blip r:embed="rId4"/>
          <a:stretch>
            <a:fillRect/>
          </a:stretch>
        </p:blipFill>
        <p:spPr>
          <a:xfrm>
            <a:off x="8110480" y="6272386"/>
            <a:ext cx="4114915" cy="585614"/>
          </a:xfrm>
          <a:prstGeom prst="rect">
            <a:avLst/>
          </a:prstGeom>
        </p:spPr>
      </p:pic>
      <p:pic>
        <p:nvPicPr>
          <p:cNvPr id="11" name="Picture 10">
            <a:extLst>
              <a:ext uri="{FF2B5EF4-FFF2-40B4-BE49-F238E27FC236}">
                <a16:creationId xmlns:a16="http://schemas.microsoft.com/office/drawing/2014/main" id="{1A19376C-FDEA-24A3-B858-B5D3B45C9F0D}"/>
              </a:ext>
            </a:extLst>
          </p:cNvPr>
          <p:cNvPicPr>
            <a:picLocks noChangeAspect="1"/>
          </p:cNvPicPr>
          <p:nvPr/>
        </p:nvPicPr>
        <p:blipFill>
          <a:blip r:embed="rId5"/>
          <a:stretch>
            <a:fillRect/>
          </a:stretch>
        </p:blipFill>
        <p:spPr>
          <a:xfrm>
            <a:off x="6587232" y="270401"/>
            <a:ext cx="5426990" cy="2845163"/>
          </a:xfrm>
          <a:prstGeom prst="rect">
            <a:avLst/>
          </a:prstGeom>
        </p:spPr>
      </p:pic>
      <p:sp>
        <p:nvSpPr>
          <p:cNvPr id="12" name="Rectangle 11">
            <a:extLst>
              <a:ext uri="{FF2B5EF4-FFF2-40B4-BE49-F238E27FC236}">
                <a16:creationId xmlns:a16="http://schemas.microsoft.com/office/drawing/2014/main" id="{21E66A96-3809-9DF7-3233-5F7F60A009C3}"/>
              </a:ext>
            </a:extLst>
          </p:cNvPr>
          <p:cNvSpPr/>
          <p:nvPr/>
        </p:nvSpPr>
        <p:spPr>
          <a:xfrm>
            <a:off x="5823698" y="3602749"/>
            <a:ext cx="2269998" cy="2962444"/>
          </a:xfrm>
          <a:prstGeom prst="rect">
            <a:avLst/>
          </a:prstGeom>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en-AU"/>
              <a:t>Various types of Graphical Alerts</a:t>
            </a:r>
          </a:p>
          <a:p>
            <a:pPr marL="285750" indent="-285750">
              <a:buFont typeface="Wingdings" panose="05000000000000000000" pitchFamily="2" charset="2"/>
              <a:buChar char="Ø"/>
            </a:pPr>
            <a:r>
              <a:rPr lang="en-AU"/>
              <a:t>Comparing forecasts to observations</a:t>
            </a:r>
          </a:p>
          <a:p>
            <a:pPr marL="285750" indent="-285750" algn="ctr">
              <a:buFont typeface="Wingdings" panose="05000000000000000000" pitchFamily="2" charset="2"/>
              <a:buChar char="Ø"/>
            </a:pPr>
            <a:endParaRPr lang="en-AU"/>
          </a:p>
        </p:txBody>
      </p:sp>
    </p:spTree>
    <p:extLst>
      <p:ext uri="{BB962C8B-B14F-4D97-AF65-F5344CB8AC3E}">
        <p14:creationId xmlns:p14="http://schemas.microsoft.com/office/powerpoint/2010/main" val="100233526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B3850-79D8-2476-D489-3048F7AA7EB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DA8268B-F288-B085-A798-2227CCB48222}"/>
              </a:ext>
            </a:extLst>
          </p:cNvPr>
          <p:cNvPicPr>
            <a:picLocks noChangeAspect="1"/>
          </p:cNvPicPr>
          <p:nvPr/>
        </p:nvPicPr>
        <p:blipFill>
          <a:blip r:embed="rId3"/>
          <a:stretch>
            <a:fillRect/>
          </a:stretch>
        </p:blipFill>
        <p:spPr>
          <a:xfrm>
            <a:off x="2804160" y="1202411"/>
            <a:ext cx="9348216" cy="4744269"/>
          </a:xfrm>
          <a:prstGeom prst="rect">
            <a:avLst/>
          </a:prstGeom>
        </p:spPr>
      </p:pic>
      <p:pic>
        <p:nvPicPr>
          <p:cNvPr id="5" name="Picture 4">
            <a:extLst>
              <a:ext uri="{FF2B5EF4-FFF2-40B4-BE49-F238E27FC236}">
                <a16:creationId xmlns:a16="http://schemas.microsoft.com/office/drawing/2014/main" id="{B607C8CD-CCCF-DD5D-87AF-CF5814B39806}"/>
              </a:ext>
            </a:extLst>
          </p:cNvPr>
          <p:cNvPicPr>
            <a:picLocks noChangeAspect="1"/>
          </p:cNvPicPr>
          <p:nvPr/>
        </p:nvPicPr>
        <p:blipFill>
          <a:blip r:embed="rId4"/>
          <a:stretch>
            <a:fillRect/>
          </a:stretch>
        </p:blipFill>
        <p:spPr>
          <a:xfrm>
            <a:off x="39624" y="3364992"/>
            <a:ext cx="4680974" cy="3125225"/>
          </a:xfrm>
          <a:prstGeom prst="rect">
            <a:avLst/>
          </a:prstGeom>
        </p:spPr>
      </p:pic>
      <p:sp>
        <p:nvSpPr>
          <p:cNvPr id="6" name="Rectangle 5">
            <a:extLst>
              <a:ext uri="{FF2B5EF4-FFF2-40B4-BE49-F238E27FC236}">
                <a16:creationId xmlns:a16="http://schemas.microsoft.com/office/drawing/2014/main" id="{B9617710-E15F-5E3E-9E0F-DE37DD9551F9}"/>
              </a:ext>
            </a:extLst>
          </p:cNvPr>
          <p:cNvSpPr/>
          <p:nvPr/>
        </p:nvSpPr>
        <p:spPr>
          <a:xfrm>
            <a:off x="173736" y="1856230"/>
            <a:ext cx="2269998" cy="1371602"/>
          </a:xfrm>
          <a:prstGeom prst="rect">
            <a:avLst/>
          </a:prstGeom>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Ø"/>
            </a:pPr>
            <a:r>
              <a:rPr lang="en-AU"/>
              <a:t>Streamlined SIGMET production</a:t>
            </a:r>
          </a:p>
        </p:txBody>
      </p:sp>
    </p:spTree>
    <p:extLst>
      <p:ext uri="{BB962C8B-B14F-4D97-AF65-F5344CB8AC3E}">
        <p14:creationId xmlns:p14="http://schemas.microsoft.com/office/powerpoint/2010/main" val="150038735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C865F-3A07-7E02-5788-5583DCD5B80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73B0EA2-1E32-B113-FA25-0DED98974C09}"/>
              </a:ext>
            </a:extLst>
          </p:cNvPr>
          <p:cNvPicPr>
            <a:picLocks noChangeAspect="1"/>
          </p:cNvPicPr>
          <p:nvPr/>
        </p:nvPicPr>
        <p:blipFill>
          <a:blip r:embed="rId3"/>
          <a:stretch>
            <a:fillRect/>
          </a:stretch>
        </p:blipFill>
        <p:spPr>
          <a:xfrm>
            <a:off x="6588097" y="157483"/>
            <a:ext cx="5488460" cy="5080101"/>
          </a:xfrm>
          <a:prstGeom prst="rect">
            <a:avLst/>
          </a:prstGeom>
        </p:spPr>
      </p:pic>
      <p:sp>
        <p:nvSpPr>
          <p:cNvPr id="7" name="Rectangle 6">
            <a:extLst>
              <a:ext uri="{FF2B5EF4-FFF2-40B4-BE49-F238E27FC236}">
                <a16:creationId xmlns:a16="http://schemas.microsoft.com/office/drawing/2014/main" id="{2436A870-E511-B6AF-2292-0A1317ECA431}"/>
              </a:ext>
            </a:extLst>
          </p:cNvPr>
          <p:cNvSpPr/>
          <p:nvPr/>
        </p:nvSpPr>
        <p:spPr>
          <a:xfrm>
            <a:off x="6922502" y="5254221"/>
            <a:ext cx="4819650" cy="1462933"/>
          </a:xfrm>
          <a:prstGeom prst="rect">
            <a:avLst/>
          </a:prstGeom>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Ø"/>
            </a:pPr>
            <a:r>
              <a:rPr lang="en-AU"/>
              <a:t>Role Allocation</a:t>
            </a:r>
          </a:p>
          <a:p>
            <a:pPr marL="285750" indent="-285750" algn="ctr">
              <a:buFont typeface="Wingdings" panose="05000000000000000000" pitchFamily="2" charset="2"/>
              <a:buChar char="Ø"/>
            </a:pPr>
            <a:r>
              <a:rPr lang="en-AU"/>
              <a:t>Task allocation and tracking</a:t>
            </a:r>
          </a:p>
        </p:txBody>
      </p:sp>
      <p:sp>
        <p:nvSpPr>
          <p:cNvPr id="9" name="TextBox 8">
            <a:extLst>
              <a:ext uri="{FF2B5EF4-FFF2-40B4-BE49-F238E27FC236}">
                <a16:creationId xmlns:a16="http://schemas.microsoft.com/office/drawing/2014/main" id="{C4D39181-159D-498F-91A4-3EAC2ECC6440}"/>
              </a:ext>
            </a:extLst>
          </p:cNvPr>
          <p:cNvSpPr txBox="1"/>
          <p:nvPr/>
        </p:nvSpPr>
        <p:spPr>
          <a:xfrm>
            <a:off x="3433981" y="1251084"/>
            <a:ext cx="6112764" cy="369332"/>
          </a:xfrm>
          <a:prstGeom prst="rect">
            <a:avLst/>
          </a:prstGeom>
          <a:noFill/>
        </p:spPr>
        <p:txBody>
          <a:bodyPr wrap="square">
            <a:spAutoFit/>
          </a:bodyPr>
          <a:lstStyle/>
          <a:p>
            <a:r>
              <a:rPr lang="en-US" b="1">
                <a:solidFill>
                  <a:srgbClr val="A5634B"/>
                </a:solidFill>
                <a:latin typeface="Aptos" panose="020B0004020202020204" pitchFamily="34" charset="0"/>
              </a:rPr>
              <a:t>Workload Management</a:t>
            </a:r>
            <a:endParaRPr lang="en-AU"/>
          </a:p>
        </p:txBody>
      </p:sp>
      <p:pic>
        <p:nvPicPr>
          <p:cNvPr id="10" name="Picture 9">
            <a:extLst>
              <a:ext uri="{FF2B5EF4-FFF2-40B4-BE49-F238E27FC236}">
                <a16:creationId xmlns:a16="http://schemas.microsoft.com/office/drawing/2014/main" id="{2EBD071E-52AE-8CB9-4674-FA0D10AE2A15}"/>
              </a:ext>
            </a:extLst>
          </p:cNvPr>
          <p:cNvPicPr>
            <a:picLocks noChangeAspect="1"/>
          </p:cNvPicPr>
          <p:nvPr/>
        </p:nvPicPr>
        <p:blipFill>
          <a:blip r:embed="rId4"/>
          <a:stretch>
            <a:fillRect/>
          </a:stretch>
        </p:blipFill>
        <p:spPr>
          <a:xfrm>
            <a:off x="-48979" y="1751992"/>
            <a:ext cx="6637076" cy="4532095"/>
          </a:xfrm>
          <a:prstGeom prst="rect">
            <a:avLst/>
          </a:prstGeom>
        </p:spPr>
      </p:pic>
    </p:spTree>
    <p:extLst>
      <p:ext uri="{BB962C8B-B14F-4D97-AF65-F5344CB8AC3E}">
        <p14:creationId xmlns:p14="http://schemas.microsoft.com/office/powerpoint/2010/main" val="306492431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3B240-7927-56F8-FF00-9FD910675D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A2205A-2792-D0AF-AF93-0AAE93D54492}"/>
              </a:ext>
            </a:extLst>
          </p:cNvPr>
          <p:cNvSpPr>
            <a:spLocks noGrp="1"/>
          </p:cNvSpPr>
          <p:nvPr>
            <p:ph type="title"/>
          </p:nvPr>
        </p:nvSpPr>
        <p:spPr>
          <a:xfrm>
            <a:off x="6199632" y="372316"/>
            <a:ext cx="5263896" cy="1143001"/>
          </a:xfrm>
        </p:spPr>
        <p:txBody>
          <a:bodyPr>
            <a:normAutofit/>
          </a:bodyPr>
          <a:lstStyle/>
          <a:p>
            <a:r>
              <a:rPr lang="en-US" sz="2800" b="1">
                <a:solidFill>
                  <a:srgbClr val="A5634B"/>
                </a:solidFill>
                <a:latin typeface="Aptos" panose="020B0004020202020204" pitchFamily="34" charset="0"/>
              </a:rPr>
              <a:t>Purpose</a:t>
            </a:r>
            <a:endParaRPr lang="en-AU" sz="2800" b="1">
              <a:solidFill>
                <a:srgbClr val="A5634B"/>
              </a:solidFill>
              <a:latin typeface="Aptos" panose="020B0004020202020204" pitchFamily="34" charset="0"/>
            </a:endParaRPr>
          </a:p>
        </p:txBody>
      </p:sp>
      <p:sp>
        <p:nvSpPr>
          <p:cNvPr id="3" name="Text Placeholder 2">
            <a:extLst>
              <a:ext uri="{FF2B5EF4-FFF2-40B4-BE49-F238E27FC236}">
                <a16:creationId xmlns:a16="http://schemas.microsoft.com/office/drawing/2014/main" id="{927504A6-CCD5-8F53-F44A-5E5CB0382243}"/>
              </a:ext>
            </a:extLst>
          </p:cNvPr>
          <p:cNvSpPr>
            <a:spLocks noGrp="1"/>
          </p:cNvSpPr>
          <p:nvPr>
            <p:ph type="body" idx="1"/>
          </p:nvPr>
        </p:nvSpPr>
        <p:spPr>
          <a:xfrm>
            <a:off x="609600" y="2091389"/>
            <a:ext cx="10972800" cy="4525964"/>
          </a:xfrm>
        </p:spPr>
        <p:txBody>
          <a:bodyPr>
            <a:normAutofit/>
          </a:bodyPr>
          <a:lstStyle/>
          <a:p>
            <a:pPr marL="0" indent="0">
              <a:buNone/>
            </a:pPr>
            <a:r>
              <a:rPr lang="en-AU" sz="2400">
                <a:solidFill>
                  <a:schemeClr val="tx1"/>
                </a:solidFill>
                <a:latin typeface="Aptos" panose="020B0004020202020204" pitchFamily="34" charset="0"/>
              </a:rPr>
              <a:t>The following decision is requested of the WRP Steering Committee (WRP_SC4)  </a:t>
            </a:r>
          </a:p>
          <a:p>
            <a:pPr marL="985838" indent="-985838">
              <a:buAutoNum type="arabicPeriod"/>
            </a:pPr>
            <a:endParaRPr lang="en-AU" sz="2400">
              <a:solidFill>
                <a:schemeClr val="tx1"/>
              </a:solidFill>
              <a:latin typeface="Aptos" panose="020B0004020202020204" pitchFamily="34" charset="0"/>
            </a:endParaRPr>
          </a:p>
          <a:p>
            <a:pPr marL="440871" lvl="1" indent="0">
              <a:buNone/>
            </a:pPr>
            <a:r>
              <a:rPr lang="en-AU" sz="2400">
                <a:solidFill>
                  <a:schemeClr val="tx1"/>
                </a:solidFill>
                <a:latin typeface="Aptos" panose="020B0004020202020204" pitchFamily="34" charset="0"/>
              </a:rPr>
              <a:t>1.  WRP SC4 Approves the Pacific Integrated Forecasting Platform Phase 2 to adopt the Fiji Meteorological Services IBL software system and high-level Architecture Design </a:t>
            </a:r>
            <a:endParaRPr lang="en-US" sz="2400">
              <a:solidFill>
                <a:schemeClr val="tx1"/>
              </a:solidFill>
              <a:latin typeface="Aptos" panose="020B0004020202020204" pitchFamily="34" charset="0"/>
            </a:endParaRPr>
          </a:p>
        </p:txBody>
      </p:sp>
    </p:spTree>
    <p:extLst>
      <p:ext uri="{BB962C8B-B14F-4D97-AF65-F5344CB8AC3E}">
        <p14:creationId xmlns:p14="http://schemas.microsoft.com/office/powerpoint/2010/main" val="366384765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A6827-F1C5-EFBD-4268-D7B1645E744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D5476AB-9C95-8BF5-C641-63EDF583017C}"/>
              </a:ext>
            </a:extLst>
          </p:cNvPr>
          <p:cNvPicPr>
            <a:picLocks noChangeAspect="1"/>
          </p:cNvPicPr>
          <p:nvPr/>
        </p:nvPicPr>
        <p:blipFill>
          <a:blip r:embed="rId3"/>
          <a:stretch>
            <a:fillRect/>
          </a:stretch>
        </p:blipFill>
        <p:spPr>
          <a:xfrm>
            <a:off x="2084832" y="2657855"/>
            <a:ext cx="8779296" cy="4133469"/>
          </a:xfrm>
          <a:prstGeom prst="rect">
            <a:avLst/>
          </a:prstGeom>
        </p:spPr>
      </p:pic>
      <p:sp>
        <p:nvSpPr>
          <p:cNvPr id="4" name="Rectangle 3">
            <a:extLst>
              <a:ext uri="{FF2B5EF4-FFF2-40B4-BE49-F238E27FC236}">
                <a16:creationId xmlns:a16="http://schemas.microsoft.com/office/drawing/2014/main" id="{E06F8938-3B66-1B39-20DC-2CBA3534A1C3}"/>
              </a:ext>
            </a:extLst>
          </p:cNvPr>
          <p:cNvSpPr/>
          <p:nvPr/>
        </p:nvSpPr>
        <p:spPr>
          <a:xfrm>
            <a:off x="201168" y="1643084"/>
            <a:ext cx="1883664" cy="3404404"/>
          </a:xfrm>
          <a:prstGeom prst="rect">
            <a:avLst/>
          </a:prstGeom>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Ø"/>
            </a:pPr>
            <a:r>
              <a:rPr lang="en-AU"/>
              <a:t>Manage Workload</a:t>
            </a:r>
          </a:p>
          <a:p>
            <a:pPr marL="285750" indent="-285750" algn="ctr">
              <a:buFont typeface="Wingdings" panose="05000000000000000000" pitchFamily="2" charset="2"/>
              <a:buChar char="Ø"/>
            </a:pPr>
            <a:r>
              <a:rPr lang="en-AU"/>
              <a:t>Configuration of roles to match the forecasting centre for each (NMHS)</a:t>
            </a:r>
          </a:p>
        </p:txBody>
      </p:sp>
      <p:pic>
        <p:nvPicPr>
          <p:cNvPr id="5" name="Picture 4">
            <a:extLst>
              <a:ext uri="{FF2B5EF4-FFF2-40B4-BE49-F238E27FC236}">
                <a16:creationId xmlns:a16="http://schemas.microsoft.com/office/drawing/2014/main" id="{30F25375-E9B6-85CB-32A3-D33E1BFAF099}"/>
              </a:ext>
            </a:extLst>
          </p:cNvPr>
          <p:cNvPicPr>
            <a:picLocks noChangeAspect="1"/>
          </p:cNvPicPr>
          <p:nvPr/>
        </p:nvPicPr>
        <p:blipFill>
          <a:blip r:embed="rId4"/>
          <a:stretch>
            <a:fillRect/>
          </a:stretch>
        </p:blipFill>
        <p:spPr>
          <a:xfrm>
            <a:off x="5438775" y="0"/>
            <a:ext cx="6686550" cy="3750359"/>
          </a:xfrm>
          <a:prstGeom prst="rect">
            <a:avLst/>
          </a:prstGeom>
        </p:spPr>
      </p:pic>
    </p:spTree>
    <p:extLst>
      <p:ext uri="{BB962C8B-B14F-4D97-AF65-F5344CB8AC3E}">
        <p14:creationId xmlns:p14="http://schemas.microsoft.com/office/powerpoint/2010/main" val="398243165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D5330-9F08-E249-A47E-47DB3657611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F3319F5-1DBA-E49F-7450-BB3FDD00DF11}"/>
              </a:ext>
            </a:extLst>
          </p:cNvPr>
          <p:cNvSpPr txBox="1"/>
          <p:nvPr/>
        </p:nvSpPr>
        <p:spPr>
          <a:xfrm>
            <a:off x="5803709" y="601682"/>
            <a:ext cx="8349996" cy="800219"/>
          </a:xfrm>
          <a:prstGeom prst="rect">
            <a:avLst/>
          </a:prstGeom>
          <a:noFill/>
        </p:spPr>
        <p:txBody>
          <a:bodyPr wrap="square" lIns="91440" tIns="45720" rIns="91440" bIns="45720" anchor="t">
            <a:spAutoFit/>
          </a:bodyPr>
          <a:lstStyle/>
          <a:p>
            <a:r>
              <a:rPr lang="en-AU" sz="2800" b="1">
                <a:solidFill>
                  <a:srgbClr val="A5634B"/>
                </a:solidFill>
                <a:latin typeface="Aptos"/>
              </a:rPr>
              <a:t>IFP Expansion to the Pacific</a:t>
            </a:r>
            <a:endParaRPr lang="en-AU" sz="2800" b="1">
              <a:solidFill>
                <a:srgbClr val="A5634B"/>
              </a:solidFill>
              <a:latin typeface="Aptos" panose="020B0004020202020204" pitchFamily="34" charset="0"/>
            </a:endParaRPr>
          </a:p>
          <a:p>
            <a:endParaRPr lang="en-AU"/>
          </a:p>
        </p:txBody>
      </p:sp>
      <p:sp>
        <p:nvSpPr>
          <p:cNvPr id="15" name="Rectangle 14">
            <a:extLst>
              <a:ext uri="{FF2B5EF4-FFF2-40B4-BE49-F238E27FC236}">
                <a16:creationId xmlns:a16="http://schemas.microsoft.com/office/drawing/2014/main" id="{FCE3FAB4-7729-1E00-BF08-2833E33DD12E}"/>
              </a:ext>
            </a:extLst>
          </p:cNvPr>
          <p:cNvSpPr/>
          <p:nvPr/>
        </p:nvSpPr>
        <p:spPr>
          <a:xfrm>
            <a:off x="118719" y="4652947"/>
            <a:ext cx="4123283" cy="2079069"/>
          </a:xfrm>
          <a:prstGeom prst="roundRect">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n-AU" sz="1600"/>
              <a:t>Approach: </a:t>
            </a:r>
            <a:endParaRPr lang="en-AU" sz="1400"/>
          </a:p>
          <a:p>
            <a:pPr algn="ctr"/>
            <a:r>
              <a:rPr lang="en-AU" sz="1600"/>
              <a:t>Visualisation =&gt;access to all countries</a:t>
            </a:r>
          </a:p>
          <a:p>
            <a:pPr marL="285750" indent="-285750" algn="ctr">
              <a:buFont typeface="Wingdings" panose="05000000000000000000" pitchFamily="2" charset="2"/>
              <a:buChar char="Ø"/>
            </a:pPr>
            <a:r>
              <a:rPr lang="en-AU" sz="1600" b="1">
                <a:solidFill>
                  <a:schemeClr val="tx1"/>
                </a:solidFill>
              </a:rPr>
              <a:t>"Like-for-like" Products: Country by country analysis and build </a:t>
            </a:r>
            <a:r>
              <a:rPr lang="en-AU" sz="1600"/>
              <a:t>(based upon Fiji approach/learnings)</a:t>
            </a:r>
          </a:p>
          <a:p>
            <a:pPr marL="285750" indent="-285750" algn="ctr">
              <a:buFont typeface="Wingdings" panose="05000000000000000000" pitchFamily="2" charset="2"/>
              <a:buChar char="Ø"/>
            </a:pPr>
            <a:r>
              <a:rPr lang="en-AU" sz="1600"/>
              <a:t>Additional use cases captured</a:t>
            </a:r>
          </a:p>
        </p:txBody>
      </p:sp>
      <p:sp>
        <p:nvSpPr>
          <p:cNvPr id="17" name="Rectangle: Rounded Corners 16">
            <a:extLst>
              <a:ext uri="{FF2B5EF4-FFF2-40B4-BE49-F238E27FC236}">
                <a16:creationId xmlns:a16="http://schemas.microsoft.com/office/drawing/2014/main" id="{DDF59468-6B13-CB4F-C5C2-08ABD94F1DED}"/>
              </a:ext>
            </a:extLst>
          </p:cNvPr>
          <p:cNvSpPr/>
          <p:nvPr/>
        </p:nvSpPr>
        <p:spPr>
          <a:xfrm>
            <a:off x="121451" y="1710436"/>
            <a:ext cx="3917231" cy="1894130"/>
          </a:xfrm>
          <a:prstGeom prst="roundRect">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n-AU" sz="1600">
                <a:solidFill>
                  <a:schemeClr val="tx1"/>
                </a:solidFill>
              </a:rPr>
              <a:t>Phase 1 (Visual Weather) is utilised for </a:t>
            </a:r>
            <a:r>
              <a:rPr lang="en-AU" sz="1600" dirty="0">
                <a:solidFill>
                  <a:schemeClr val="tx1"/>
                </a:solidFill>
              </a:rPr>
              <a:t>Phase 2 (Online Weather) to expand </a:t>
            </a:r>
            <a:r>
              <a:rPr lang="en-AU" sz="1600" dirty="0"/>
              <a:t>capabilities to all countries</a:t>
            </a:r>
            <a:endParaRPr lang="en-AU" sz="1600" b="1" dirty="0"/>
          </a:p>
          <a:p>
            <a:pPr algn="ctr"/>
            <a:endParaRPr lang="en-AU" sz="1600" dirty="0"/>
          </a:p>
          <a:p>
            <a:pPr algn="ctr"/>
            <a:r>
              <a:rPr lang="en-AU" sz="1600" b="1" dirty="0">
                <a:solidFill>
                  <a:schemeClr val="tx1"/>
                </a:solidFill>
              </a:rPr>
              <a:t>Ingest, Visualisation, Forecast Process uplift, Efficient Production and generation of products</a:t>
            </a:r>
          </a:p>
        </p:txBody>
      </p:sp>
      <p:sp>
        <p:nvSpPr>
          <p:cNvPr id="2" name="Oval 1">
            <a:extLst>
              <a:ext uri="{FF2B5EF4-FFF2-40B4-BE49-F238E27FC236}">
                <a16:creationId xmlns:a16="http://schemas.microsoft.com/office/drawing/2014/main" id="{3954EDE5-C31C-608F-85E8-C8918E41643F}"/>
              </a:ext>
            </a:extLst>
          </p:cNvPr>
          <p:cNvSpPr/>
          <p:nvPr/>
        </p:nvSpPr>
        <p:spPr>
          <a:xfrm>
            <a:off x="4243595" y="1674990"/>
            <a:ext cx="1860699" cy="1565529"/>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2400" b="1"/>
              <a:t>Fiji</a:t>
            </a:r>
          </a:p>
          <a:p>
            <a:pPr algn="ctr"/>
            <a:r>
              <a:rPr lang="en-AU" sz="1600"/>
              <a:t>IFP</a:t>
            </a:r>
          </a:p>
          <a:p>
            <a:pPr algn="ctr"/>
            <a:r>
              <a:rPr lang="en-AU" sz="1600"/>
              <a:t>TC Module</a:t>
            </a:r>
          </a:p>
          <a:p>
            <a:pPr algn="ctr"/>
            <a:r>
              <a:rPr lang="en-AU" sz="1600"/>
              <a:t>Data sharing (WIS2.0)</a:t>
            </a:r>
          </a:p>
          <a:p>
            <a:pPr algn="ctr"/>
            <a:endParaRPr lang="en-AU"/>
          </a:p>
        </p:txBody>
      </p:sp>
      <p:pic>
        <p:nvPicPr>
          <p:cNvPr id="12" name="Picture 11">
            <a:extLst>
              <a:ext uri="{FF2B5EF4-FFF2-40B4-BE49-F238E27FC236}">
                <a16:creationId xmlns:a16="http://schemas.microsoft.com/office/drawing/2014/main" id="{40AA0B62-6297-4C59-191F-EB951BBCF00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802850" y="2539644"/>
            <a:ext cx="1741114" cy="1203586"/>
          </a:xfrm>
          <a:prstGeom prst="rect">
            <a:avLst/>
          </a:prstGeom>
        </p:spPr>
      </p:pic>
      <p:sp>
        <p:nvSpPr>
          <p:cNvPr id="36" name="Rectangle: Rounded Corners 35">
            <a:extLst>
              <a:ext uri="{FF2B5EF4-FFF2-40B4-BE49-F238E27FC236}">
                <a16:creationId xmlns:a16="http://schemas.microsoft.com/office/drawing/2014/main" id="{B2041CE5-3FC7-D7DF-516D-0AF6F854EAC1}"/>
              </a:ext>
            </a:extLst>
          </p:cNvPr>
          <p:cNvSpPr/>
          <p:nvPr/>
        </p:nvSpPr>
        <p:spPr>
          <a:xfrm>
            <a:off x="7343535" y="3060620"/>
            <a:ext cx="2084437" cy="1356385"/>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sz="2800">
              <a:solidFill>
                <a:schemeClr val="tx1"/>
              </a:solidFill>
            </a:endParaRPr>
          </a:p>
          <a:p>
            <a:pPr algn="ctr"/>
            <a:r>
              <a:rPr lang="en-AU" sz="2000">
                <a:solidFill>
                  <a:schemeClr val="tx1"/>
                </a:solidFill>
              </a:rPr>
              <a:t>Tonga, Samoa, Solomon </a:t>
            </a:r>
            <a:r>
              <a:rPr lang="en-AU" sz="2000" err="1">
                <a:solidFill>
                  <a:schemeClr val="tx1"/>
                </a:solidFill>
              </a:rPr>
              <a:t>lslands</a:t>
            </a:r>
            <a:r>
              <a:rPr lang="en-AU" sz="2000">
                <a:solidFill>
                  <a:schemeClr val="tx1"/>
                </a:solidFill>
              </a:rPr>
              <a:t>, Vanuatu, PNG</a:t>
            </a:r>
          </a:p>
          <a:p>
            <a:pPr algn="ctr"/>
            <a:endParaRPr lang="en-AU" sz="2800"/>
          </a:p>
        </p:txBody>
      </p:sp>
      <p:sp>
        <p:nvSpPr>
          <p:cNvPr id="37" name="Rectangle: Rounded Corners 36">
            <a:extLst>
              <a:ext uri="{FF2B5EF4-FFF2-40B4-BE49-F238E27FC236}">
                <a16:creationId xmlns:a16="http://schemas.microsoft.com/office/drawing/2014/main" id="{85A6060F-5E0D-FB51-2011-A6F9DC3EE59E}"/>
              </a:ext>
            </a:extLst>
          </p:cNvPr>
          <p:cNvSpPr/>
          <p:nvPr/>
        </p:nvSpPr>
        <p:spPr>
          <a:xfrm>
            <a:off x="9227545" y="4900909"/>
            <a:ext cx="2967777" cy="195691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solidFill>
                <a:schemeClr val="tx1"/>
              </a:solidFill>
            </a:endParaRPr>
          </a:p>
          <a:p>
            <a:pPr algn="ctr"/>
            <a:r>
              <a:rPr lang="en-AU">
                <a:solidFill>
                  <a:schemeClr val="tx1"/>
                </a:solidFill>
              </a:rPr>
              <a:t>Cook Islands, Federated States of Micronesia (FSM), Kiribati, Marshall Islands, Nauru, Niue, Palau, Tokelau, Tuvalu</a:t>
            </a:r>
          </a:p>
          <a:p>
            <a:pPr algn="ctr"/>
            <a:endParaRPr lang="en-AU"/>
          </a:p>
        </p:txBody>
      </p:sp>
      <p:pic>
        <p:nvPicPr>
          <p:cNvPr id="21" name="Graphic 20" descr="Back with solid fill">
            <a:extLst>
              <a:ext uri="{FF2B5EF4-FFF2-40B4-BE49-F238E27FC236}">
                <a16:creationId xmlns:a16="http://schemas.microsoft.com/office/drawing/2014/main" id="{2D927D4D-950B-E540-0D2D-B5FFBEDE889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5400000">
            <a:off x="1809066" y="3676558"/>
            <a:ext cx="914400" cy="914400"/>
          </a:xfrm>
          <a:prstGeom prst="rect">
            <a:avLst/>
          </a:prstGeom>
        </p:spPr>
      </p:pic>
      <p:pic>
        <p:nvPicPr>
          <p:cNvPr id="3" name="Picture 2" descr="A waterfall in a forest&#10;&#10;AI-generated content may be incorrect.">
            <a:extLst>
              <a:ext uri="{FF2B5EF4-FFF2-40B4-BE49-F238E27FC236}">
                <a16:creationId xmlns:a16="http://schemas.microsoft.com/office/drawing/2014/main" id="{229E806E-927B-52DC-4EF6-4310071D982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227258" y="4008559"/>
            <a:ext cx="1557500" cy="1029151"/>
          </a:xfrm>
          <a:prstGeom prst="rect">
            <a:avLst/>
          </a:prstGeom>
        </p:spPr>
      </p:pic>
      <p:pic>
        <p:nvPicPr>
          <p:cNvPr id="5" name="Graphic 4" descr="Back with solid fill">
            <a:extLst>
              <a:ext uri="{FF2B5EF4-FFF2-40B4-BE49-F238E27FC236}">
                <a16:creationId xmlns:a16="http://schemas.microsoft.com/office/drawing/2014/main" id="{A147708A-FD74-9D79-9ABB-3B109DBED04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5400000">
            <a:off x="7461022" y="2508889"/>
            <a:ext cx="640300" cy="640300"/>
          </a:xfrm>
          <a:prstGeom prst="rect">
            <a:avLst/>
          </a:prstGeom>
        </p:spPr>
      </p:pic>
      <p:pic>
        <p:nvPicPr>
          <p:cNvPr id="7" name="Graphic 6" descr="Back with solid fill">
            <a:extLst>
              <a:ext uri="{FF2B5EF4-FFF2-40B4-BE49-F238E27FC236}">
                <a16:creationId xmlns:a16="http://schemas.microsoft.com/office/drawing/2014/main" id="{9DB844F5-48F8-1E41-8ED5-EF228844F63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5400000">
            <a:off x="10711856" y="4268615"/>
            <a:ext cx="640300" cy="640300"/>
          </a:xfrm>
          <a:prstGeom prst="rect">
            <a:avLst/>
          </a:prstGeom>
        </p:spPr>
      </p:pic>
    </p:spTree>
    <p:extLst>
      <p:ext uri="{BB962C8B-B14F-4D97-AF65-F5344CB8AC3E}">
        <p14:creationId xmlns:p14="http://schemas.microsoft.com/office/powerpoint/2010/main" val="34860873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E6EC4D-4B36-C86D-1B48-DDC1C4D7809F}"/>
              </a:ext>
            </a:extLst>
          </p:cNvPr>
          <p:cNvPicPr>
            <a:picLocks noChangeAspect="1"/>
          </p:cNvPicPr>
          <p:nvPr/>
        </p:nvPicPr>
        <p:blipFill>
          <a:blip r:embed="rId3"/>
          <a:stretch>
            <a:fillRect/>
          </a:stretch>
        </p:blipFill>
        <p:spPr>
          <a:xfrm>
            <a:off x="59616" y="80010"/>
            <a:ext cx="12132384" cy="6697980"/>
          </a:xfrm>
          <a:prstGeom prst="rect">
            <a:avLst/>
          </a:prstGeom>
        </p:spPr>
      </p:pic>
    </p:spTree>
    <p:extLst>
      <p:ext uri="{BB962C8B-B14F-4D97-AF65-F5344CB8AC3E}">
        <p14:creationId xmlns:p14="http://schemas.microsoft.com/office/powerpoint/2010/main" val="269041361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05251-EB57-1C85-3153-3D94BBD249FE}"/>
              </a:ext>
            </a:extLst>
          </p:cNvPr>
          <p:cNvSpPr>
            <a:spLocks noGrp="1"/>
          </p:cNvSpPr>
          <p:nvPr>
            <p:ph type="title"/>
          </p:nvPr>
        </p:nvSpPr>
        <p:spPr>
          <a:xfrm>
            <a:off x="609600" y="948388"/>
            <a:ext cx="10972800" cy="1143001"/>
          </a:xfrm>
        </p:spPr>
        <p:txBody>
          <a:bodyPr>
            <a:normAutofit/>
          </a:bodyPr>
          <a:lstStyle/>
          <a:p>
            <a:r>
              <a:rPr lang="en-US" sz="2800" b="1">
                <a:solidFill>
                  <a:srgbClr val="A5634B"/>
                </a:solidFill>
                <a:latin typeface="Aptos" panose="020B0004020202020204" pitchFamily="34" charset="0"/>
              </a:rPr>
              <a:t>Purpose</a:t>
            </a:r>
            <a:endParaRPr lang="en-AU" sz="2800" b="1">
              <a:solidFill>
                <a:srgbClr val="A5634B"/>
              </a:solidFill>
              <a:latin typeface="Aptos" panose="020B0004020202020204" pitchFamily="34" charset="0"/>
            </a:endParaRPr>
          </a:p>
        </p:txBody>
      </p:sp>
      <p:sp>
        <p:nvSpPr>
          <p:cNvPr id="3" name="Text Placeholder 2">
            <a:extLst>
              <a:ext uri="{FF2B5EF4-FFF2-40B4-BE49-F238E27FC236}">
                <a16:creationId xmlns:a16="http://schemas.microsoft.com/office/drawing/2014/main" id="{E82DBC6C-A646-4FE6-CFD9-9955A406B619}"/>
              </a:ext>
            </a:extLst>
          </p:cNvPr>
          <p:cNvSpPr>
            <a:spLocks noGrp="1"/>
          </p:cNvSpPr>
          <p:nvPr>
            <p:ph type="body" idx="1"/>
          </p:nvPr>
        </p:nvSpPr>
        <p:spPr>
          <a:xfrm>
            <a:off x="609600" y="2091389"/>
            <a:ext cx="10972800" cy="4525964"/>
          </a:xfrm>
        </p:spPr>
        <p:txBody>
          <a:bodyPr>
            <a:normAutofit/>
          </a:bodyPr>
          <a:lstStyle/>
          <a:p>
            <a:pPr marL="0" indent="0">
              <a:buNone/>
            </a:pPr>
            <a:r>
              <a:rPr lang="en-AU" sz="2400">
                <a:solidFill>
                  <a:schemeClr val="tx1"/>
                </a:solidFill>
                <a:latin typeface="Aptos" panose="020B0004020202020204" pitchFamily="34" charset="0"/>
              </a:rPr>
              <a:t>The following decisions are requested of the WRP Steering Committee (WRP_SC4)  </a:t>
            </a:r>
          </a:p>
          <a:p>
            <a:pPr marL="985838" indent="-985838">
              <a:buAutoNum type="arabicPeriod"/>
            </a:pPr>
            <a:endParaRPr lang="en-AU" sz="2400">
              <a:solidFill>
                <a:schemeClr val="tx1"/>
              </a:solidFill>
              <a:latin typeface="Aptos" panose="020B0004020202020204" pitchFamily="34" charset="0"/>
            </a:endParaRPr>
          </a:p>
          <a:p>
            <a:pPr marL="440871" lvl="1" indent="0">
              <a:buNone/>
            </a:pPr>
            <a:r>
              <a:rPr lang="en-AU" sz="2400">
                <a:solidFill>
                  <a:schemeClr val="tx1"/>
                </a:solidFill>
                <a:latin typeface="Aptos" panose="020B0004020202020204" pitchFamily="34" charset="0"/>
              </a:rPr>
              <a:t>1.  WRP SC4 Approves the Pacific Integrated Forecasting Platform Phase 2 to adopt the Fiji Meteorological Services IBL software system and high-level Architecture Design </a:t>
            </a:r>
            <a:endParaRPr lang="en-US" sz="2400">
              <a:solidFill>
                <a:schemeClr val="tx1"/>
              </a:solidFill>
              <a:latin typeface="Aptos" panose="020B0004020202020204" pitchFamily="34" charset="0"/>
            </a:endParaRPr>
          </a:p>
        </p:txBody>
      </p:sp>
    </p:spTree>
    <p:extLst>
      <p:ext uri="{BB962C8B-B14F-4D97-AF65-F5344CB8AC3E}">
        <p14:creationId xmlns:p14="http://schemas.microsoft.com/office/powerpoint/2010/main" val="372797710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03653-6771-B670-F15F-3CF22D11B1C0}"/>
              </a:ext>
            </a:extLst>
          </p:cNvPr>
          <p:cNvSpPr>
            <a:spLocks noGrp="1"/>
          </p:cNvSpPr>
          <p:nvPr>
            <p:ph type="title"/>
          </p:nvPr>
        </p:nvSpPr>
        <p:spPr/>
        <p:txBody>
          <a:bodyPr lIns="45719" tIns="45720" rIns="45719" bIns="45720" anchor="ctr">
            <a:normAutofit/>
          </a:bodyPr>
          <a:lstStyle/>
          <a:p>
            <a:r>
              <a:rPr lang="en-US"/>
              <a:t>End</a:t>
            </a:r>
          </a:p>
        </p:txBody>
      </p:sp>
    </p:spTree>
    <p:extLst>
      <p:ext uri="{BB962C8B-B14F-4D97-AF65-F5344CB8AC3E}">
        <p14:creationId xmlns:p14="http://schemas.microsoft.com/office/powerpoint/2010/main" val="268684119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9F462-C1AE-9549-6274-EA29393887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C60D71-045F-C991-AF32-1D4EFD89E894}"/>
              </a:ext>
            </a:extLst>
          </p:cNvPr>
          <p:cNvSpPr>
            <a:spLocks noGrp="1"/>
          </p:cNvSpPr>
          <p:nvPr>
            <p:ph type="title"/>
          </p:nvPr>
        </p:nvSpPr>
        <p:spPr>
          <a:xfrm>
            <a:off x="229457" y="1831965"/>
            <a:ext cx="10972800" cy="1143001"/>
          </a:xfrm>
        </p:spPr>
        <p:txBody>
          <a:bodyPr>
            <a:normAutofit/>
          </a:bodyPr>
          <a:lstStyle/>
          <a:p>
            <a:r>
              <a:rPr lang="en-US" sz="2800" b="1">
                <a:solidFill>
                  <a:srgbClr val="A5634B"/>
                </a:solidFill>
                <a:latin typeface="Aptos" panose="020B0004020202020204" pitchFamily="34" charset="0"/>
              </a:rPr>
              <a:t>Appendices</a:t>
            </a:r>
            <a:endParaRPr lang="en-AU" sz="2800" b="1">
              <a:solidFill>
                <a:srgbClr val="A5634B"/>
              </a:solidFill>
              <a:latin typeface="Aptos" panose="020B0004020202020204" pitchFamily="34" charset="0"/>
            </a:endParaRPr>
          </a:p>
        </p:txBody>
      </p:sp>
    </p:spTree>
    <p:extLst>
      <p:ext uri="{BB962C8B-B14F-4D97-AF65-F5344CB8AC3E}">
        <p14:creationId xmlns:p14="http://schemas.microsoft.com/office/powerpoint/2010/main" val="298707704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39D75-A04E-1660-71D3-9B4A5A0AD29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8AE1246-86B1-4A72-1ECC-99B8AE98EA0D}"/>
              </a:ext>
            </a:extLst>
          </p:cNvPr>
          <p:cNvSpPr txBox="1"/>
          <p:nvPr/>
        </p:nvSpPr>
        <p:spPr>
          <a:xfrm>
            <a:off x="5232963" y="847023"/>
            <a:ext cx="8349996" cy="1077218"/>
          </a:xfrm>
          <a:prstGeom prst="rect">
            <a:avLst/>
          </a:prstGeom>
          <a:noFill/>
        </p:spPr>
        <p:txBody>
          <a:bodyPr wrap="square">
            <a:spAutoFit/>
          </a:bodyPr>
          <a:lstStyle/>
          <a:p>
            <a:r>
              <a:rPr lang="en-AU" sz="2800" b="1">
                <a:solidFill>
                  <a:srgbClr val="A5634B"/>
                </a:solidFill>
                <a:latin typeface="Aptos" panose="020B0004020202020204" pitchFamily="34" charset="0"/>
              </a:rPr>
              <a:t>IFP Architecture -IFP System Context View</a:t>
            </a:r>
          </a:p>
          <a:p>
            <a:endParaRPr lang="en-AU">
              <a:solidFill>
                <a:srgbClr val="000000"/>
              </a:solidFill>
              <a:latin typeface="Aptos" panose="020B0004020202020204" pitchFamily="34" charset="0"/>
            </a:endParaRPr>
          </a:p>
          <a:p>
            <a:endParaRPr lang="en-AU"/>
          </a:p>
        </p:txBody>
      </p:sp>
      <p:pic>
        <p:nvPicPr>
          <p:cNvPr id="7" name="Graphic 6">
            <a:extLst>
              <a:ext uri="{FF2B5EF4-FFF2-40B4-BE49-F238E27FC236}">
                <a16:creationId xmlns:a16="http://schemas.microsoft.com/office/drawing/2014/main" id="{F1E0E664-AC62-1D85-A3D9-24C1CEFF42F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37018" y="847023"/>
            <a:ext cx="10966788" cy="6010976"/>
          </a:xfrm>
          <a:prstGeom prst="rect">
            <a:avLst/>
          </a:prstGeom>
        </p:spPr>
      </p:pic>
    </p:spTree>
    <p:extLst>
      <p:ext uri="{BB962C8B-B14F-4D97-AF65-F5344CB8AC3E}">
        <p14:creationId xmlns:p14="http://schemas.microsoft.com/office/powerpoint/2010/main" val="169724317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26239-EDB2-36AA-3E48-1B3763EEFCC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F729C2E-938C-5499-FC4F-830BC8F014BE}"/>
              </a:ext>
            </a:extLst>
          </p:cNvPr>
          <p:cNvSpPr txBox="1"/>
          <p:nvPr/>
        </p:nvSpPr>
        <p:spPr>
          <a:xfrm>
            <a:off x="2624517" y="1289786"/>
            <a:ext cx="8349996" cy="1077218"/>
          </a:xfrm>
          <a:prstGeom prst="rect">
            <a:avLst/>
          </a:prstGeom>
          <a:noFill/>
        </p:spPr>
        <p:txBody>
          <a:bodyPr wrap="square">
            <a:spAutoFit/>
          </a:bodyPr>
          <a:lstStyle/>
          <a:p>
            <a:r>
              <a:rPr lang="en-AU" sz="2800" b="1">
                <a:solidFill>
                  <a:srgbClr val="A5634B"/>
                </a:solidFill>
                <a:latin typeface="Aptos" panose="020B0004020202020204" pitchFamily="34" charset="0"/>
              </a:rPr>
              <a:t>IFP Architecture – PDTS System Context</a:t>
            </a:r>
          </a:p>
          <a:p>
            <a:endParaRPr lang="en-AU">
              <a:solidFill>
                <a:srgbClr val="000000"/>
              </a:solidFill>
              <a:latin typeface="Aptos" panose="020B0004020202020204" pitchFamily="34" charset="0"/>
            </a:endParaRPr>
          </a:p>
          <a:p>
            <a:endParaRPr lang="en-AU"/>
          </a:p>
        </p:txBody>
      </p:sp>
      <p:pic>
        <p:nvPicPr>
          <p:cNvPr id="11" name="Graphic 10">
            <a:extLst>
              <a:ext uri="{FF2B5EF4-FFF2-40B4-BE49-F238E27FC236}">
                <a16:creationId xmlns:a16="http://schemas.microsoft.com/office/drawing/2014/main" id="{55917505-5F07-6E78-C1F6-D79D56B2656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399" y="1289786"/>
            <a:ext cx="11511792" cy="6376456"/>
          </a:xfrm>
          <a:prstGeom prst="rect">
            <a:avLst/>
          </a:prstGeom>
        </p:spPr>
      </p:pic>
    </p:spTree>
    <p:extLst>
      <p:ext uri="{BB962C8B-B14F-4D97-AF65-F5344CB8AC3E}">
        <p14:creationId xmlns:p14="http://schemas.microsoft.com/office/powerpoint/2010/main" val="347139702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2F68A-8F66-43B9-B588-796AF5B3EAA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71FD60A-EDE9-2C2B-B5F9-4D5D2FAF3C72}"/>
              </a:ext>
            </a:extLst>
          </p:cNvPr>
          <p:cNvSpPr txBox="1"/>
          <p:nvPr/>
        </p:nvSpPr>
        <p:spPr>
          <a:xfrm>
            <a:off x="2624517" y="1289786"/>
            <a:ext cx="8349996" cy="1077218"/>
          </a:xfrm>
          <a:prstGeom prst="rect">
            <a:avLst/>
          </a:prstGeom>
          <a:noFill/>
        </p:spPr>
        <p:txBody>
          <a:bodyPr wrap="square">
            <a:spAutoFit/>
          </a:bodyPr>
          <a:lstStyle/>
          <a:p>
            <a:r>
              <a:rPr lang="en-AU" sz="2800" b="1">
                <a:solidFill>
                  <a:srgbClr val="A5634B"/>
                </a:solidFill>
                <a:latin typeface="Aptos" panose="020B0004020202020204" pitchFamily="34" charset="0"/>
              </a:rPr>
              <a:t>IFP Architecture – WIS2 Node Context</a:t>
            </a:r>
          </a:p>
          <a:p>
            <a:endParaRPr lang="en-AU">
              <a:solidFill>
                <a:srgbClr val="000000"/>
              </a:solidFill>
              <a:latin typeface="Aptos" panose="020B0004020202020204" pitchFamily="34" charset="0"/>
            </a:endParaRPr>
          </a:p>
          <a:p>
            <a:endParaRPr lang="en-AU"/>
          </a:p>
        </p:txBody>
      </p:sp>
      <p:pic>
        <p:nvPicPr>
          <p:cNvPr id="6" name="Graphic 5">
            <a:extLst>
              <a:ext uri="{FF2B5EF4-FFF2-40B4-BE49-F238E27FC236}">
                <a16:creationId xmlns:a16="http://schemas.microsoft.com/office/drawing/2014/main" id="{DE1741B2-1331-17B0-E386-48E57CE3FA0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3255" y="1463041"/>
            <a:ext cx="11585608" cy="5294900"/>
          </a:xfrm>
          <a:prstGeom prst="rect">
            <a:avLst/>
          </a:prstGeom>
        </p:spPr>
      </p:pic>
    </p:spTree>
    <p:extLst>
      <p:ext uri="{BB962C8B-B14F-4D97-AF65-F5344CB8AC3E}">
        <p14:creationId xmlns:p14="http://schemas.microsoft.com/office/powerpoint/2010/main" val="96139028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05251-EB57-1C85-3153-3D94BBD249FE}"/>
              </a:ext>
            </a:extLst>
          </p:cNvPr>
          <p:cNvSpPr>
            <a:spLocks noGrp="1"/>
          </p:cNvSpPr>
          <p:nvPr>
            <p:ph type="title"/>
          </p:nvPr>
        </p:nvSpPr>
        <p:spPr>
          <a:xfrm>
            <a:off x="5883715" y="350408"/>
            <a:ext cx="5901937" cy="1143001"/>
          </a:xfrm>
        </p:spPr>
        <p:txBody>
          <a:bodyPr>
            <a:normAutofit/>
          </a:bodyPr>
          <a:lstStyle/>
          <a:p>
            <a:r>
              <a:rPr lang="en-US" sz="2800" b="1">
                <a:solidFill>
                  <a:srgbClr val="A5634B"/>
                </a:solidFill>
                <a:latin typeface="Aptos" panose="020B0004020202020204" pitchFamily="34" charset="0"/>
              </a:rPr>
              <a:t>Recap of the IFP Peer Review</a:t>
            </a:r>
            <a:endParaRPr lang="en-AU" sz="2800" b="1">
              <a:solidFill>
                <a:srgbClr val="A5634B"/>
              </a:solidFill>
              <a:latin typeface="Aptos" panose="020B0004020202020204" pitchFamily="34" charset="0"/>
            </a:endParaRPr>
          </a:p>
        </p:txBody>
      </p:sp>
      <p:sp>
        <p:nvSpPr>
          <p:cNvPr id="5" name="TextBox 4">
            <a:extLst>
              <a:ext uri="{FF2B5EF4-FFF2-40B4-BE49-F238E27FC236}">
                <a16:creationId xmlns:a16="http://schemas.microsoft.com/office/drawing/2014/main" id="{83C45A41-DD08-164A-85F7-D9D391EDC506}"/>
              </a:ext>
            </a:extLst>
          </p:cNvPr>
          <p:cNvSpPr txBox="1"/>
          <p:nvPr/>
        </p:nvSpPr>
        <p:spPr>
          <a:xfrm>
            <a:off x="1477396" y="1951761"/>
            <a:ext cx="9237209"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sz="1800" b="0" i="0">
                <a:solidFill>
                  <a:srgbClr val="000000"/>
                </a:solidFill>
                <a:effectLst/>
                <a:latin typeface="Aptos" panose="020B0004020202020204" pitchFamily="34" charset="0"/>
              </a:rPr>
              <a:t>Review the level of suitability, supportability and sustainability of the existing systems, processes and capability developed under severe weather pilots and Fiji Met Service, for further development and</a:t>
            </a:r>
            <a:r>
              <a:rPr lang="en-AU" sz="1800" b="0" i="0">
                <a:solidFill>
                  <a:srgbClr val="000000"/>
                </a:solidFill>
                <a:effectLst/>
                <a:latin typeface="Arial" panose="020B0604020202020204" pitchFamily="34" charset="0"/>
              </a:rPr>
              <a:t> </a:t>
            </a:r>
            <a:r>
              <a:rPr lang="en-AU" sz="1800" b="0" i="0">
                <a:solidFill>
                  <a:srgbClr val="000000"/>
                </a:solidFill>
                <a:effectLst/>
                <a:latin typeface="Aptos" panose="020B0004020202020204" pitchFamily="34" charset="0"/>
              </a:rPr>
              <a:t>expansion into a</a:t>
            </a:r>
            <a:r>
              <a:rPr lang="en-AU" sz="1800" b="0" i="0">
                <a:solidFill>
                  <a:srgbClr val="000000"/>
                </a:solidFill>
                <a:effectLst/>
                <a:latin typeface="Arial" panose="020B0604020202020204" pitchFamily="34" charset="0"/>
              </a:rPr>
              <a:t> </a:t>
            </a:r>
            <a:r>
              <a:rPr lang="en-AU" sz="1800" b="0" i="0">
                <a:solidFill>
                  <a:srgbClr val="000000"/>
                </a:solidFill>
                <a:effectLst/>
                <a:latin typeface="Aptos" panose="020B0004020202020204" pitchFamily="34" charset="0"/>
              </a:rPr>
              <a:t>Pacific Integrated forecasting platform and migration to Pacific ownership and management over</a:t>
            </a:r>
            <a:r>
              <a:rPr lang="en-AU" sz="1800" b="0" i="0">
                <a:solidFill>
                  <a:srgbClr val="000000"/>
                </a:solidFill>
                <a:effectLst/>
                <a:latin typeface="Arial" panose="020B0604020202020204" pitchFamily="34" charset="0"/>
              </a:rPr>
              <a:t> </a:t>
            </a:r>
            <a:r>
              <a:rPr lang="en-AU" sz="1800" b="0" i="0">
                <a:solidFill>
                  <a:srgbClr val="000000"/>
                </a:solidFill>
                <a:effectLst/>
                <a:latin typeface="Aptos" panose="020B0004020202020204" pitchFamily="34" charset="0"/>
              </a:rPr>
              <a:t>the next decade.</a:t>
            </a:r>
            <a:r>
              <a:rPr lang="en-AU" sz="1800" b="0" i="0">
                <a:solidFill>
                  <a:srgbClr val="000000"/>
                </a:solidFill>
                <a:effectLst/>
                <a:latin typeface="Arial" panose="020B0604020202020204" pitchFamily="34" charset="0"/>
              </a:rPr>
              <a:t> </a:t>
            </a:r>
            <a:r>
              <a:rPr lang="en-AU" sz="1800" b="0" i="0">
                <a:solidFill>
                  <a:srgbClr val="000000"/>
                </a:solidFill>
                <a:effectLst/>
                <a:latin typeface="Aptos" panose="020B0004020202020204" pitchFamily="34" charset="0"/>
              </a:rPr>
              <a:t>  </a:t>
            </a:r>
            <a:endParaRPr lang="en-AU"/>
          </a:p>
        </p:txBody>
      </p:sp>
      <p:sp>
        <p:nvSpPr>
          <p:cNvPr id="9" name="TextBox 8">
            <a:extLst>
              <a:ext uri="{FF2B5EF4-FFF2-40B4-BE49-F238E27FC236}">
                <a16:creationId xmlns:a16="http://schemas.microsoft.com/office/drawing/2014/main" id="{07DF203B-B30C-B6AE-553B-3620F39D8D34}"/>
              </a:ext>
            </a:extLst>
          </p:cNvPr>
          <p:cNvSpPr txBox="1"/>
          <p:nvPr/>
        </p:nvSpPr>
        <p:spPr>
          <a:xfrm>
            <a:off x="1477395" y="3362856"/>
            <a:ext cx="9070861" cy="3075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rtl="0" fontAlgn="base">
              <a:lnSpc>
                <a:spcPts val="1564"/>
              </a:lnSpc>
              <a:spcAft>
                <a:spcPts val="800"/>
              </a:spcAft>
              <a:buNone/>
            </a:pPr>
            <a:r>
              <a:rPr lang="en-AU" sz="1800" b="0" i="0">
                <a:solidFill>
                  <a:srgbClr val="000000"/>
                </a:solidFill>
                <a:effectLst/>
                <a:latin typeface="Aptos" panose="020B0004020202020204" pitchFamily="34" charset="0"/>
              </a:rPr>
              <a:t>The high-level capabilities required for the IFP advised by WRP are: </a:t>
            </a:r>
            <a:endParaRPr lang="en-AU" b="0" i="0">
              <a:solidFill>
                <a:srgbClr val="000000"/>
              </a:solidFill>
              <a:effectLst/>
              <a:latin typeface="Segoe UI" panose="020B0502040204020203" pitchFamily="34" charset="0"/>
            </a:endParaRPr>
          </a:p>
        </p:txBody>
      </p:sp>
      <p:sp>
        <p:nvSpPr>
          <p:cNvPr id="11" name="TextBox 10">
            <a:extLst>
              <a:ext uri="{FF2B5EF4-FFF2-40B4-BE49-F238E27FC236}">
                <a16:creationId xmlns:a16="http://schemas.microsoft.com/office/drawing/2014/main" id="{09ABB26F-803D-CC18-D011-C866E81025EE}"/>
              </a:ext>
            </a:extLst>
          </p:cNvPr>
          <p:cNvSpPr txBox="1"/>
          <p:nvPr/>
        </p:nvSpPr>
        <p:spPr>
          <a:xfrm>
            <a:off x="1477396" y="5143117"/>
            <a:ext cx="9389268"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sz="1800" b="0" i="0">
                <a:solidFill>
                  <a:srgbClr val="000000"/>
                </a:solidFill>
                <a:effectLst/>
                <a:latin typeface="Aptos" panose="020B0004020202020204" pitchFamily="34" charset="0"/>
              </a:rPr>
              <a:t>These capabilities are assessed across key service areas of Public Weather, Aviation, Marine, Severe Weather and Geo Hazards.   </a:t>
            </a:r>
            <a:endParaRPr lang="en-AU"/>
          </a:p>
        </p:txBody>
      </p:sp>
      <p:graphicFrame>
        <p:nvGraphicFramePr>
          <p:cNvPr id="12" name="TextBox 4">
            <a:extLst>
              <a:ext uri="{FF2B5EF4-FFF2-40B4-BE49-F238E27FC236}">
                <a16:creationId xmlns:a16="http://schemas.microsoft.com/office/drawing/2014/main" id="{B8FB2E07-4838-76A1-475F-3FDDED81515F}"/>
              </a:ext>
            </a:extLst>
          </p:cNvPr>
          <p:cNvGraphicFramePr/>
          <p:nvPr>
            <p:extLst>
              <p:ext uri="{D42A27DB-BD31-4B8C-83A1-F6EECF244321}">
                <p14:modId xmlns:p14="http://schemas.microsoft.com/office/powerpoint/2010/main" val="1674135869"/>
              </p:ext>
            </p:extLst>
          </p:nvPr>
        </p:nvGraphicFramePr>
        <p:xfrm>
          <a:off x="1641245" y="3667764"/>
          <a:ext cx="8824843" cy="1475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309927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C05AFB-58B7-4308-4414-9E34E258DA4E}"/>
              </a:ext>
            </a:extLst>
          </p:cNvPr>
          <p:cNvSpPr>
            <a:spLocks noGrp="1"/>
          </p:cNvSpPr>
          <p:nvPr>
            <p:ph type="title"/>
          </p:nvPr>
        </p:nvSpPr>
        <p:spPr>
          <a:xfrm>
            <a:off x="5735042" y="347340"/>
            <a:ext cx="5731995" cy="1143001"/>
          </a:xfrm>
        </p:spPr>
        <p:txBody>
          <a:bodyPr>
            <a:normAutofit/>
          </a:bodyPr>
          <a:lstStyle/>
          <a:p>
            <a:r>
              <a:rPr lang="en-US" sz="2800" b="1">
                <a:solidFill>
                  <a:srgbClr val="A5634B"/>
                </a:solidFill>
                <a:latin typeface="Aptos"/>
              </a:rPr>
              <a:t>Findings from the Review of Fiji</a:t>
            </a:r>
            <a:endParaRPr lang="en-AU" sz="2800" b="1">
              <a:solidFill>
                <a:srgbClr val="A5634B"/>
              </a:solidFill>
              <a:latin typeface="Aptos" panose="020B0004020202020204" pitchFamily="34" charset="0"/>
            </a:endParaRPr>
          </a:p>
        </p:txBody>
      </p:sp>
      <p:graphicFrame>
        <p:nvGraphicFramePr>
          <p:cNvPr id="7" name="Table 6">
            <a:extLst>
              <a:ext uri="{FF2B5EF4-FFF2-40B4-BE49-F238E27FC236}">
                <a16:creationId xmlns:a16="http://schemas.microsoft.com/office/drawing/2014/main" id="{457F2E13-DDB2-1746-FC9E-C78911E0ECF5}"/>
              </a:ext>
            </a:extLst>
          </p:cNvPr>
          <p:cNvGraphicFramePr>
            <a:graphicFrameLocks noGrp="1"/>
          </p:cNvGraphicFramePr>
          <p:nvPr>
            <p:extLst>
              <p:ext uri="{D42A27DB-BD31-4B8C-83A1-F6EECF244321}">
                <p14:modId xmlns:p14="http://schemas.microsoft.com/office/powerpoint/2010/main" val="1636130837"/>
              </p:ext>
            </p:extLst>
          </p:nvPr>
        </p:nvGraphicFramePr>
        <p:xfrm>
          <a:off x="1436287" y="1929669"/>
          <a:ext cx="8992131" cy="4182113"/>
        </p:xfrm>
        <a:graphic>
          <a:graphicData uri="http://schemas.openxmlformats.org/drawingml/2006/table">
            <a:tbl>
              <a:tblPr/>
              <a:tblGrid>
                <a:gridCol w="2432367">
                  <a:extLst>
                    <a:ext uri="{9D8B030D-6E8A-4147-A177-3AD203B41FA5}">
                      <a16:colId xmlns:a16="http://schemas.microsoft.com/office/drawing/2014/main" val="1970062692"/>
                    </a:ext>
                  </a:extLst>
                </a:gridCol>
                <a:gridCol w="6559764">
                  <a:extLst>
                    <a:ext uri="{9D8B030D-6E8A-4147-A177-3AD203B41FA5}">
                      <a16:colId xmlns:a16="http://schemas.microsoft.com/office/drawing/2014/main" val="2163373053"/>
                    </a:ext>
                  </a:extLst>
                </a:gridCol>
              </a:tblGrid>
              <a:tr h="222129">
                <a:tc>
                  <a:txBody>
                    <a:bodyPr/>
                    <a:lstStyle/>
                    <a:p>
                      <a:pPr algn="l" rtl="0" fontAlgn="base">
                        <a:lnSpc>
                          <a:spcPts val="1350"/>
                        </a:lnSpc>
                        <a:buNone/>
                      </a:pPr>
                      <a:r>
                        <a:rPr lang="en-AU" sz="1400" b="1" i="0">
                          <a:effectLst/>
                          <a:latin typeface="+mn-lt"/>
                        </a:rPr>
                        <a:t>Capability</a:t>
                      </a:r>
                      <a:r>
                        <a:rPr lang="en-AU" sz="1400" b="0" i="0" dirty="0">
                          <a:effectLst/>
                          <a:latin typeface="+mn-lt"/>
                        </a:rPr>
                        <a:t> </a:t>
                      </a:r>
                    </a:p>
                  </a:txBody>
                  <a:tcPr marL="47922" marR="47922" marT="23961" marB="2396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ts val="1350"/>
                        </a:lnSpc>
                        <a:buNone/>
                      </a:pPr>
                      <a:r>
                        <a:rPr lang="en-AU" sz="1400" b="1" i="0">
                          <a:effectLst/>
                          <a:latin typeface="+mn-lt"/>
                        </a:rPr>
                        <a:t>Current Platforms</a:t>
                      </a:r>
                      <a:r>
                        <a:rPr lang="en-AU" sz="1400" b="0" i="0" dirty="0">
                          <a:effectLst/>
                          <a:latin typeface="+mn-lt"/>
                        </a:rPr>
                        <a:t> </a:t>
                      </a:r>
                    </a:p>
                  </a:txBody>
                  <a:tcPr marL="47922" marR="47922" marT="23961" marB="2396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62749841"/>
                  </a:ext>
                </a:extLst>
              </a:tr>
              <a:tr h="1215867">
                <a:tc>
                  <a:txBody>
                    <a:bodyPr/>
                    <a:lstStyle/>
                    <a:p>
                      <a:pPr algn="l" rtl="0" fontAlgn="base">
                        <a:lnSpc>
                          <a:spcPts val="1350"/>
                        </a:lnSpc>
                        <a:buNone/>
                      </a:pPr>
                      <a:r>
                        <a:rPr lang="en-AU" sz="1400" b="0" i="0">
                          <a:effectLst/>
                          <a:latin typeface="+mn-lt"/>
                        </a:rPr>
                        <a:t>Data Ingestion </a:t>
                      </a:r>
                    </a:p>
                    <a:p>
                      <a:pPr algn="l" rtl="0" fontAlgn="base">
                        <a:lnSpc>
                          <a:spcPts val="1350"/>
                        </a:lnSpc>
                        <a:buNone/>
                      </a:pPr>
                      <a:endParaRPr lang="en-AU" sz="1400" b="0" i="0" dirty="0">
                        <a:effectLst/>
                        <a:latin typeface="+mn-lt"/>
                      </a:endParaRPr>
                    </a:p>
                  </a:txBody>
                  <a:tcPr marL="47922" marR="47922" marT="23961" marB="2396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ts val="1350"/>
                        </a:lnSpc>
                        <a:buNone/>
                      </a:pPr>
                      <a:r>
                        <a:rPr lang="en-AU" sz="1400" b="0" i="0">
                          <a:effectLst/>
                          <a:latin typeface="+mn-lt"/>
                        </a:rPr>
                        <a:t>Not able to ingest all AWS and observations data in pacific countries they provide services, satellite limited. Limited access to low-cost NWP Products, as well as ingestion of high-resolution NWP model data into production and visualisation systems.  ENSEMBLE data is also underutilised. </a:t>
                      </a:r>
                    </a:p>
                  </a:txBody>
                  <a:tcPr marL="47922" marR="47922" marT="23961" marB="2396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D44B"/>
                    </a:solidFill>
                  </a:tcPr>
                </a:tc>
                <a:extLst>
                  <a:ext uri="{0D108BD9-81ED-4DB2-BD59-A6C34878D82A}">
                    <a16:rowId xmlns:a16="http://schemas.microsoft.com/office/drawing/2014/main" val="2516851817"/>
                  </a:ext>
                </a:extLst>
              </a:tr>
              <a:tr h="794990">
                <a:tc>
                  <a:txBody>
                    <a:bodyPr/>
                    <a:lstStyle/>
                    <a:p>
                      <a:pPr algn="l" rtl="0" fontAlgn="base">
                        <a:lnSpc>
                          <a:spcPts val="1350"/>
                        </a:lnSpc>
                        <a:buNone/>
                      </a:pPr>
                      <a:r>
                        <a:rPr lang="en-AU" sz="1400" b="0" i="0">
                          <a:effectLst/>
                          <a:latin typeface="+mn-lt"/>
                        </a:rPr>
                        <a:t>Processing/visualisation  </a:t>
                      </a:r>
                    </a:p>
                    <a:p>
                      <a:pPr algn="l" rtl="0" fontAlgn="base">
                        <a:lnSpc>
                          <a:spcPts val="1350"/>
                        </a:lnSpc>
                        <a:buNone/>
                      </a:pPr>
                      <a:endParaRPr lang="en-AU" sz="1400" b="0" i="0" dirty="0">
                        <a:effectLst/>
                        <a:latin typeface="+mn-lt"/>
                      </a:endParaRPr>
                    </a:p>
                  </a:txBody>
                  <a:tcPr marL="47922" marR="47922" marT="23961" marB="2396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ts val="1350"/>
                        </a:lnSpc>
                        <a:buNone/>
                      </a:pPr>
                      <a:r>
                        <a:rPr lang="en-AU" sz="1400" b="0" i="0">
                          <a:effectLst/>
                          <a:latin typeface="+mn-lt"/>
                        </a:rPr>
                        <a:t>Many external web pages used to access full set or required data.</a:t>
                      </a:r>
                    </a:p>
                  </a:txBody>
                  <a:tcPr marL="47922" marR="47922" marT="23961" marB="2396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D44B"/>
                    </a:solidFill>
                  </a:tcPr>
                </a:tc>
                <a:extLst>
                  <a:ext uri="{0D108BD9-81ED-4DB2-BD59-A6C34878D82A}">
                    <a16:rowId xmlns:a16="http://schemas.microsoft.com/office/drawing/2014/main" val="2956292736"/>
                  </a:ext>
                </a:extLst>
              </a:tr>
              <a:tr h="1391230">
                <a:tc>
                  <a:txBody>
                    <a:bodyPr/>
                    <a:lstStyle/>
                    <a:p>
                      <a:pPr algn="l" rtl="0" fontAlgn="base">
                        <a:lnSpc>
                          <a:spcPts val="1350"/>
                        </a:lnSpc>
                        <a:buNone/>
                      </a:pPr>
                      <a:r>
                        <a:rPr lang="en-AU" sz="1400" b="0" i="0">
                          <a:effectLst/>
                          <a:latin typeface="+mn-lt"/>
                        </a:rPr>
                        <a:t>Forecast production/generation  </a:t>
                      </a:r>
                    </a:p>
                    <a:p>
                      <a:pPr algn="l" rtl="0" fontAlgn="base">
                        <a:lnSpc>
                          <a:spcPts val="1350"/>
                        </a:lnSpc>
                        <a:buNone/>
                      </a:pPr>
                      <a:endParaRPr lang="en-AU" sz="1400" b="0" i="0" dirty="0">
                        <a:effectLst/>
                        <a:latin typeface="+mn-lt"/>
                      </a:endParaRPr>
                    </a:p>
                  </a:txBody>
                  <a:tcPr marL="47922" marR="47922" marT="23961" marB="2396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ts val="1350"/>
                        </a:lnSpc>
                        <a:buNone/>
                      </a:pPr>
                      <a:r>
                        <a:rPr lang="en-AU" sz="1400" b="0" i="0">
                          <a:effectLst/>
                          <a:latin typeface="+mn-lt"/>
                        </a:rPr>
                        <a:t>Heavily manual, typing text without much automation and significant benefit would be derived from graphical production techniques and automated form-based data input (e.g. model derived input). There is also only manual verification of products.  There is reliance upon outdated/unsupported AIFS applications or basic email/office applications. </a:t>
                      </a:r>
                    </a:p>
                  </a:txBody>
                  <a:tcPr marL="47922" marR="47922" marT="23961" marB="2396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6D6D"/>
                    </a:solidFill>
                  </a:tcPr>
                </a:tc>
                <a:extLst>
                  <a:ext uri="{0D108BD9-81ED-4DB2-BD59-A6C34878D82A}">
                    <a16:rowId xmlns:a16="http://schemas.microsoft.com/office/drawing/2014/main" val="2675644978"/>
                  </a:ext>
                </a:extLst>
              </a:tr>
              <a:tr h="549478">
                <a:tc>
                  <a:txBody>
                    <a:bodyPr/>
                    <a:lstStyle/>
                    <a:p>
                      <a:pPr algn="l" rtl="0" fontAlgn="base">
                        <a:lnSpc>
                          <a:spcPts val="1350"/>
                        </a:lnSpc>
                        <a:buNone/>
                      </a:pPr>
                      <a:r>
                        <a:rPr lang="en-AU" sz="1400" b="0" i="0">
                          <a:effectLst/>
                          <a:latin typeface="+mn-lt"/>
                        </a:rPr>
                        <a:t>Dissemination/transmission </a:t>
                      </a:r>
                    </a:p>
                  </a:txBody>
                  <a:tcPr marL="47922" marR="47922" marT="23961" marB="2396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l" rtl="0" fontAlgn="base">
                        <a:lnSpc>
                          <a:spcPts val="1350"/>
                        </a:lnSpc>
                        <a:buNone/>
                      </a:pPr>
                      <a:r>
                        <a:rPr lang="en-AU" sz="1400" b="0" i="0">
                          <a:effectLst/>
                          <a:latin typeface="+mn-lt"/>
                        </a:rPr>
                        <a:t>A system is lacking that enables dissemination as part of a single/simpler process.</a:t>
                      </a:r>
                    </a:p>
                  </a:txBody>
                  <a:tcPr marL="47922" marR="47922" marT="23961" marB="2396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6D6D"/>
                    </a:solidFill>
                  </a:tcPr>
                </a:tc>
                <a:extLst>
                  <a:ext uri="{0D108BD9-81ED-4DB2-BD59-A6C34878D82A}">
                    <a16:rowId xmlns:a16="http://schemas.microsoft.com/office/drawing/2014/main" val="3067571988"/>
                  </a:ext>
                </a:extLst>
              </a:tr>
            </a:tbl>
          </a:graphicData>
        </a:graphic>
      </p:graphicFrame>
    </p:spTree>
    <p:extLst>
      <p:ext uri="{BB962C8B-B14F-4D97-AF65-F5344CB8AC3E}">
        <p14:creationId xmlns:p14="http://schemas.microsoft.com/office/powerpoint/2010/main" val="343298878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52B4A-6774-4329-5E4C-817257FB00D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32B63C9-D49E-D840-2896-70637ED9E374}"/>
              </a:ext>
            </a:extLst>
          </p:cNvPr>
          <p:cNvSpPr>
            <a:spLocks noGrp="1"/>
          </p:cNvSpPr>
          <p:nvPr>
            <p:ph type="title"/>
          </p:nvPr>
        </p:nvSpPr>
        <p:spPr>
          <a:xfrm>
            <a:off x="5981733" y="314448"/>
            <a:ext cx="5457895" cy="1143001"/>
          </a:xfrm>
        </p:spPr>
        <p:txBody>
          <a:bodyPr>
            <a:normAutofit/>
          </a:bodyPr>
          <a:lstStyle/>
          <a:p>
            <a:r>
              <a:rPr lang="en-US" sz="2800" b="1">
                <a:solidFill>
                  <a:srgbClr val="A5634B"/>
                </a:solidFill>
                <a:latin typeface="Aptos"/>
              </a:rPr>
              <a:t>Options Considered For IFP</a:t>
            </a:r>
            <a:endParaRPr lang="en-AU" sz="2800" b="1">
              <a:solidFill>
                <a:srgbClr val="A5634B"/>
              </a:solidFill>
              <a:latin typeface="Aptos"/>
            </a:endParaRPr>
          </a:p>
        </p:txBody>
      </p:sp>
      <p:sp>
        <p:nvSpPr>
          <p:cNvPr id="5" name="TextBox 4">
            <a:extLst>
              <a:ext uri="{FF2B5EF4-FFF2-40B4-BE49-F238E27FC236}">
                <a16:creationId xmlns:a16="http://schemas.microsoft.com/office/drawing/2014/main" id="{A1E6D11F-C7CF-0C22-D5DE-960826F2422E}"/>
              </a:ext>
            </a:extLst>
          </p:cNvPr>
          <p:cNvSpPr txBox="1"/>
          <p:nvPr/>
        </p:nvSpPr>
        <p:spPr>
          <a:xfrm>
            <a:off x="1477396" y="1951761"/>
            <a:ext cx="9237209" cy="44012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fontAlgn="base">
              <a:buFont typeface="+mj-lt"/>
              <a:buAutoNum type="arabicPeriod"/>
            </a:pPr>
            <a:r>
              <a:rPr lang="en-AU" sz="2800"/>
              <a:t>Do Nothing.  </a:t>
            </a:r>
          </a:p>
          <a:p>
            <a:pPr marL="342900" indent="-342900" fontAlgn="base">
              <a:buFont typeface="+mj-lt"/>
              <a:buAutoNum type="arabicPeriod"/>
            </a:pPr>
            <a:r>
              <a:rPr lang="en-AU" sz="2800"/>
              <a:t>Use and expand the NZ SWFP tool to become full IFP.  </a:t>
            </a:r>
          </a:p>
          <a:p>
            <a:pPr marL="342900" indent="-342900" fontAlgn="base">
              <a:buFont typeface="+mj-lt"/>
              <a:buAutoNum type="arabicPeriod"/>
            </a:pPr>
            <a:r>
              <a:rPr lang="en-AU" sz="2800"/>
              <a:t>Existing Fiji Software Expansion  </a:t>
            </a:r>
          </a:p>
          <a:p>
            <a:pPr marL="342900" indent="-342900" fontAlgn="base">
              <a:buFont typeface="+mj-lt"/>
              <a:buAutoNum type="arabicPeriod"/>
            </a:pPr>
            <a:r>
              <a:rPr lang="en-AU" sz="2800"/>
              <a:t>Procurement: Utilise a procurement process to go to market for a commercial off the shelf (COTS) software that suits the requirements of the IFP.  </a:t>
            </a:r>
          </a:p>
          <a:p>
            <a:pPr marL="342900" indent="-342900" fontAlgn="base">
              <a:buFont typeface="+mj-lt"/>
              <a:buAutoNum type="arabicPeriod"/>
            </a:pPr>
            <a:r>
              <a:rPr lang="en-AU" sz="2800"/>
              <a:t>Develop bespoke software from the ground up (e.g. Hire developers/contractors, utilise available open-source software).  </a:t>
            </a:r>
          </a:p>
          <a:p>
            <a:endParaRPr lang="en-AU" sz="2800"/>
          </a:p>
        </p:txBody>
      </p:sp>
    </p:spTree>
    <p:extLst>
      <p:ext uri="{BB962C8B-B14F-4D97-AF65-F5344CB8AC3E}">
        <p14:creationId xmlns:p14="http://schemas.microsoft.com/office/powerpoint/2010/main" val="56964560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0E672-31E8-4484-CD1A-08810022A1C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BCDD155-B752-67EE-3095-680540617E48}"/>
              </a:ext>
            </a:extLst>
          </p:cNvPr>
          <p:cNvSpPr>
            <a:spLocks noGrp="1"/>
          </p:cNvSpPr>
          <p:nvPr>
            <p:ph type="title"/>
          </p:nvPr>
        </p:nvSpPr>
        <p:spPr>
          <a:xfrm>
            <a:off x="6095320" y="337516"/>
            <a:ext cx="5041501" cy="1143001"/>
          </a:xfrm>
        </p:spPr>
        <p:txBody>
          <a:bodyPr>
            <a:normAutofit/>
          </a:bodyPr>
          <a:lstStyle/>
          <a:p>
            <a:r>
              <a:rPr lang="en-US" sz="2800" b="1">
                <a:solidFill>
                  <a:srgbClr val="A5634B"/>
                </a:solidFill>
                <a:latin typeface="Aptos"/>
              </a:rPr>
              <a:t>Options Considered for IFP</a:t>
            </a:r>
            <a:endParaRPr lang="en-US" sz="2800" b="1">
              <a:solidFill>
                <a:srgbClr val="A5634B"/>
              </a:solidFill>
              <a:latin typeface="Aptos" panose="020B0004020202020204" pitchFamily="34" charset="0"/>
            </a:endParaRPr>
          </a:p>
        </p:txBody>
      </p:sp>
      <p:graphicFrame>
        <p:nvGraphicFramePr>
          <p:cNvPr id="2" name="Table 1">
            <a:extLst>
              <a:ext uri="{FF2B5EF4-FFF2-40B4-BE49-F238E27FC236}">
                <a16:creationId xmlns:a16="http://schemas.microsoft.com/office/drawing/2014/main" id="{D899A16F-F371-23D6-7A6C-C244AA224610}"/>
              </a:ext>
            </a:extLst>
          </p:cNvPr>
          <p:cNvGraphicFramePr>
            <a:graphicFrameLocks noGrp="1"/>
          </p:cNvGraphicFramePr>
          <p:nvPr>
            <p:extLst>
              <p:ext uri="{D42A27DB-BD31-4B8C-83A1-F6EECF244321}">
                <p14:modId xmlns:p14="http://schemas.microsoft.com/office/powerpoint/2010/main" val="748142220"/>
              </p:ext>
            </p:extLst>
          </p:nvPr>
        </p:nvGraphicFramePr>
        <p:xfrm>
          <a:off x="581914" y="1651211"/>
          <a:ext cx="11028169" cy="4277360"/>
        </p:xfrm>
        <a:graphic>
          <a:graphicData uri="http://schemas.openxmlformats.org/drawingml/2006/table">
            <a:tbl>
              <a:tblPr firstRow="1" bandRow="1">
                <a:tableStyleId>{5C22544A-7EE6-4342-B048-85BDC9FD1C3A}</a:tableStyleId>
              </a:tblPr>
              <a:tblGrid>
                <a:gridCol w="634636">
                  <a:extLst>
                    <a:ext uri="{9D8B030D-6E8A-4147-A177-3AD203B41FA5}">
                      <a16:colId xmlns:a16="http://schemas.microsoft.com/office/drawing/2014/main" val="1385247108"/>
                    </a:ext>
                  </a:extLst>
                </a:gridCol>
                <a:gridCol w="3580969">
                  <a:extLst>
                    <a:ext uri="{9D8B030D-6E8A-4147-A177-3AD203B41FA5}">
                      <a16:colId xmlns:a16="http://schemas.microsoft.com/office/drawing/2014/main" val="3110147671"/>
                    </a:ext>
                  </a:extLst>
                </a:gridCol>
                <a:gridCol w="2081283">
                  <a:extLst>
                    <a:ext uri="{9D8B030D-6E8A-4147-A177-3AD203B41FA5}">
                      <a16:colId xmlns:a16="http://schemas.microsoft.com/office/drawing/2014/main" val="424001295"/>
                    </a:ext>
                  </a:extLst>
                </a:gridCol>
                <a:gridCol w="4731281">
                  <a:extLst>
                    <a:ext uri="{9D8B030D-6E8A-4147-A177-3AD203B41FA5}">
                      <a16:colId xmlns:a16="http://schemas.microsoft.com/office/drawing/2014/main" val="915188380"/>
                    </a:ext>
                  </a:extLst>
                </a:gridCol>
              </a:tblGrid>
              <a:tr h="370840">
                <a:tc>
                  <a:txBody>
                    <a:bodyPr/>
                    <a:lstStyle/>
                    <a:p>
                      <a:endParaRPr lang="en-AU"/>
                    </a:p>
                  </a:txBody>
                  <a:tcPr/>
                </a:tc>
                <a:tc>
                  <a:txBody>
                    <a:bodyPr/>
                    <a:lstStyle/>
                    <a:p>
                      <a:r>
                        <a:rPr lang="en-US"/>
                        <a:t>Description</a:t>
                      </a:r>
                      <a:endParaRPr lang="en-AU"/>
                    </a:p>
                  </a:txBody>
                  <a:tcPr/>
                </a:tc>
                <a:tc>
                  <a:txBody>
                    <a:bodyPr/>
                    <a:lstStyle/>
                    <a:p>
                      <a:r>
                        <a:rPr lang="en-US"/>
                        <a:t>Pros </a:t>
                      </a:r>
                      <a:endParaRPr lang="en-AU"/>
                    </a:p>
                  </a:txBody>
                  <a:tcPr/>
                </a:tc>
                <a:tc>
                  <a:txBody>
                    <a:bodyPr/>
                    <a:lstStyle/>
                    <a:p>
                      <a:r>
                        <a:rPr lang="en-US"/>
                        <a:t>Cons</a:t>
                      </a:r>
                      <a:endParaRPr lang="en-AU"/>
                    </a:p>
                  </a:txBody>
                  <a:tcPr/>
                </a:tc>
                <a:extLst>
                  <a:ext uri="{0D108BD9-81ED-4DB2-BD59-A6C34878D82A}">
                    <a16:rowId xmlns:a16="http://schemas.microsoft.com/office/drawing/2014/main" val="3820037762"/>
                  </a:ext>
                </a:extLst>
              </a:tr>
              <a:tr h="370840">
                <a:tc>
                  <a:txBody>
                    <a:bodyPr/>
                    <a:lstStyle/>
                    <a:p>
                      <a:r>
                        <a:rPr lang="en-US"/>
                        <a:t>1</a:t>
                      </a:r>
                      <a:endParaRPr lang="en-AU"/>
                    </a:p>
                  </a:txBody>
                  <a:tcPr>
                    <a:solidFill>
                      <a:srgbClr val="FF0000"/>
                    </a:solidFill>
                  </a:tcPr>
                </a:tc>
                <a:tc>
                  <a:txBody>
                    <a:bodyPr/>
                    <a:lstStyle/>
                    <a:p>
                      <a:pPr marL="0" indent="0" fontAlgn="base">
                        <a:buFont typeface="+mj-lt"/>
                        <a:buNone/>
                      </a:pPr>
                      <a:r>
                        <a:rPr lang="en-AU"/>
                        <a:t>Do Nothing.  </a:t>
                      </a:r>
                    </a:p>
                  </a:txBody>
                  <a:tcPr>
                    <a:solidFill>
                      <a:srgbClr val="FF0000"/>
                    </a:solidFill>
                  </a:tcPr>
                </a:tc>
                <a:tc>
                  <a:txBody>
                    <a:bodyPr/>
                    <a:lstStyle/>
                    <a:p>
                      <a:r>
                        <a:rPr lang="en-AU" sz="1800" b="0" i="0">
                          <a:effectLst/>
                          <a:latin typeface="+mn-lt"/>
                        </a:rPr>
                        <a:t>No cost </a:t>
                      </a:r>
                      <a:endParaRPr lang="en-AU"/>
                    </a:p>
                  </a:txBody>
                  <a:tcPr>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en-AU" sz="1800" b="0" i="0">
                          <a:effectLst/>
                          <a:latin typeface="+mn-lt"/>
                        </a:rPr>
                        <a:t>Does not meet the needs of Pacific NMHSs</a:t>
                      </a:r>
                    </a:p>
                  </a:txBody>
                  <a:tcPr>
                    <a:solidFill>
                      <a:srgbClr val="FF0000"/>
                    </a:solidFill>
                  </a:tcPr>
                </a:tc>
                <a:extLst>
                  <a:ext uri="{0D108BD9-81ED-4DB2-BD59-A6C34878D82A}">
                    <a16:rowId xmlns:a16="http://schemas.microsoft.com/office/drawing/2014/main" val="2507377772"/>
                  </a:ext>
                </a:extLst>
              </a:tr>
              <a:tr h="370840">
                <a:tc>
                  <a:txBody>
                    <a:bodyPr/>
                    <a:lstStyle/>
                    <a:p>
                      <a:r>
                        <a:rPr lang="en-US"/>
                        <a:t>2</a:t>
                      </a:r>
                      <a:endParaRPr lang="en-AU"/>
                    </a:p>
                  </a:txBody>
                  <a:tcPr>
                    <a:solidFill>
                      <a:srgbClr val="FFC000"/>
                    </a:solidFill>
                  </a:tcPr>
                </a:tc>
                <a:tc>
                  <a:txBody>
                    <a:bodyPr/>
                    <a:lstStyle/>
                    <a:p>
                      <a:pPr marL="0" indent="0" fontAlgn="base">
                        <a:buFont typeface="+mj-lt"/>
                        <a:buNone/>
                      </a:pPr>
                      <a:r>
                        <a:rPr lang="en-AU"/>
                        <a:t>Use and expand the NZ SWFP tool to become full IFP.  </a:t>
                      </a:r>
                    </a:p>
                  </a:txBody>
                  <a:tcPr>
                    <a:solidFill>
                      <a:srgbClr val="FFC000"/>
                    </a:solidFill>
                  </a:tcPr>
                </a:tc>
                <a:tc>
                  <a:txBody>
                    <a:bodyPr/>
                    <a:lstStyle/>
                    <a:p>
                      <a:r>
                        <a:rPr lang="en-US"/>
                        <a:t>Piloted in several countries </a:t>
                      </a:r>
                      <a:endParaRPr lang="en-AU"/>
                    </a:p>
                  </a:txBody>
                  <a:tcPr>
                    <a:solidFill>
                      <a:srgbClr val="FFC000"/>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AU" sz="1800" b="1" i="0">
                          <a:effectLst/>
                          <a:latin typeface="+mn-lt"/>
                        </a:rPr>
                        <a:t>Primarily visualisation</a:t>
                      </a:r>
                      <a:r>
                        <a:rPr lang="en-AU" sz="1800" b="0" i="0">
                          <a:effectLst/>
                          <a:latin typeface="+mn-lt"/>
                        </a:rPr>
                        <a:t>, no production and dissemination</a:t>
                      </a:r>
                      <a:endParaRPr lang="en-US"/>
                    </a:p>
                    <a:p>
                      <a:pPr marL="0" marR="0" lvl="0" indent="0" algn="l">
                        <a:lnSpc>
                          <a:spcPct val="100000"/>
                        </a:lnSpc>
                        <a:spcBef>
                          <a:spcPts val="0"/>
                        </a:spcBef>
                        <a:spcAft>
                          <a:spcPts val="0"/>
                        </a:spcAft>
                        <a:buClrTx/>
                        <a:buSzTx/>
                        <a:buFontTx/>
                        <a:buNone/>
                      </a:pPr>
                      <a:r>
                        <a:rPr lang="en-AU" sz="1800" b="1" i="0" dirty="0">
                          <a:effectLst/>
                          <a:latin typeface="+mn-lt"/>
                        </a:rPr>
                        <a:t>Substantial additional development needed at high costs and time.</a:t>
                      </a:r>
                      <a:endParaRPr lang="en-AU" sz="1800" b="0" i="0" dirty="0">
                        <a:effectLst/>
                        <a:latin typeface="+mn-lt"/>
                      </a:endParaRPr>
                    </a:p>
                    <a:p>
                      <a:pPr marL="0" marR="0" lvl="0" indent="0" algn="l" rtl="0" eaLnBrk="1" fontAlgn="auto" latinLnBrk="0" hangingPunct="1">
                        <a:lnSpc>
                          <a:spcPct val="100000"/>
                        </a:lnSpc>
                        <a:spcBef>
                          <a:spcPts val="0"/>
                        </a:spcBef>
                        <a:spcAft>
                          <a:spcPts val="0"/>
                        </a:spcAft>
                        <a:buClrTx/>
                        <a:buSzTx/>
                        <a:buFontTx/>
                        <a:buNone/>
                      </a:pPr>
                      <a:r>
                        <a:rPr lang="en-AU" sz="1800" b="0" i="0" dirty="0">
                          <a:effectLst/>
                          <a:latin typeface="+mn-lt"/>
                        </a:rPr>
                        <a:t>A bespoke solution </a:t>
                      </a:r>
                      <a:r>
                        <a:rPr lang="en-AU" sz="1800" b="1" i="0">
                          <a:effectLst/>
                          <a:latin typeface="+mn-lt"/>
                        </a:rPr>
                        <a:t>unlikely to scale</a:t>
                      </a:r>
                      <a:r>
                        <a:rPr lang="en-AU" sz="1800" b="0" i="0" dirty="0">
                          <a:effectLst/>
                          <a:latin typeface="+mn-lt"/>
                        </a:rPr>
                        <a:t> from a visualisation‑focused pilot to a full IFP. </a:t>
                      </a:r>
                    </a:p>
                  </a:txBody>
                  <a:tcPr>
                    <a:solidFill>
                      <a:srgbClr val="FFC000"/>
                    </a:solidFill>
                  </a:tcPr>
                </a:tc>
                <a:extLst>
                  <a:ext uri="{0D108BD9-81ED-4DB2-BD59-A6C34878D82A}">
                    <a16:rowId xmlns:a16="http://schemas.microsoft.com/office/drawing/2014/main" val="4017932402"/>
                  </a:ext>
                </a:extLst>
              </a:tr>
              <a:tr h="370840">
                <a:tc>
                  <a:txBody>
                    <a:bodyPr/>
                    <a:lstStyle/>
                    <a:p>
                      <a:r>
                        <a:rPr lang="en-US"/>
                        <a:t>4</a:t>
                      </a:r>
                      <a:endParaRPr lang="en-AU"/>
                    </a:p>
                  </a:txBody>
                  <a:tcPr>
                    <a:solidFill>
                      <a:schemeClr val="accent6">
                        <a:lumMod val="20000"/>
                        <a:lumOff val="80000"/>
                      </a:schemeClr>
                    </a:solidFill>
                  </a:tcPr>
                </a:tc>
                <a:tc>
                  <a:txBody>
                    <a:bodyPr/>
                    <a:lstStyle/>
                    <a:p>
                      <a:pPr marL="0" indent="0" fontAlgn="base">
                        <a:buFont typeface="+mj-lt"/>
                        <a:buNone/>
                      </a:pPr>
                      <a:r>
                        <a:rPr lang="en-AU"/>
                        <a:t>Procurement: Go to market for a </a:t>
                      </a:r>
                      <a:r>
                        <a:rPr lang="en-AU" dirty="0"/>
                        <a:t>commercial off the shelf (COTS) software that suits the requirements of the IFP.  </a:t>
                      </a:r>
                    </a:p>
                  </a:txBody>
                  <a:tcPr>
                    <a:solidFill>
                      <a:schemeClr val="accent6">
                        <a:lumMod val="20000"/>
                        <a:lumOff val="80000"/>
                      </a:schemeClr>
                    </a:solidFill>
                  </a:tcPr>
                </a:tc>
                <a:tc>
                  <a:txBody>
                    <a:bodyPr/>
                    <a:lstStyle/>
                    <a:p>
                      <a:pPr lvl="0">
                        <a:buNone/>
                      </a:pPr>
                      <a:r>
                        <a:rPr lang="en-AU" sz="1600" b="1" i="0" u="none" strike="noStrike" noProof="0" dirty="0">
                          <a:solidFill>
                            <a:srgbClr val="000000"/>
                          </a:solidFill>
                          <a:latin typeface="Aptos"/>
                        </a:rPr>
                        <a:t>Open procurement</a:t>
                      </a:r>
                      <a:r>
                        <a:rPr lang="en-AU" sz="1600" b="0" i="0" u="none" strike="noStrike" noProof="0" dirty="0">
                          <a:solidFill>
                            <a:srgbClr val="000000"/>
                          </a:solidFill>
                          <a:latin typeface="Aptos"/>
                        </a:rPr>
                        <a:t> is a viable option</a:t>
                      </a:r>
                    </a:p>
                  </a:txBody>
                  <a:tcPr>
                    <a:solidFill>
                      <a:schemeClr val="accent6">
                        <a:lumMod val="20000"/>
                        <a:lumOff val="80000"/>
                      </a:schemeClr>
                    </a:solidFill>
                  </a:tcPr>
                </a:tc>
                <a:tc>
                  <a:txBody>
                    <a:bodyPr/>
                    <a:lstStyle/>
                    <a:p>
                      <a:pPr lvl="0">
                        <a:buNone/>
                      </a:pPr>
                      <a:r>
                        <a:rPr lang="en-AU" sz="1600" b="1" i="0" u="none" strike="noStrike" noProof="0" dirty="0">
                          <a:solidFill>
                            <a:srgbClr val="000000"/>
                          </a:solidFill>
                          <a:latin typeface="Aptos"/>
                        </a:rPr>
                        <a:t>Currently small number of vendors</a:t>
                      </a:r>
                      <a:r>
                        <a:rPr lang="en-AU" sz="1600" b="0" i="0" u="none" strike="noStrike" noProof="0" dirty="0">
                          <a:solidFill>
                            <a:srgbClr val="000000"/>
                          </a:solidFill>
                          <a:latin typeface="Aptos"/>
                        </a:rPr>
                        <a:t> globally with the necessary meteorological and hydrological expertise and experience. (e.g. Info-Electronics Systems and </a:t>
                      </a:r>
                      <a:r>
                        <a:rPr lang="en-AU" sz="1600" b="0" i="0" u="none" strike="noStrike" noProof="0" dirty="0" err="1">
                          <a:solidFill>
                            <a:srgbClr val="000000"/>
                          </a:solidFill>
                          <a:latin typeface="Aptos"/>
                        </a:rPr>
                        <a:t>MeteoFrance</a:t>
                      </a:r>
                      <a:r>
                        <a:rPr lang="en-AU" sz="1600" b="0" i="0" u="none" strike="noStrike" noProof="0" dirty="0">
                          <a:solidFill>
                            <a:srgbClr val="000000"/>
                          </a:solidFill>
                          <a:latin typeface="Aptos"/>
                        </a:rPr>
                        <a:t> software - </a:t>
                      </a:r>
                      <a:r>
                        <a:rPr lang="en-AU" sz="1600" b="0" i="0" u="none" strike="noStrike" noProof="0" dirty="0" err="1">
                          <a:solidFill>
                            <a:srgbClr val="000000"/>
                          </a:solidFill>
                          <a:latin typeface="Aptos"/>
                        </a:rPr>
                        <a:t>Meteofactory</a:t>
                      </a:r>
                      <a:r>
                        <a:rPr lang="en-AU" sz="1600" b="0" i="0" u="none" strike="noStrike" noProof="0" dirty="0">
                          <a:solidFill>
                            <a:srgbClr val="000000"/>
                          </a:solidFill>
                          <a:latin typeface="Aptos"/>
                        </a:rPr>
                        <a:t>/</a:t>
                      </a:r>
                      <a:r>
                        <a:rPr lang="en-AU" sz="1600" b="0" i="0" u="none" strike="noStrike" noProof="0" dirty="0" err="1">
                          <a:solidFill>
                            <a:srgbClr val="000000"/>
                          </a:solidFill>
                          <a:latin typeface="Aptos"/>
                        </a:rPr>
                        <a:t>Synergie</a:t>
                      </a:r>
                      <a:r>
                        <a:rPr lang="en-AU" sz="1600" b="0" i="0" u="none" strike="noStrike" noProof="0" dirty="0">
                          <a:solidFill>
                            <a:srgbClr val="000000"/>
                          </a:solidFill>
                          <a:latin typeface="Aptos"/>
                        </a:rPr>
                        <a:t>-Web, IBL). </a:t>
                      </a:r>
                    </a:p>
                    <a:p>
                      <a:pPr lvl="0">
                        <a:buNone/>
                      </a:pPr>
                      <a:r>
                        <a:rPr lang="en-AU" sz="1600" b="1" i="0" u="none" strike="noStrike" noProof="0" dirty="0">
                          <a:solidFill>
                            <a:srgbClr val="000000"/>
                          </a:solidFill>
                          <a:latin typeface="Aptos"/>
                        </a:rPr>
                        <a:t>Longer implementation timeline</a:t>
                      </a:r>
                      <a:r>
                        <a:rPr lang="en-AU" sz="1600" b="0" i="0" u="none" strike="noStrike" noProof="0" dirty="0">
                          <a:solidFill>
                            <a:srgbClr val="000000"/>
                          </a:solidFill>
                          <a:latin typeface="Aptos"/>
                        </a:rPr>
                        <a:t> - delay 12-18 </a:t>
                      </a:r>
                      <a:r>
                        <a:rPr lang="en-AU" sz="1600" b="0" i="0" u="none" strike="noStrike" noProof="0">
                          <a:solidFill>
                            <a:srgbClr val="000000"/>
                          </a:solidFill>
                          <a:latin typeface="Aptos"/>
                        </a:rPr>
                        <a:t>months</a:t>
                      </a:r>
                    </a:p>
                  </a:txBody>
                  <a:tcPr>
                    <a:solidFill>
                      <a:schemeClr val="accent6">
                        <a:lumMod val="20000"/>
                        <a:lumOff val="80000"/>
                      </a:schemeClr>
                    </a:solidFill>
                  </a:tcPr>
                </a:tc>
                <a:extLst>
                  <a:ext uri="{0D108BD9-81ED-4DB2-BD59-A6C34878D82A}">
                    <a16:rowId xmlns:a16="http://schemas.microsoft.com/office/drawing/2014/main" val="298515454"/>
                  </a:ext>
                </a:extLst>
              </a:tr>
            </a:tbl>
          </a:graphicData>
        </a:graphic>
      </p:graphicFrame>
    </p:spTree>
    <p:extLst>
      <p:ext uri="{BB962C8B-B14F-4D97-AF65-F5344CB8AC3E}">
        <p14:creationId xmlns:p14="http://schemas.microsoft.com/office/powerpoint/2010/main" val="134746099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38D4D-08EF-9B19-4E6B-0385D16B2214}"/>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7672C5E-C0C5-F373-4089-6D7AD0632B50}"/>
              </a:ext>
            </a:extLst>
          </p:cNvPr>
          <p:cNvGraphicFramePr>
            <a:graphicFrameLocks noGrp="1"/>
          </p:cNvGraphicFramePr>
          <p:nvPr>
            <p:extLst>
              <p:ext uri="{D42A27DB-BD31-4B8C-83A1-F6EECF244321}">
                <p14:modId xmlns:p14="http://schemas.microsoft.com/office/powerpoint/2010/main" val="3080526764"/>
              </p:ext>
            </p:extLst>
          </p:nvPr>
        </p:nvGraphicFramePr>
        <p:xfrm>
          <a:off x="581914" y="1651211"/>
          <a:ext cx="11028160" cy="5174742"/>
        </p:xfrm>
        <a:graphic>
          <a:graphicData uri="http://schemas.openxmlformats.org/drawingml/2006/table">
            <a:tbl>
              <a:tblPr firstRow="1" bandRow="1">
                <a:tableStyleId>{5C22544A-7EE6-4342-B048-85BDC9FD1C3A}</a:tableStyleId>
              </a:tblPr>
              <a:tblGrid>
                <a:gridCol w="634636">
                  <a:extLst>
                    <a:ext uri="{9D8B030D-6E8A-4147-A177-3AD203B41FA5}">
                      <a16:colId xmlns:a16="http://schemas.microsoft.com/office/drawing/2014/main" val="1385247108"/>
                    </a:ext>
                  </a:extLst>
                </a:gridCol>
                <a:gridCol w="2229134">
                  <a:extLst>
                    <a:ext uri="{9D8B030D-6E8A-4147-A177-3AD203B41FA5}">
                      <a16:colId xmlns:a16="http://schemas.microsoft.com/office/drawing/2014/main" val="3110147671"/>
                    </a:ext>
                  </a:extLst>
                </a:gridCol>
                <a:gridCol w="3889611">
                  <a:extLst>
                    <a:ext uri="{9D8B030D-6E8A-4147-A177-3AD203B41FA5}">
                      <a16:colId xmlns:a16="http://schemas.microsoft.com/office/drawing/2014/main" val="424001295"/>
                    </a:ext>
                  </a:extLst>
                </a:gridCol>
                <a:gridCol w="4274779">
                  <a:extLst>
                    <a:ext uri="{9D8B030D-6E8A-4147-A177-3AD203B41FA5}">
                      <a16:colId xmlns:a16="http://schemas.microsoft.com/office/drawing/2014/main" val="915188380"/>
                    </a:ext>
                  </a:extLst>
                </a:gridCol>
              </a:tblGrid>
              <a:tr h="370840">
                <a:tc>
                  <a:txBody>
                    <a:bodyPr/>
                    <a:lstStyle/>
                    <a:p>
                      <a:endParaRPr lang="en-AU"/>
                    </a:p>
                  </a:txBody>
                  <a:tcPr/>
                </a:tc>
                <a:tc>
                  <a:txBody>
                    <a:bodyPr/>
                    <a:lstStyle/>
                    <a:p>
                      <a:r>
                        <a:rPr lang="en-US"/>
                        <a:t>Description</a:t>
                      </a:r>
                      <a:endParaRPr lang="en-AU"/>
                    </a:p>
                  </a:txBody>
                  <a:tcPr/>
                </a:tc>
                <a:tc>
                  <a:txBody>
                    <a:bodyPr/>
                    <a:lstStyle/>
                    <a:p>
                      <a:r>
                        <a:rPr lang="en-US"/>
                        <a:t>Pros </a:t>
                      </a:r>
                      <a:endParaRPr lang="en-AU"/>
                    </a:p>
                  </a:txBody>
                  <a:tcPr/>
                </a:tc>
                <a:tc>
                  <a:txBody>
                    <a:bodyPr/>
                    <a:lstStyle/>
                    <a:p>
                      <a:r>
                        <a:rPr lang="en-US"/>
                        <a:t>Cons</a:t>
                      </a:r>
                      <a:endParaRPr lang="en-AU"/>
                    </a:p>
                  </a:txBody>
                  <a:tcPr/>
                </a:tc>
                <a:extLst>
                  <a:ext uri="{0D108BD9-81ED-4DB2-BD59-A6C34878D82A}">
                    <a16:rowId xmlns:a16="http://schemas.microsoft.com/office/drawing/2014/main" val="3820037762"/>
                  </a:ext>
                </a:extLst>
              </a:tr>
              <a:tr h="370840">
                <a:tc>
                  <a:txBody>
                    <a:bodyPr/>
                    <a:lstStyle/>
                    <a:p>
                      <a:r>
                        <a:rPr lang="en-US"/>
                        <a:t>3</a:t>
                      </a:r>
                      <a:endParaRPr lang="en-AU"/>
                    </a:p>
                  </a:txBody>
                  <a:tcPr>
                    <a:solidFill>
                      <a:schemeClr val="accent6"/>
                    </a:solidFill>
                  </a:tcPr>
                </a:tc>
                <a:tc>
                  <a:txBody>
                    <a:bodyPr/>
                    <a:lstStyle/>
                    <a:p>
                      <a:pPr marL="0" indent="0" fontAlgn="base">
                        <a:buFont typeface="+mj-lt"/>
                        <a:buNone/>
                      </a:pPr>
                      <a:r>
                        <a:rPr lang="en-AU"/>
                        <a:t>Existing Fiji Software Expansion  </a:t>
                      </a:r>
                      <a:endParaRPr lang="en-US"/>
                    </a:p>
                    <a:p>
                      <a:pPr marL="0" lvl="0" indent="0">
                        <a:buFont typeface="+mj-lt"/>
                        <a:buNone/>
                      </a:pPr>
                      <a:r>
                        <a:rPr lang="en-AU"/>
                        <a:t>(IBL)</a:t>
                      </a:r>
                    </a:p>
                  </a:txBody>
                  <a:tcPr>
                    <a:solidFill>
                      <a:schemeClr val="accent6"/>
                    </a:solidFill>
                  </a:tcPr>
                </a:tc>
                <a:tc>
                  <a:txBody>
                    <a:bodyPr/>
                    <a:lstStyle/>
                    <a:p>
                      <a:pPr marL="0" marR="0" lvl="0" indent="0" algn="l">
                        <a:lnSpc>
                          <a:spcPts val="1500"/>
                        </a:lnSpc>
                        <a:spcBef>
                          <a:spcPts val="0"/>
                        </a:spcBef>
                        <a:spcAft>
                          <a:spcPts val="0"/>
                        </a:spcAft>
                        <a:buClr>
                          <a:srgbClr val="000000"/>
                        </a:buClr>
                        <a:buNone/>
                      </a:pPr>
                      <a:r>
                        <a:rPr lang="en-AU" sz="1400" b="1" i="0" u="none" strike="noStrike" noProof="0">
                          <a:solidFill>
                            <a:srgbClr val="000000"/>
                          </a:solidFill>
                          <a:latin typeface="Aptos"/>
                        </a:rPr>
                        <a:t>Proven software already in Pacific </a:t>
                      </a:r>
                      <a:r>
                        <a:rPr lang="en-AU" sz="1400" b="0" i="0" u="none" strike="noStrike" noProof="0">
                          <a:solidFill>
                            <a:srgbClr val="000000"/>
                          </a:solidFill>
                          <a:latin typeface="Aptos"/>
                        </a:rPr>
                        <a:t>(Fiji, </a:t>
                      </a:r>
                      <a:r>
                        <a:rPr lang="en-AU" sz="1400" b="0" i="0" u="none" strike="noStrike" noProof="0" dirty="0">
                          <a:solidFill>
                            <a:srgbClr val="000000"/>
                          </a:solidFill>
                          <a:latin typeface="Aptos"/>
                        </a:rPr>
                        <a:t>Samoa)</a:t>
                      </a:r>
                    </a:p>
                    <a:p>
                      <a:pPr marL="0" lvl="0" indent="0">
                        <a:lnSpc>
                          <a:spcPts val="1500"/>
                        </a:lnSpc>
                        <a:buClr>
                          <a:srgbClr val="000000"/>
                        </a:buClr>
                        <a:buNone/>
                      </a:pPr>
                      <a:r>
                        <a:rPr lang="en-AU" sz="1400" b="1" i="0" u="none" strike="noStrike" noProof="0">
                          <a:solidFill>
                            <a:srgbClr val="000000"/>
                          </a:solidFill>
                          <a:latin typeface="Aptos"/>
                        </a:rPr>
                        <a:t>Faster delivery</a:t>
                      </a:r>
                      <a:r>
                        <a:rPr lang="en-AU" sz="1400" b="0" i="0" u="none" strike="noStrike" noProof="0">
                          <a:solidFill>
                            <a:srgbClr val="000000"/>
                          </a:solidFill>
                          <a:latin typeface="Aptos"/>
                        </a:rPr>
                        <a:t> – avoids 12–18 months procurement</a:t>
                      </a:r>
                      <a:endParaRPr lang="en-AU" sz="1400" b="0" i="0" u="none" strike="noStrike" noProof="0" dirty="0">
                        <a:solidFill>
                          <a:srgbClr val="000000"/>
                        </a:solidFill>
                        <a:latin typeface="Aptos"/>
                      </a:endParaRPr>
                    </a:p>
                    <a:p>
                      <a:pPr marL="0" lvl="0" indent="0">
                        <a:lnSpc>
                          <a:spcPts val="1500"/>
                        </a:lnSpc>
                        <a:buClr>
                          <a:srgbClr val="000000"/>
                        </a:buClr>
                        <a:buNone/>
                      </a:pPr>
                      <a:r>
                        <a:rPr lang="en-AU" sz="1400" b="1" i="0" u="none" strike="noStrike" noProof="0" dirty="0">
                          <a:solidFill>
                            <a:srgbClr val="000000"/>
                          </a:solidFill>
                          <a:latin typeface="Aptos"/>
                        </a:rPr>
                        <a:t>Proven vendor</a:t>
                      </a:r>
                      <a:r>
                        <a:rPr lang="en-AU" sz="1400" b="0" i="0" u="none" strike="noStrike" noProof="0" dirty="0">
                          <a:solidFill>
                            <a:srgbClr val="000000"/>
                          </a:solidFill>
                          <a:latin typeface="Aptos"/>
                        </a:rPr>
                        <a:t> – trusted, </a:t>
                      </a:r>
                      <a:r>
                        <a:rPr lang="en-AU" sz="1400" b="0" i="0" u="none" strike="noStrike" noProof="0">
                          <a:solidFill>
                            <a:srgbClr val="000000"/>
                          </a:solidFill>
                          <a:latin typeface="Aptos"/>
                        </a:rPr>
                        <a:t>responsive</a:t>
                      </a:r>
                      <a:endParaRPr lang="en-AU" sz="1400" b="0" i="0" u="none" strike="noStrike" noProof="0" dirty="0">
                        <a:solidFill>
                          <a:srgbClr val="000000"/>
                        </a:solidFill>
                        <a:latin typeface="Aptos"/>
                      </a:endParaRPr>
                    </a:p>
                    <a:p>
                      <a:pPr marL="0" lvl="0" indent="0">
                        <a:lnSpc>
                          <a:spcPts val="1500"/>
                        </a:lnSpc>
                        <a:buClr>
                          <a:srgbClr val="000000"/>
                        </a:buClr>
                        <a:buNone/>
                      </a:pPr>
                      <a:r>
                        <a:rPr lang="en-AU" sz="1400" b="1" i="0" u="none" strike="noStrike" noProof="0" dirty="0">
                          <a:solidFill>
                            <a:srgbClr val="000000"/>
                          </a:solidFill>
                          <a:latin typeface="Aptos"/>
                        </a:rPr>
                        <a:t>Ready-to-use capability and standard compliance</a:t>
                      </a:r>
                      <a:r>
                        <a:rPr lang="en-AU" sz="1400" b="0" i="0" u="none" strike="noStrike" noProof="0" dirty="0">
                          <a:solidFill>
                            <a:srgbClr val="000000"/>
                          </a:solidFill>
                          <a:latin typeface="Aptos"/>
                        </a:rPr>
                        <a:t> (i.e. </a:t>
                      </a:r>
                      <a:r>
                        <a:rPr lang="en-AU" sz="1400" b="0" i="0" u="none" strike="noStrike" noProof="0">
                          <a:solidFill>
                            <a:srgbClr val="000000"/>
                          </a:solidFill>
                          <a:latin typeface="Aptos"/>
                        </a:rPr>
                        <a:t>aviation, impact-based forecasts, ICAO IWXXM and </a:t>
                      </a:r>
                      <a:r>
                        <a:rPr lang="en-AU" sz="1400" b="0" i="0" u="none" strike="noStrike" noProof="0" dirty="0">
                          <a:solidFill>
                            <a:srgbClr val="000000"/>
                          </a:solidFill>
                          <a:latin typeface="Aptos"/>
                        </a:rPr>
                        <a:t>WIS 2.0)</a:t>
                      </a:r>
                    </a:p>
                    <a:p>
                      <a:pPr marL="0" lvl="0" indent="0">
                        <a:lnSpc>
                          <a:spcPts val="1500"/>
                        </a:lnSpc>
                        <a:buClr>
                          <a:srgbClr val="000000"/>
                        </a:buClr>
                        <a:buNone/>
                      </a:pPr>
                      <a:r>
                        <a:rPr lang="en-AU" sz="1400" b="1" i="0" u="none" strike="noStrike" noProof="0" dirty="0">
                          <a:solidFill>
                            <a:srgbClr val="000000"/>
                          </a:solidFill>
                          <a:latin typeface="Aptos"/>
                        </a:rPr>
                        <a:t>Configurable </a:t>
                      </a:r>
                      <a:r>
                        <a:rPr lang="en-AU" sz="1400" b="0" i="0" u="none" strike="noStrike" noProof="0">
                          <a:solidFill>
                            <a:srgbClr val="000000"/>
                          </a:solidFill>
                          <a:latin typeface="Aptos"/>
                        </a:rPr>
                        <a:t>to country-specific needs</a:t>
                      </a:r>
                      <a:endParaRPr lang="en-US" sz="1400" b="0" i="0" u="none" strike="noStrike" noProof="0">
                        <a:solidFill>
                          <a:srgbClr val="000000"/>
                        </a:solidFill>
                        <a:latin typeface="Aptos"/>
                      </a:endParaRPr>
                    </a:p>
                    <a:p>
                      <a:pPr lvl="0" algn="l">
                        <a:lnSpc>
                          <a:spcPct val="100000"/>
                        </a:lnSpc>
                        <a:spcBef>
                          <a:spcPts val="0"/>
                        </a:spcBef>
                        <a:spcAft>
                          <a:spcPts val="0"/>
                        </a:spcAft>
                        <a:buNone/>
                      </a:pPr>
                      <a:r>
                        <a:rPr lang="en-AU" sz="1400" b="1" i="0" u="none" strike="noStrike" noProof="0">
                          <a:solidFill>
                            <a:srgbClr val="000000"/>
                          </a:solidFill>
                          <a:latin typeface="Aptos"/>
                        </a:rPr>
                        <a:t>Low-bandwidth solution</a:t>
                      </a:r>
                      <a:r>
                        <a:rPr lang="en-AU" sz="1400" b="0" i="0" u="none" strike="noStrike" noProof="0">
                          <a:solidFill>
                            <a:srgbClr val="000000"/>
                          </a:solidFill>
                          <a:latin typeface="Aptos"/>
                        </a:rPr>
                        <a:t> – full functionality across constrained environments</a:t>
                      </a:r>
                    </a:p>
                    <a:p>
                      <a:pPr marL="0" lvl="0" indent="0">
                        <a:lnSpc>
                          <a:spcPts val="1500"/>
                        </a:lnSpc>
                        <a:buNone/>
                      </a:pPr>
                      <a:r>
                        <a:rPr lang="en-AU" sz="1400" b="1" i="0" u="none" strike="noStrike" noProof="0">
                          <a:solidFill>
                            <a:srgbClr val="000000"/>
                          </a:solidFill>
                          <a:latin typeface="Aptos"/>
                        </a:rPr>
                        <a:t>Pacific led </a:t>
                      </a:r>
                      <a:r>
                        <a:rPr lang="en-AU" sz="1400" b="0" i="0" u="none" strike="noStrike" noProof="0">
                          <a:solidFill>
                            <a:srgbClr val="000000"/>
                          </a:solidFill>
                          <a:latin typeface="Aptos"/>
                        </a:rPr>
                        <a:t>and Regional hub at Fiji</a:t>
                      </a:r>
                    </a:p>
                    <a:p>
                      <a:pPr marL="0" lvl="0" indent="0">
                        <a:lnSpc>
                          <a:spcPts val="1500"/>
                        </a:lnSpc>
                        <a:buNone/>
                      </a:pPr>
                      <a:r>
                        <a:rPr lang="en-AU" sz="1400" b="1" i="0" u="none" strike="noStrike" noProof="0">
                          <a:solidFill>
                            <a:srgbClr val="000000"/>
                          </a:solidFill>
                          <a:latin typeface="Aptos"/>
                        </a:rPr>
                        <a:t>Regional support available</a:t>
                      </a:r>
                      <a:r>
                        <a:rPr lang="en-AU" sz="1400" b="0" i="0" u="none" strike="noStrike" noProof="0">
                          <a:solidFill>
                            <a:srgbClr val="000000"/>
                          </a:solidFill>
                          <a:latin typeface="Aptos"/>
                        </a:rPr>
                        <a:t> - Aus/NZ/UK</a:t>
                      </a:r>
                      <a:endParaRPr lang="en-US" sz="1400" b="0" i="0" u="none" strike="noStrike" noProof="0">
                        <a:solidFill>
                          <a:srgbClr val="000000"/>
                        </a:solidFill>
                        <a:latin typeface="Aptos"/>
                      </a:endParaRPr>
                    </a:p>
                  </a:txBody>
                  <a:tcPr>
                    <a:solidFill>
                      <a:schemeClr val="accent6"/>
                    </a:solidFill>
                  </a:tcPr>
                </a:tc>
                <a:tc>
                  <a:txBody>
                    <a:bodyPr/>
                    <a:lstStyle/>
                    <a:p>
                      <a:pPr marL="285750" indent="-285750">
                        <a:buFont typeface="Calibri"/>
                        <a:buChar char="-"/>
                      </a:pPr>
                      <a:r>
                        <a:rPr lang="en-AU" sz="1600"/>
                        <a:t>Incur ongoing costs</a:t>
                      </a:r>
                    </a:p>
                  </a:txBody>
                  <a:tcPr>
                    <a:solidFill>
                      <a:schemeClr val="accent6"/>
                    </a:solidFill>
                  </a:tcPr>
                </a:tc>
                <a:extLst>
                  <a:ext uri="{0D108BD9-81ED-4DB2-BD59-A6C34878D82A}">
                    <a16:rowId xmlns:a16="http://schemas.microsoft.com/office/drawing/2014/main" val="1152270646"/>
                  </a:ext>
                </a:extLst>
              </a:tr>
              <a:tr h="370840">
                <a:tc>
                  <a:txBody>
                    <a:bodyPr/>
                    <a:lstStyle/>
                    <a:p>
                      <a:r>
                        <a:rPr lang="en-US"/>
                        <a:t>5</a:t>
                      </a:r>
                      <a:endParaRPr lang="en-AU"/>
                    </a:p>
                  </a:txBody>
                  <a:tcPr>
                    <a:solidFill>
                      <a:srgbClr val="FF0000"/>
                    </a:solidFill>
                  </a:tcPr>
                </a:tc>
                <a:tc>
                  <a:txBody>
                    <a:bodyPr/>
                    <a:lstStyle/>
                    <a:p>
                      <a:pPr marL="0" marR="0" lvl="0" indent="0" algn="l" rtl="0" eaLnBrk="1" fontAlgn="base" latinLnBrk="0" hangingPunct="1">
                        <a:lnSpc>
                          <a:spcPct val="100000"/>
                        </a:lnSpc>
                        <a:spcBef>
                          <a:spcPts val="0"/>
                        </a:spcBef>
                        <a:spcAft>
                          <a:spcPts val="0"/>
                        </a:spcAft>
                        <a:buClrTx/>
                        <a:buSzTx/>
                        <a:buFont typeface="+mj-lt"/>
                        <a:buNone/>
                      </a:pPr>
                      <a:r>
                        <a:rPr lang="en-AU"/>
                        <a:t>Develop bespoke software from the ground up (e.g. Hire developers/contractors, utilise available open-source software).  </a:t>
                      </a:r>
                      <a:endParaRPr lang="en-US"/>
                    </a:p>
                  </a:txBody>
                  <a:tcPr>
                    <a:solidFill>
                      <a:srgbClr val="FF0000"/>
                    </a:solidFill>
                  </a:tcPr>
                </a:tc>
                <a:tc>
                  <a:txBody>
                    <a:bodyPr/>
                    <a:lstStyle/>
                    <a:p>
                      <a:pPr lvl="0">
                        <a:buNone/>
                      </a:pPr>
                      <a:r>
                        <a:rPr lang="en-AU" sz="1400" b="0" i="0" u="none" strike="noStrike" noProof="0" dirty="0">
                          <a:solidFill>
                            <a:srgbClr val="000000"/>
                          </a:solidFill>
                          <a:latin typeface="Aptos"/>
                        </a:rPr>
                        <a:t>Could potentially reduce some upfront </a:t>
                      </a:r>
                      <a:r>
                        <a:rPr lang="en-AU" sz="1400" b="0" i="0" u="none" strike="noStrike" noProof="0">
                          <a:solidFill>
                            <a:srgbClr val="000000"/>
                          </a:solidFill>
                          <a:latin typeface="Aptos"/>
                        </a:rPr>
                        <a:t>capital costs</a:t>
                      </a:r>
                      <a:endParaRPr lang="en-AU" sz="1400" b="0" i="0" u="none" strike="noStrike" noProof="0" dirty="0">
                        <a:solidFill>
                          <a:srgbClr val="000000"/>
                        </a:solidFill>
                        <a:latin typeface="Aptos"/>
                      </a:endParaRPr>
                    </a:p>
                  </a:txBody>
                  <a:tcPr>
                    <a:solidFill>
                      <a:srgbClr val="FF0000"/>
                    </a:solidFill>
                  </a:tcPr>
                </a:tc>
                <a:tc>
                  <a:txBody>
                    <a:bodyPr/>
                    <a:lstStyle/>
                    <a:p>
                      <a:pPr marL="285750" lvl="0" indent="-285750">
                        <a:lnSpc>
                          <a:spcPts val="1500"/>
                        </a:lnSpc>
                        <a:buClr>
                          <a:srgbClr val="000000"/>
                        </a:buClr>
                        <a:buFont typeface="Arial,Sans-Serif"/>
                        <a:buChar char="•"/>
                      </a:pPr>
                      <a:r>
                        <a:rPr lang="en-AU" sz="1400" b="1" i="0" u="none" strike="noStrike" noProof="0">
                          <a:solidFill>
                            <a:srgbClr val="000000"/>
                          </a:solidFill>
                          <a:latin typeface="Aptos"/>
                        </a:rPr>
                        <a:t>Significant compliance, sustainability, and delivery risks</a:t>
                      </a:r>
                      <a:endParaRPr lang="en-AU" sz="1400" b="0" i="0" u="none" strike="noStrike" noProof="0" dirty="0">
                        <a:solidFill>
                          <a:srgbClr val="000000"/>
                        </a:solidFill>
                        <a:latin typeface="Aptos"/>
                      </a:endParaRPr>
                    </a:p>
                    <a:p>
                      <a:pPr marL="285750" lvl="0" indent="-285750">
                        <a:lnSpc>
                          <a:spcPts val="1500"/>
                        </a:lnSpc>
                        <a:buClr>
                          <a:srgbClr val="000000"/>
                        </a:buClr>
                        <a:buFont typeface="Arial,Sans-Serif"/>
                        <a:buChar char="•"/>
                      </a:pPr>
                      <a:r>
                        <a:rPr lang="en-AU" sz="1400" b="0" i="0" u="none" strike="noStrike" noProof="0">
                          <a:solidFill>
                            <a:srgbClr val="000000"/>
                          </a:solidFill>
                          <a:latin typeface="Aptos"/>
                        </a:rPr>
                        <a:t>Cannot realistically deliver a complete IFP without some paid software components. </a:t>
                      </a:r>
                      <a:endParaRPr lang="en-US" sz="1400" b="0" i="0" u="none" strike="noStrike" noProof="0">
                        <a:solidFill>
                          <a:srgbClr val="000000"/>
                        </a:solidFill>
                        <a:latin typeface="Aptos"/>
                      </a:endParaRPr>
                    </a:p>
                    <a:p>
                      <a:pPr marL="285750" lvl="0" indent="-285750">
                        <a:lnSpc>
                          <a:spcPts val="1500"/>
                        </a:lnSpc>
                        <a:buClr>
                          <a:srgbClr val="000000"/>
                        </a:buClr>
                        <a:buFont typeface="Arial,Sans-Serif"/>
                        <a:buChar char="•"/>
                      </a:pPr>
                      <a:r>
                        <a:rPr lang="en-AU" sz="1400" b="0" i="0" u="none" strike="noStrike" noProof="0">
                          <a:solidFill>
                            <a:srgbClr val="000000"/>
                          </a:solidFill>
                          <a:latin typeface="Aptos"/>
                        </a:rPr>
                        <a:t>Require </a:t>
                      </a:r>
                      <a:r>
                        <a:rPr lang="en-AU" sz="1400" b="1" i="0" u="none" strike="noStrike" noProof="0" dirty="0">
                          <a:solidFill>
                            <a:srgbClr val="000000"/>
                          </a:solidFill>
                          <a:latin typeface="Aptos"/>
                        </a:rPr>
                        <a:t>ongoing access to highly specialised software engineering skills</a:t>
                      </a:r>
                      <a:r>
                        <a:rPr lang="en-AU" sz="1400" b="0" i="0" u="none" strike="noStrike" noProof="0" dirty="0">
                          <a:solidFill>
                            <a:srgbClr val="000000"/>
                          </a:solidFill>
                          <a:latin typeface="Aptos"/>
                        </a:rPr>
                        <a:t>, regular upgrades, testing and </a:t>
                      </a:r>
                      <a:r>
                        <a:rPr lang="en-AU" sz="1400" b="0" i="0" u="none" strike="noStrike" noProof="0">
                          <a:solidFill>
                            <a:srgbClr val="000000"/>
                          </a:solidFill>
                          <a:latin typeface="Aptos"/>
                        </a:rPr>
                        <a:t>bug fix, operational deployment (~5+ extra staff)</a:t>
                      </a:r>
                      <a:endParaRPr lang="en-AU" sz="1400" b="0" i="0" u="none" strike="noStrike" noProof="0" dirty="0">
                        <a:solidFill>
                          <a:srgbClr val="000000"/>
                        </a:solidFill>
                        <a:latin typeface="Aptos"/>
                      </a:endParaRPr>
                    </a:p>
                    <a:p>
                      <a:pPr marL="285750" lvl="0" indent="-285750">
                        <a:lnSpc>
                          <a:spcPts val="1500"/>
                        </a:lnSpc>
                        <a:buClr>
                          <a:srgbClr val="000000"/>
                        </a:buClr>
                        <a:buFont typeface="Arial,Sans-Serif"/>
                        <a:buChar char="•"/>
                      </a:pPr>
                      <a:r>
                        <a:rPr lang="en-AU" sz="1400" b="1" i="0" u="none" strike="noStrike" noProof="0">
                          <a:solidFill>
                            <a:srgbClr val="000000"/>
                          </a:solidFill>
                          <a:latin typeface="Aptos"/>
                        </a:rPr>
                        <a:t>Higher whole‑of‑life costs</a:t>
                      </a:r>
                      <a:r>
                        <a:rPr lang="en-AU" sz="1400" b="0" i="0" u="none" strike="noStrike" noProof="0">
                          <a:solidFill>
                            <a:srgbClr val="000000"/>
                          </a:solidFill>
                          <a:latin typeface="Aptos"/>
                        </a:rPr>
                        <a:t> than an established commercial off-solution (known </a:t>
                      </a:r>
                      <a:r>
                        <a:rPr lang="en-AU" sz="1400" b="0" i="0" u="none" strike="noStrike" noProof="0" dirty="0">
                          <a:solidFill>
                            <a:srgbClr val="000000"/>
                          </a:solidFill>
                          <a:latin typeface="Aptos"/>
                        </a:rPr>
                        <a:t>costs).</a:t>
                      </a:r>
                      <a:endParaRPr lang="en-US" sz="1400" b="0" i="0" u="none" strike="noStrike" noProof="0">
                        <a:solidFill>
                          <a:srgbClr val="000000"/>
                        </a:solidFill>
                        <a:latin typeface="Aptos"/>
                      </a:endParaRPr>
                    </a:p>
                    <a:p>
                      <a:pPr marL="285750" lvl="0" indent="-285750">
                        <a:lnSpc>
                          <a:spcPts val="1500"/>
                        </a:lnSpc>
                        <a:buClr>
                          <a:srgbClr val="000000"/>
                        </a:buClr>
                        <a:buFont typeface="Arial,Sans-Serif"/>
                        <a:buChar char="•"/>
                      </a:pPr>
                      <a:r>
                        <a:rPr lang="en-AU" sz="1400" b="1" i="0" u="none" strike="noStrike" noProof="0">
                          <a:solidFill>
                            <a:srgbClr val="000000"/>
                          </a:solidFill>
                          <a:latin typeface="Aptos"/>
                        </a:rPr>
                        <a:t>Longer implementation timeline</a:t>
                      </a:r>
                      <a:r>
                        <a:rPr lang="en-AU" sz="1400" b="0" i="0" u="none" strike="noStrike" noProof="0" dirty="0">
                          <a:solidFill>
                            <a:srgbClr val="000000"/>
                          </a:solidFill>
                          <a:latin typeface="Aptos"/>
                        </a:rPr>
                        <a:t> </a:t>
                      </a:r>
                    </a:p>
                  </a:txBody>
                  <a:tcPr>
                    <a:solidFill>
                      <a:srgbClr val="FF0000"/>
                    </a:solidFill>
                  </a:tcPr>
                </a:tc>
                <a:extLst>
                  <a:ext uri="{0D108BD9-81ED-4DB2-BD59-A6C34878D82A}">
                    <a16:rowId xmlns:a16="http://schemas.microsoft.com/office/drawing/2014/main" val="4095166254"/>
                  </a:ext>
                </a:extLst>
              </a:tr>
            </a:tbl>
          </a:graphicData>
        </a:graphic>
      </p:graphicFrame>
      <p:sp>
        <p:nvSpPr>
          <p:cNvPr id="5" name="Title 1">
            <a:extLst>
              <a:ext uri="{FF2B5EF4-FFF2-40B4-BE49-F238E27FC236}">
                <a16:creationId xmlns:a16="http://schemas.microsoft.com/office/drawing/2014/main" id="{BF73384C-120E-2536-E9E8-B3B7A1B5FC68}"/>
              </a:ext>
            </a:extLst>
          </p:cNvPr>
          <p:cNvSpPr txBox="1">
            <a:spLocks/>
          </p:cNvSpPr>
          <p:nvPr/>
        </p:nvSpPr>
        <p:spPr>
          <a:xfrm>
            <a:off x="6095320" y="337516"/>
            <a:ext cx="5041501" cy="1143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A5634B"/>
                </a:solidFill>
                <a:latin typeface="Aptos"/>
              </a:rPr>
              <a:t>Options Considered for IFP</a:t>
            </a:r>
            <a:endParaRPr lang="en-US" sz="2800" b="1">
              <a:solidFill>
                <a:srgbClr val="A5634B"/>
              </a:solidFill>
              <a:latin typeface="Aptos" panose="020B0004020202020204" pitchFamily="34" charset="0"/>
            </a:endParaRPr>
          </a:p>
        </p:txBody>
      </p:sp>
    </p:spTree>
    <p:extLst>
      <p:ext uri="{BB962C8B-B14F-4D97-AF65-F5344CB8AC3E}">
        <p14:creationId xmlns:p14="http://schemas.microsoft.com/office/powerpoint/2010/main" val="237980629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3E86F-A603-844A-743A-497E4A469668}"/>
            </a:ext>
          </a:extLst>
        </p:cNvPr>
        <p:cNvGrpSpPr/>
        <p:nvPr/>
      </p:nvGrpSpPr>
      <p:grpSpPr>
        <a:xfrm>
          <a:off x="0" y="0"/>
          <a:ext cx="0" cy="0"/>
          <a:chOff x="0" y="0"/>
          <a:chExt cx="0" cy="0"/>
        </a:xfrm>
      </p:grpSpPr>
      <p:sp>
        <p:nvSpPr>
          <p:cNvPr id="20" name="Arrow: Right 19">
            <a:extLst>
              <a:ext uri="{FF2B5EF4-FFF2-40B4-BE49-F238E27FC236}">
                <a16:creationId xmlns:a16="http://schemas.microsoft.com/office/drawing/2014/main" id="{DAB559A2-E472-2221-D28D-7C5DA679F892}"/>
              </a:ext>
            </a:extLst>
          </p:cNvPr>
          <p:cNvSpPr/>
          <p:nvPr/>
        </p:nvSpPr>
        <p:spPr>
          <a:xfrm>
            <a:off x="702128" y="3937896"/>
            <a:ext cx="10787743" cy="1077218"/>
          </a:xfrm>
          <a:prstGeom prst="right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AU" sz="2400" b="0" i="0" u="none" strike="noStrike" cap="none" spc="0" normalizeH="0" baseline="0">
              <a:ln>
                <a:noFill/>
              </a:ln>
              <a:solidFill>
                <a:srgbClr val="000000"/>
              </a:solidFill>
              <a:effectLst/>
              <a:uFillTx/>
              <a:latin typeface="Arial"/>
              <a:ea typeface="Arial"/>
              <a:cs typeface="Arial"/>
              <a:sym typeface="Arial"/>
            </a:endParaRPr>
          </a:p>
        </p:txBody>
      </p:sp>
      <p:sp>
        <p:nvSpPr>
          <p:cNvPr id="9" name="Rectangle: Rounded Corners 8">
            <a:extLst>
              <a:ext uri="{FF2B5EF4-FFF2-40B4-BE49-F238E27FC236}">
                <a16:creationId xmlns:a16="http://schemas.microsoft.com/office/drawing/2014/main" id="{48EEAA2A-9990-86A9-4EF7-85867AD5CDD7}"/>
              </a:ext>
            </a:extLst>
          </p:cNvPr>
          <p:cNvSpPr/>
          <p:nvPr/>
        </p:nvSpPr>
        <p:spPr>
          <a:xfrm>
            <a:off x="1396906" y="3037986"/>
            <a:ext cx="2847433" cy="312692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AU" sz="2400" b="0" i="0" u="none" strike="noStrike" cap="none" spc="0" normalizeH="0" baseline="0">
              <a:ln>
                <a:noFill/>
              </a:ln>
              <a:solidFill>
                <a:srgbClr val="000000"/>
              </a:solidFill>
              <a:effectLst/>
              <a:uFillTx/>
              <a:latin typeface="Arial"/>
              <a:ea typeface="Arial"/>
              <a:cs typeface="Arial"/>
              <a:sym typeface="Arial"/>
            </a:endParaRPr>
          </a:p>
        </p:txBody>
      </p:sp>
      <p:sp>
        <p:nvSpPr>
          <p:cNvPr id="4" name="Title 1">
            <a:extLst>
              <a:ext uri="{FF2B5EF4-FFF2-40B4-BE49-F238E27FC236}">
                <a16:creationId xmlns:a16="http://schemas.microsoft.com/office/drawing/2014/main" id="{29CC17BE-412E-E3B1-247A-0F207D3D2212}"/>
              </a:ext>
            </a:extLst>
          </p:cNvPr>
          <p:cNvSpPr>
            <a:spLocks noGrp="1"/>
          </p:cNvSpPr>
          <p:nvPr>
            <p:ph type="title"/>
          </p:nvPr>
        </p:nvSpPr>
        <p:spPr>
          <a:xfrm>
            <a:off x="6095013" y="403367"/>
            <a:ext cx="5200239" cy="1143001"/>
          </a:xfrm>
        </p:spPr>
        <p:txBody>
          <a:bodyPr>
            <a:normAutofit/>
          </a:bodyPr>
          <a:lstStyle/>
          <a:p>
            <a:r>
              <a:rPr lang="en-US" sz="2800" b="1">
                <a:solidFill>
                  <a:srgbClr val="A5634B"/>
                </a:solidFill>
                <a:latin typeface="Aptos" panose="020B0004020202020204" pitchFamily="34" charset="0"/>
              </a:rPr>
              <a:t>Recommendation (IFP)</a:t>
            </a:r>
            <a:endParaRPr lang="en-AU" sz="2800" b="1">
              <a:solidFill>
                <a:srgbClr val="A5634B"/>
              </a:solidFill>
              <a:latin typeface="Aptos" panose="020B0004020202020204" pitchFamily="34" charset="0"/>
            </a:endParaRPr>
          </a:p>
        </p:txBody>
      </p:sp>
      <p:sp>
        <p:nvSpPr>
          <p:cNvPr id="3" name="TextBox 2">
            <a:extLst>
              <a:ext uri="{FF2B5EF4-FFF2-40B4-BE49-F238E27FC236}">
                <a16:creationId xmlns:a16="http://schemas.microsoft.com/office/drawing/2014/main" id="{4268328C-EED2-FD38-6F88-0D94DEC61438}"/>
              </a:ext>
            </a:extLst>
          </p:cNvPr>
          <p:cNvSpPr txBox="1"/>
          <p:nvPr/>
        </p:nvSpPr>
        <p:spPr>
          <a:xfrm>
            <a:off x="1355271" y="1870119"/>
            <a:ext cx="9413422"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sz="1600" b="1" i="0">
                <a:solidFill>
                  <a:srgbClr val="000000"/>
                </a:solidFill>
                <a:effectLst/>
                <a:latin typeface="Aptos" panose="020B0004020202020204" pitchFamily="34" charset="0"/>
              </a:rPr>
              <a:t>Existing Fiji software expansion: Use existing licenced software (e.g. IBL Visual Weather and BoM TC Module) to enable enhanced product generation and dissemination across the WRP region and a phased project to expand upon IBL VW licencing to implement Online Weather across the WRP Region for a web-based solution.</a:t>
            </a:r>
            <a:endParaRPr lang="en-AU" sz="1600"/>
          </a:p>
        </p:txBody>
      </p:sp>
      <p:sp>
        <p:nvSpPr>
          <p:cNvPr id="8" name="TextBox 7">
            <a:extLst>
              <a:ext uri="{FF2B5EF4-FFF2-40B4-BE49-F238E27FC236}">
                <a16:creationId xmlns:a16="http://schemas.microsoft.com/office/drawing/2014/main" id="{95397094-B4CA-5080-29D3-D438C3392E87}"/>
              </a:ext>
            </a:extLst>
          </p:cNvPr>
          <p:cNvSpPr txBox="1"/>
          <p:nvPr/>
        </p:nvSpPr>
        <p:spPr>
          <a:xfrm>
            <a:off x="1592577" y="2980109"/>
            <a:ext cx="2456090"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AU" b="1" i="0" dirty="0">
                <a:solidFill>
                  <a:srgbClr val="000000"/>
                </a:solidFill>
                <a:effectLst/>
                <a:latin typeface="Aptos"/>
              </a:rPr>
              <a:t>PHASE 1 </a:t>
            </a:r>
            <a:r>
              <a:rPr lang="en-AU" sz="1200" b="1" i="0" dirty="0">
                <a:solidFill>
                  <a:srgbClr val="000000"/>
                </a:solidFill>
                <a:effectLst/>
                <a:latin typeface="Aptos"/>
              </a:rPr>
              <a:t>(</a:t>
            </a:r>
            <a:r>
              <a:rPr lang="en-AU" sz="1200" b="1" dirty="0">
                <a:solidFill>
                  <a:srgbClr val="000000"/>
                </a:solidFill>
                <a:latin typeface="Aptos"/>
              </a:rPr>
              <a:t>2026 - 2027</a:t>
            </a:r>
            <a:r>
              <a:rPr lang="en-AU" sz="1200" b="1" i="0" dirty="0">
                <a:solidFill>
                  <a:srgbClr val="000000"/>
                </a:solidFill>
                <a:effectLst/>
                <a:latin typeface="Aptos"/>
              </a:rPr>
              <a:t>)</a:t>
            </a:r>
            <a:r>
              <a:rPr lang="en-AU" b="1" i="0" dirty="0">
                <a:solidFill>
                  <a:srgbClr val="000000"/>
                </a:solidFill>
                <a:effectLst/>
                <a:latin typeface="Aptos"/>
              </a:rPr>
              <a:t>: </a:t>
            </a:r>
            <a:r>
              <a:rPr lang="en-AU" b="1" i="0">
                <a:solidFill>
                  <a:srgbClr val="000000"/>
                </a:solidFill>
                <a:effectLst/>
                <a:latin typeface="Aptos"/>
              </a:rPr>
              <a:t>UPLIFT FIJI MET</a:t>
            </a:r>
            <a:r>
              <a:rPr lang="en-AU" b="1">
                <a:solidFill>
                  <a:srgbClr val="000000"/>
                </a:solidFill>
                <a:latin typeface="Aptos"/>
              </a:rPr>
              <a:t> &amp; ARCHITECTURE DESIGN</a:t>
            </a:r>
            <a:endParaRPr lang="en-AU" b="1" i="0">
              <a:solidFill>
                <a:srgbClr val="000000"/>
              </a:solidFill>
              <a:effectLst/>
              <a:latin typeface="Aptos" panose="020B0004020202020204" pitchFamily="34" charset="0"/>
            </a:endParaRPr>
          </a:p>
        </p:txBody>
      </p:sp>
      <p:sp>
        <p:nvSpPr>
          <p:cNvPr id="10" name="Rectangle: Rounded Corners 9">
            <a:extLst>
              <a:ext uri="{FF2B5EF4-FFF2-40B4-BE49-F238E27FC236}">
                <a16:creationId xmlns:a16="http://schemas.microsoft.com/office/drawing/2014/main" id="{B7E9F69F-BF9E-7F16-3D20-D7F0C5BF4FB8}"/>
              </a:ext>
            </a:extLst>
          </p:cNvPr>
          <p:cNvSpPr/>
          <p:nvPr/>
        </p:nvSpPr>
        <p:spPr>
          <a:xfrm>
            <a:off x="4479471" y="3013120"/>
            <a:ext cx="2847432" cy="3126921"/>
          </a:xfrm>
          <a:prstGeom prst="roundRect">
            <a:avLst/>
          </a:prstGeom>
          <a:solidFill>
            <a:srgbClr val="92D050"/>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AU" sz="2400" b="0" i="0" u="none" strike="noStrike" cap="none" spc="0" normalizeH="0" baseline="0">
              <a:ln>
                <a:noFill/>
              </a:ln>
              <a:solidFill>
                <a:srgbClr val="000000"/>
              </a:solidFill>
              <a:effectLst/>
              <a:uFillTx/>
              <a:latin typeface="Arial"/>
              <a:ea typeface="Arial"/>
              <a:cs typeface="Arial"/>
              <a:sym typeface="Arial"/>
            </a:endParaRPr>
          </a:p>
        </p:txBody>
      </p:sp>
      <p:sp>
        <p:nvSpPr>
          <p:cNvPr id="11" name="Rectangle: Rounded Corners 10">
            <a:extLst>
              <a:ext uri="{FF2B5EF4-FFF2-40B4-BE49-F238E27FC236}">
                <a16:creationId xmlns:a16="http://schemas.microsoft.com/office/drawing/2014/main" id="{24978974-12DF-6C37-C4ED-6EDA5CCB4ACE}"/>
              </a:ext>
            </a:extLst>
          </p:cNvPr>
          <p:cNvSpPr/>
          <p:nvPr/>
        </p:nvSpPr>
        <p:spPr>
          <a:xfrm>
            <a:off x="7562035" y="3013120"/>
            <a:ext cx="2847432" cy="3126921"/>
          </a:xfrm>
          <a:prstGeom prst="roundRect">
            <a:avLst/>
          </a:prstGeom>
          <a:solidFill>
            <a:schemeClr val="accent1">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AU" sz="2400" b="0" i="0" u="none" strike="noStrike" cap="none" spc="0" normalizeH="0" baseline="0">
              <a:ln>
                <a:noFill/>
              </a:ln>
              <a:solidFill>
                <a:srgbClr val="000000"/>
              </a:solidFill>
              <a:effectLst/>
              <a:uFillTx/>
              <a:latin typeface="Arial"/>
              <a:ea typeface="Arial"/>
              <a:cs typeface="Arial"/>
              <a:sym typeface="Arial"/>
            </a:endParaRPr>
          </a:p>
        </p:txBody>
      </p:sp>
      <p:sp>
        <p:nvSpPr>
          <p:cNvPr id="13" name="TextBox 12">
            <a:extLst>
              <a:ext uri="{FF2B5EF4-FFF2-40B4-BE49-F238E27FC236}">
                <a16:creationId xmlns:a16="http://schemas.microsoft.com/office/drawing/2014/main" id="{472537B1-C495-B08B-789C-A316A983A5D0}"/>
              </a:ext>
            </a:extLst>
          </p:cNvPr>
          <p:cNvSpPr txBox="1"/>
          <p:nvPr/>
        </p:nvSpPr>
        <p:spPr>
          <a:xfrm>
            <a:off x="1501310" y="4102867"/>
            <a:ext cx="2847433" cy="2031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AU" sz="1400" b="0" i="0">
                <a:solidFill>
                  <a:srgbClr val="000000"/>
                </a:solidFill>
                <a:effectLst/>
                <a:latin typeface="Aptos"/>
              </a:rPr>
              <a:t>Utilise the existing VW software within Fiji Met Service</a:t>
            </a:r>
          </a:p>
          <a:p>
            <a:pPr marL="285750" indent="-285750">
              <a:buFont typeface="Arial" panose="020B0604020202020204" pitchFamily="34" charset="0"/>
              <a:buChar char="•"/>
            </a:pPr>
            <a:r>
              <a:rPr lang="en-AU" sz="1400">
                <a:solidFill>
                  <a:srgbClr val="000000"/>
                </a:solidFill>
                <a:latin typeface="Aptos" panose="020B0004020202020204" pitchFamily="34" charset="0"/>
              </a:rPr>
              <a:t>Improved ingest and visualisation.</a:t>
            </a:r>
          </a:p>
          <a:p>
            <a:pPr marL="285750" indent="-285750">
              <a:buFont typeface="Arial" panose="020B0604020202020204" pitchFamily="34" charset="0"/>
              <a:buChar char="•"/>
            </a:pPr>
            <a:r>
              <a:rPr lang="en-AU" sz="1400">
                <a:solidFill>
                  <a:srgbClr val="000000"/>
                </a:solidFill>
                <a:latin typeface="Aptos" panose="020B0004020202020204" pitchFamily="34" charset="0"/>
              </a:rPr>
              <a:t>Improved forecast efficiency (including more automation)</a:t>
            </a:r>
          </a:p>
          <a:p>
            <a:pPr marL="285750" indent="-285750">
              <a:buFont typeface="Arial" panose="020B0604020202020204" pitchFamily="34" charset="0"/>
              <a:buChar char="•"/>
            </a:pPr>
            <a:r>
              <a:rPr lang="en-AU" sz="1400" b="0" i="0">
                <a:solidFill>
                  <a:srgbClr val="000000"/>
                </a:solidFill>
                <a:effectLst/>
                <a:latin typeface="Aptos" panose="020B0004020202020204" pitchFamily="34" charset="0"/>
              </a:rPr>
              <a:t>Forecast Production, text and graphical</a:t>
            </a:r>
            <a:r>
              <a:rPr lang="en-AU" sz="1400">
                <a:solidFill>
                  <a:srgbClr val="000000"/>
                </a:solidFill>
                <a:latin typeface="Aptos" panose="020B0004020202020204" pitchFamily="34" charset="0"/>
              </a:rPr>
              <a:t>.</a:t>
            </a:r>
            <a:endParaRPr lang="en-AU" sz="1400" b="0" i="0">
              <a:solidFill>
                <a:srgbClr val="000000"/>
              </a:solidFill>
              <a:effectLst/>
              <a:latin typeface="Aptos" panose="020B0004020202020204" pitchFamily="34" charset="0"/>
            </a:endParaRPr>
          </a:p>
          <a:p>
            <a:pPr marL="285750" indent="-285750">
              <a:buFont typeface="Arial" panose="020B0604020202020204" pitchFamily="34" charset="0"/>
              <a:buChar char="•"/>
            </a:pPr>
            <a:r>
              <a:rPr lang="en-AU" sz="1400">
                <a:solidFill>
                  <a:srgbClr val="000000"/>
                </a:solidFill>
                <a:latin typeface="Aptos" panose="020B0004020202020204" pitchFamily="34" charset="0"/>
              </a:rPr>
              <a:t>Geohazard data.</a:t>
            </a:r>
          </a:p>
        </p:txBody>
      </p:sp>
      <p:sp>
        <p:nvSpPr>
          <p:cNvPr id="14" name="TextBox 13">
            <a:extLst>
              <a:ext uri="{FF2B5EF4-FFF2-40B4-BE49-F238E27FC236}">
                <a16:creationId xmlns:a16="http://schemas.microsoft.com/office/drawing/2014/main" id="{15B58212-6749-CD7A-A200-947A510A3099}"/>
              </a:ext>
            </a:extLst>
          </p:cNvPr>
          <p:cNvSpPr txBox="1"/>
          <p:nvPr/>
        </p:nvSpPr>
        <p:spPr>
          <a:xfrm>
            <a:off x="4675142" y="3118609"/>
            <a:ext cx="245609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b="1" i="0">
                <a:solidFill>
                  <a:srgbClr val="000000"/>
                </a:solidFill>
                <a:effectLst/>
                <a:latin typeface="Aptos" panose="020B0004020202020204" pitchFamily="34" charset="0"/>
              </a:rPr>
              <a:t>PHASE 2a </a:t>
            </a:r>
            <a:r>
              <a:rPr lang="en-AU" sz="1200" b="1" i="0">
                <a:solidFill>
                  <a:srgbClr val="000000"/>
                </a:solidFill>
                <a:effectLst/>
                <a:latin typeface="Aptos" panose="020B0004020202020204" pitchFamily="34" charset="0"/>
              </a:rPr>
              <a:t>(2027 - 2028)</a:t>
            </a:r>
            <a:r>
              <a:rPr lang="en-AU" b="1" i="0">
                <a:solidFill>
                  <a:srgbClr val="000000"/>
                </a:solidFill>
                <a:effectLst/>
                <a:latin typeface="Aptos" panose="020B0004020202020204" pitchFamily="34" charset="0"/>
              </a:rPr>
              <a:t>: VISUALISATION </a:t>
            </a:r>
            <a:r>
              <a:rPr lang="en-AU" b="1">
                <a:solidFill>
                  <a:srgbClr val="000000"/>
                </a:solidFill>
                <a:latin typeface="Aptos" panose="020B0004020202020204" pitchFamily="34" charset="0"/>
              </a:rPr>
              <a:t>– ALL COUNTRIES</a:t>
            </a:r>
            <a:endParaRPr lang="en-AU" b="1" i="0">
              <a:solidFill>
                <a:srgbClr val="000000"/>
              </a:solidFill>
              <a:effectLst/>
              <a:latin typeface="Aptos" panose="020B0004020202020204" pitchFamily="34" charset="0"/>
            </a:endParaRPr>
          </a:p>
        </p:txBody>
      </p:sp>
      <p:sp>
        <p:nvSpPr>
          <p:cNvPr id="15" name="TextBox 14">
            <a:extLst>
              <a:ext uri="{FF2B5EF4-FFF2-40B4-BE49-F238E27FC236}">
                <a16:creationId xmlns:a16="http://schemas.microsoft.com/office/drawing/2014/main" id="{287276D8-A341-7BE3-5461-497E2B15D6D8}"/>
              </a:ext>
            </a:extLst>
          </p:cNvPr>
          <p:cNvSpPr txBox="1"/>
          <p:nvPr/>
        </p:nvSpPr>
        <p:spPr>
          <a:xfrm>
            <a:off x="7757706" y="3118609"/>
            <a:ext cx="2456090"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AU" b="1" i="0" dirty="0">
                <a:solidFill>
                  <a:srgbClr val="000000"/>
                </a:solidFill>
                <a:effectLst/>
                <a:latin typeface="Aptos"/>
              </a:rPr>
              <a:t>PHASE 2b </a:t>
            </a:r>
            <a:r>
              <a:rPr lang="en-AU" sz="1200" b="1" i="0" dirty="0">
                <a:solidFill>
                  <a:srgbClr val="000000"/>
                </a:solidFill>
                <a:effectLst/>
                <a:latin typeface="Aptos"/>
              </a:rPr>
              <a:t>(2027 - 2029)</a:t>
            </a:r>
            <a:r>
              <a:rPr lang="en-AU" b="1" i="0" dirty="0">
                <a:solidFill>
                  <a:srgbClr val="000000"/>
                </a:solidFill>
                <a:effectLst/>
                <a:latin typeface="Aptos"/>
              </a:rPr>
              <a:t>: </a:t>
            </a:r>
            <a:r>
              <a:rPr lang="en-AU" b="1" i="0">
                <a:solidFill>
                  <a:srgbClr val="000000"/>
                </a:solidFill>
                <a:effectLst/>
                <a:latin typeface="Aptos"/>
              </a:rPr>
              <a:t>PRODUCTION </a:t>
            </a:r>
            <a:r>
              <a:rPr lang="en-AU" b="1">
                <a:solidFill>
                  <a:srgbClr val="000000"/>
                </a:solidFill>
                <a:latin typeface="Aptos"/>
              </a:rPr>
              <a:t>&amp; DISSEMINATION </a:t>
            </a:r>
            <a:r>
              <a:rPr lang="en-AU" b="1" i="0">
                <a:solidFill>
                  <a:srgbClr val="000000"/>
                </a:solidFill>
                <a:effectLst/>
                <a:latin typeface="Aptos"/>
              </a:rPr>
              <a:t>– </a:t>
            </a:r>
            <a:r>
              <a:rPr lang="en-AU" b="1" i="0" dirty="0">
                <a:solidFill>
                  <a:srgbClr val="000000"/>
                </a:solidFill>
                <a:effectLst/>
                <a:latin typeface="Aptos"/>
              </a:rPr>
              <a:t>ALL COUNTRIES </a:t>
            </a:r>
          </a:p>
        </p:txBody>
      </p:sp>
      <p:sp>
        <p:nvSpPr>
          <p:cNvPr id="17" name="TextBox 16">
            <a:extLst>
              <a:ext uri="{FF2B5EF4-FFF2-40B4-BE49-F238E27FC236}">
                <a16:creationId xmlns:a16="http://schemas.microsoft.com/office/drawing/2014/main" id="{D79190AC-C9FE-B14F-25BA-264C425AC6C7}"/>
              </a:ext>
            </a:extLst>
          </p:cNvPr>
          <p:cNvSpPr txBox="1"/>
          <p:nvPr/>
        </p:nvSpPr>
        <p:spPr>
          <a:xfrm>
            <a:off x="4479471" y="4049305"/>
            <a:ext cx="2886893" cy="22467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sz="1400" b="0" i="0">
                <a:solidFill>
                  <a:srgbClr val="000000"/>
                </a:solidFill>
                <a:effectLst/>
                <a:latin typeface="Aptos" panose="020B0004020202020204" pitchFamily="34" charset="0"/>
              </a:rPr>
              <a:t>Expand IBL software use to develop Online Weather capability.</a:t>
            </a:r>
          </a:p>
          <a:p>
            <a:pPr marL="285750" indent="-285750">
              <a:buFont typeface="Arial" panose="020B0604020202020204" pitchFamily="34" charset="0"/>
              <a:buChar char="•"/>
            </a:pPr>
            <a:r>
              <a:rPr lang="en-AU" sz="1400">
                <a:solidFill>
                  <a:srgbClr val="000000"/>
                </a:solidFill>
                <a:latin typeface="Aptos" panose="020B0004020202020204" pitchFamily="34" charset="0"/>
              </a:rPr>
              <a:t>Data visualisation.</a:t>
            </a:r>
          </a:p>
          <a:p>
            <a:pPr marL="285750" indent="-285750">
              <a:buFont typeface="Arial" panose="020B0604020202020204" pitchFamily="34" charset="0"/>
              <a:buChar char="•"/>
            </a:pPr>
            <a:r>
              <a:rPr lang="en-AU" sz="1400">
                <a:solidFill>
                  <a:srgbClr val="000000"/>
                </a:solidFill>
                <a:latin typeface="Aptos" panose="020B0004020202020204" pitchFamily="34" charset="0"/>
              </a:rPr>
              <a:t>Work done to set up phase 1 rolls into this phase.</a:t>
            </a:r>
          </a:p>
          <a:p>
            <a:pPr marL="285750" indent="-285750">
              <a:buFont typeface="Arial" panose="020B0604020202020204" pitchFamily="34" charset="0"/>
              <a:buChar char="•"/>
            </a:pPr>
            <a:r>
              <a:rPr lang="en-AU" sz="1400">
                <a:solidFill>
                  <a:srgbClr val="000000"/>
                </a:solidFill>
                <a:latin typeface="Aptos" panose="020B0004020202020204" pitchFamily="34" charset="0"/>
              </a:rPr>
              <a:t>Expands Visualisation to all 15 countries.</a:t>
            </a:r>
          </a:p>
          <a:p>
            <a:pPr marL="285750" indent="-285750">
              <a:buFont typeface="Arial" panose="020B0604020202020204" pitchFamily="34" charset="0"/>
              <a:buChar char="•"/>
            </a:pPr>
            <a:r>
              <a:rPr lang="en-AU" sz="1400">
                <a:solidFill>
                  <a:srgbClr val="000000"/>
                </a:solidFill>
                <a:latin typeface="Aptos" panose="020B0004020202020204" pitchFamily="34" charset="0"/>
              </a:rPr>
              <a:t>Works in low bandwidth areas</a:t>
            </a:r>
          </a:p>
          <a:p>
            <a:pPr marL="285750" indent="-285750">
              <a:buFont typeface="Arial" panose="020B0604020202020204" pitchFamily="34" charset="0"/>
              <a:buChar char="•"/>
            </a:pPr>
            <a:endParaRPr lang="en-AU" sz="1400">
              <a:solidFill>
                <a:srgbClr val="000000"/>
              </a:solidFill>
              <a:latin typeface="Aptos" panose="020B0004020202020204" pitchFamily="34" charset="0"/>
            </a:endParaRPr>
          </a:p>
          <a:p>
            <a:r>
              <a:rPr lang="en-AU" sz="1400"/>
              <a:t> </a:t>
            </a:r>
          </a:p>
        </p:txBody>
      </p:sp>
      <p:sp>
        <p:nvSpPr>
          <p:cNvPr id="18" name="TextBox 17">
            <a:extLst>
              <a:ext uri="{FF2B5EF4-FFF2-40B4-BE49-F238E27FC236}">
                <a16:creationId xmlns:a16="http://schemas.microsoft.com/office/drawing/2014/main" id="{29F1FFCC-F70B-2B96-9740-A91B70FAEE19}"/>
              </a:ext>
            </a:extLst>
          </p:cNvPr>
          <p:cNvSpPr txBox="1"/>
          <p:nvPr/>
        </p:nvSpPr>
        <p:spPr>
          <a:xfrm>
            <a:off x="7563122" y="4317370"/>
            <a:ext cx="2886893" cy="1815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sz="1400" b="0" i="0">
                <a:solidFill>
                  <a:srgbClr val="000000"/>
                </a:solidFill>
                <a:effectLst/>
                <a:latin typeface="Aptos" panose="020B0004020202020204" pitchFamily="34" charset="0"/>
              </a:rPr>
              <a:t>Expand the use of Online Weather </a:t>
            </a:r>
            <a:r>
              <a:rPr lang="en-AU" sz="1400">
                <a:solidFill>
                  <a:srgbClr val="000000"/>
                </a:solidFill>
                <a:latin typeface="Aptos" panose="020B0004020202020204" pitchFamily="34" charset="0"/>
              </a:rPr>
              <a:t>for product generation and dissemination</a:t>
            </a:r>
            <a:r>
              <a:rPr lang="en-AU" sz="1400" b="0" i="0">
                <a:solidFill>
                  <a:srgbClr val="000000"/>
                </a:solidFill>
                <a:effectLst/>
                <a:latin typeface="Aptos" panose="020B0004020202020204" pitchFamily="34" charset="0"/>
              </a:rPr>
              <a:t>.</a:t>
            </a:r>
          </a:p>
          <a:p>
            <a:pPr marL="285750" indent="-285750">
              <a:buFont typeface="Arial" panose="020B0604020202020204" pitchFamily="34" charset="0"/>
              <a:buChar char="•"/>
            </a:pPr>
            <a:r>
              <a:rPr lang="en-AU" sz="1400">
                <a:solidFill>
                  <a:srgbClr val="000000"/>
                </a:solidFill>
                <a:latin typeface="Aptos" panose="020B0004020202020204" pitchFamily="34" charset="0"/>
              </a:rPr>
              <a:t>Expands option of product generation to all 15 countries.</a:t>
            </a:r>
          </a:p>
          <a:p>
            <a:pPr marL="285750" indent="-285750">
              <a:buFont typeface="Arial" panose="020B0604020202020204" pitchFamily="34" charset="0"/>
              <a:buChar char="•"/>
            </a:pPr>
            <a:r>
              <a:rPr lang="en-AU" sz="1400">
                <a:solidFill>
                  <a:srgbClr val="000000"/>
                </a:solidFill>
                <a:latin typeface="Aptos" panose="020B0004020202020204" pitchFamily="34" charset="0"/>
              </a:rPr>
              <a:t>Provides full functionality that can be accessed remotely.</a:t>
            </a:r>
          </a:p>
          <a:p>
            <a:pPr marL="285750" indent="-285750">
              <a:buFont typeface="Arial" panose="020B0604020202020204" pitchFamily="34" charset="0"/>
              <a:buChar char="•"/>
            </a:pPr>
            <a:endParaRPr lang="en-AU" sz="1400"/>
          </a:p>
        </p:txBody>
      </p:sp>
    </p:spTree>
    <p:extLst>
      <p:ext uri="{BB962C8B-B14F-4D97-AF65-F5344CB8AC3E}">
        <p14:creationId xmlns:p14="http://schemas.microsoft.com/office/powerpoint/2010/main" val="59371178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726AB-17D7-AE66-2A4D-A54BE92F787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2D33899-56FB-DD8A-9851-65DFFA721339}"/>
              </a:ext>
            </a:extLst>
          </p:cNvPr>
          <p:cNvSpPr txBox="1"/>
          <p:nvPr/>
        </p:nvSpPr>
        <p:spPr>
          <a:xfrm>
            <a:off x="5766325" y="703000"/>
            <a:ext cx="6140745" cy="523220"/>
          </a:xfrm>
          <a:prstGeom prst="rect">
            <a:avLst/>
          </a:prstGeom>
          <a:noFill/>
        </p:spPr>
        <p:txBody>
          <a:bodyPr wrap="square" lIns="91440" tIns="45720" rIns="91440" bIns="45720" anchor="t">
            <a:spAutoFit/>
          </a:bodyPr>
          <a:lstStyle/>
          <a:p>
            <a:r>
              <a:rPr lang="en-US" sz="2800" b="1" dirty="0">
                <a:solidFill>
                  <a:srgbClr val="A5634B"/>
                </a:solidFill>
                <a:latin typeface="Aptos"/>
              </a:rPr>
              <a:t>IFP Project Phase 1 </a:t>
            </a:r>
            <a:r>
              <a:rPr lang="en-US" sz="2800" b="1">
                <a:solidFill>
                  <a:srgbClr val="A5634B"/>
                </a:solidFill>
                <a:latin typeface="Aptos"/>
              </a:rPr>
              <a:t>Update</a:t>
            </a:r>
            <a:endParaRPr lang="en-AU" sz="2800" b="1">
              <a:solidFill>
                <a:srgbClr val="A5634B"/>
              </a:solidFill>
              <a:latin typeface="Aptos" panose="020B0004020202020204" pitchFamily="34" charset="0"/>
            </a:endParaRPr>
          </a:p>
        </p:txBody>
      </p:sp>
      <p:sp>
        <p:nvSpPr>
          <p:cNvPr id="2" name="TextBox 1">
            <a:extLst>
              <a:ext uri="{FF2B5EF4-FFF2-40B4-BE49-F238E27FC236}">
                <a16:creationId xmlns:a16="http://schemas.microsoft.com/office/drawing/2014/main" id="{E21CB0A7-850D-BE64-6D39-523340B22315}"/>
              </a:ext>
            </a:extLst>
          </p:cNvPr>
          <p:cNvSpPr txBox="1"/>
          <p:nvPr/>
        </p:nvSpPr>
        <p:spPr>
          <a:xfrm>
            <a:off x="737238" y="1884453"/>
            <a:ext cx="4803380" cy="1231106"/>
          </a:xfrm>
          <a:prstGeom prst="rect">
            <a:avLst/>
          </a:prstGeom>
          <a:noFill/>
          <a:ln>
            <a:solidFill>
              <a:schemeClr val="tx2">
                <a:lumMod val="50000"/>
                <a:lumOff val="50000"/>
              </a:schemeClr>
            </a:solidFill>
          </a:ln>
        </p:spPr>
        <p:txBody>
          <a:bodyPr wrap="square" lIns="91440" tIns="45720" rIns="91440" bIns="45720" rtlCol="0" anchor="t">
            <a:spAutoFit/>
          </a:bodyPr>
          <a:lstStyle/>
          <a:p>
            <a:r>
              <a:rPr lang="en-AU">
                <a:highlight>
                  <a:srgbClr val="00FF00"/>
                </a:highlight>
              </a:rPr>
              <a:t>Activity 1 – Architecture Design</a:t>
            </a:r>
          </a:p>
          <a:p>
            <a:pPr marL="285750" indent="-285750">
              <a:buFont typeface="Arial" panose="020B0604020202020204" pitchFamily="34" charset="0"/>
              <a:buChar char="•"/>
            </a:pPr>
            <a:r>
              <a:rPr lang="en-AU" sz="1400"/>
              <a:t>High-level architecture approach design developed</a:t>
            </a:r>
          </a:p>
          <a:p>
            <a:pPr marL="285750" indent="-285750">
              <a:buFont typeface="Arial" panose="020B0604020202020204" pitchFamily="34" charset="0"/>
              <a:buChar char="•"/>
            </a:pPr>
            <a:r>
              <a:rPr lang="en-AU" sz="1400"/>
              <a:t>Design approach includes WIS2.0 data flow</a:t>
            </a:r>
          </a:p>
          <a:p>
            <a:pPr marL="285750" indent="-285750">
              <a:buFont typeface="Arial" panose="020B0604020202020204" pitchFamily="34" charset="0"/>
              <a:buChar char="•"/>
            </a:pPr>
            <a:r>
              <a:rPr lang="en-AU" sz="1400" dirty="0"/>
              <a:t>Progressing towards detailed solution </a:t>
            </a:r>
            <a:r>
              <a:rPr lang="en-AU" sz="1400"/>
              <a:t>architecture</a:t>
            </a:r>
            <a:r>
              <a:rPr lang="en-AU" sz="1400" dirty="0"/>
              <a:t> design (SAD)</a:t>
            </a:r>
          </a:p>
        </p:txBody>
      </p:sp>
      <p:sp>
        <p:nvSpPr>
          <p:cNvPr id="3" name="TextBox 2">
            <a:extLst>
              <a:ext uri="{FF2B5EF4-FFF2-40B4-BE49-F238E27FC236}">
                <a16:creationId xmlns:a16="http://schemas.microsoft.com/office/drawing/2014/main" id="{3477FEE4-4F74-223B-8891-C0DD7E6C8E0F}"/>
              </a:ext>
            </a:extLst>
          </p:cNvPr>
          <p:cNvSpPr txBox="1"/>
          <p:nvPr/>
        </p:nvSpPr>
        <p:spPr>
          <a:xfrm>
            <a:off x="720792" y="3270423"/>
            <a:ext cx="4803380" cy="1661993"/>
          </a:xfrm>
          <a:prstGeom prst="rect">
            <a:avLst/>
          </a:prstGeom>
          <a:noFill/>
          <a:ln>
            <a:solidFill>
              <a:schemeClr val="tx2">
                <a:lumMod val="50000"/>
                <a:lumOff val="50000"/>
              </a:schemeClr>
            </a:solidFill>
          </a:ln>
        </p:spPr>
        <p:txBody>
          <a:bodyPr wrap="square" rtlCol="0">
            <a:spAutoFit/>
          </a:bodyPr>
          <a:lstStyle/>
          <a:p>
            <a:r>
              <a:rPr lang="en-AU">
                <a:highlight>
                  <a:srgbClr val="FFFF00"/>
                </a:highlight>
              </a:rPr>
              <a:t>Activity 2 – VW Uplift</a:t>
            </a:r>
          </a:p>
          <a:p>
            <a:pPr marL="285750" indent="-285750">
              <a:buFont typeface="Arial" panose="020B0604020202020204" pitchFamily="34" charset="0"/>
              <a:buChar char="•"/>
            </a:pPr>
            <a:r>
              <a:rPr lang="en-AU" sz="1400"/>
              <a:t>Access to VW development environment Fiji</a:t>
            </a:r>
          </a:p>
          <a:p>
            <a:pPr marL="285750" indent="-285750">
              <a:buFont typeface="Arial" panose="020B0604020202020204" pitchFamily="34" charset="0"/>
              <a:buChar char="•"/>
            </a:pPr>
            <a:r>
              <a:rPr lang="en-AU" sz="1400"/>
              <a:t>Identified gaps in bandwidth/ISP Fiji in progress</a:t>
            </a:r>
          </a:p>
          <a:p>
            <a:pPr marL="285750" indent="-285750">
              <a:buFont typeface="Arial" panose="020B0604020202020204" pitchFamily="34" charset="0"/>
              <a:buChar char="•"/>
            </a:pPr>
            <a:r>
              <a:rPr lang="en-AU" sz="1400"/>
              <a:t>Validated IBL approach as IFP Workshop Fiji</a:t>
            </a:r>
          </a:p>
          <a:p>
            <a:pPr marL="285750" indent="-285750">
              <a:buFont typeface="Arial" panose="020B0604020202020204" pitchFamily="34" charset="0"/>
              <a:buChar char="•"/>
            </a:pPr>
            <a:r>
              <a:rPr lang="en-AU" sz="1400"/>
              <a:t>Analysing aviation SOPs/WIs</a:t>
            </a:r>
          </a:p>
          <a:p>
            <a:pPr marL="285750" indent="-285750">
              <a:buFont typeface="Arial" panose="020B0604020202020204" pitchFamily="34" charset="0"/>
              <a:buChar char="•"/>
            </a:pPr>
            <a:r>
              <a:rPr lang="en-AU" sz="1400"/>
              <a:t>Product data collection underway in Fiji</a:t>
            </a:r>
          </a:p>
          <a:p>
            <a:pPr marL="285750" indent="-285750">
              <a:buFont typeface="Arial" panose="020B0604020202020204" pitchFamily="34" charset="0"/>
              <a:buChar char="•"/>
            </a:pPr>
            <a:r>
              <a:rPr lang="en-AU" sz="1400"/>
              <a:t>Commenced aviation VW upgrade build</a:t>
            </a:r>
          </a:p>
        </p:txBody>
      </p:sp>
      <p:sp>
        <p:nvSpPr>
          <p:cNvPr id="5" name="TextBox 4">
            <a:extLst>
              <a:ext uri="{FF2B5EF4-FFF2-40B4-BE49-F238E27FC236}">
                <a16:creationId xmlns:a16="http://schemas.microsoft.com/office/drawing/2014/main" id="{9D1E9841-B7EC-136A-F924-AECFDEA4FC13}"/>
              </a:ext>
            </a:extLst>
          </p:cNvPr>
          <p:cNvSpPr txBox="1"/>
          <p:nvPr/>
        </p:nvSpPr>
        <p:spPr>
          <a:xfrm>
            <a:off x="737238" y="5094406"/>
            <a:ext cx="4781492" cy="800219"/>
          </a:xfrm>
          <a:prstGeom prst="rect">
            <a:avLst/>
          </a:prstGeom>
          <a:noFill/>
          <a:ln>
            <a:solidFill>
              <a:schemeClr val="tx2">
                <a:lumMod val="50000"/>
                <a:lumOff val="50000"/>
              </a:schemeClr>
            </a:solidFill>
          </a:ln>
        </p:spPr>
        <p:txBody>
          <a:bodyPr wrap="square" rtlCol="0">
            <a:spAutoFit/>
          </a:bodyPr>
          <a:lstStyle/>
          <a:p>
            <a:r>
              <a:rPr lang="en-AU">
                <a:highlight>
                  <a:srgbClr val="00FF00"/>
                </a:highlight>
              </a:rPr>
              <a:t>Activity 3 – TC Module Upgrade</a:t>
            </a:r>
          </a:p>
          <a:p>
            <a:pPr marL="285750" indent="-285750">
              <a:buFont typeface="Arial" panose="020B0604020202020204" pitchFamily="34" charset="0"/>
              <a:buChar char="•"/>
            </a:pPr>
            <a:r>
              <a:rPr lang="en-AU" sz="1400"/>
              <a:t>Some initial discovery meetings commencing at BOM</a:t>
            </a:r>
          </a:p>
          <a:p>
            <a:pPr marL="285750" indent="-285750">
              <a:buFont typeface="Arial" panose="020B0604020202020204" pitchFamily="34" charset="0"/>
              <a:buChar char="•"/>
            </a:pPr>
            <a:r>
              <a:rPr lang="en-AU" sz="1400"/>
              <a:t>Scheduled within the next 2-3 months</a:t>
            </a:r>
          </a:p>
        </p:txBody>
      </p:sp>
      <p:sp>
        <p:nvSpPr>
          <p:cNvPr id="6" name="TextBox 5">
            <a:extLst>
              <a:ext uri="{FF2B5EF4-FFF2-40B4-BE49-F238E27FC236}">
                <a16:creationId xmlns:a16="http://schemas.microsoft.com/office/drawing/2014/main" id="{F1AE18BC-6E68-338D-622F-B33B3D72C7BE}"/>
              </a:ext>
            </a:extLst>
          </p:cNvPr>
          <p:cNvSpPr txBox="1"/>
          <p:nvPr/>
        </p:nvSpPr>
        <p:spPr>
          <a:xfrm>
            <a:off x="5818861" y="1881792"/>
            <a:ext cx="5431610" cy="800219"/>
          </a:xfrm>
          <a:prstGeom prst="rect">
            <a:avLst/>
          </a:prstGeom>
          <a:noFill/>
          <a:ln>
            <a:solidFill>
              <a:schemeClr val="tx2">
                <a:lumMod val="50000"/>
                <a:lumOff val="50000"/>
              </a:schemeClr>
            </a:solidFill>
          </a:ln>
        </p:spPr>
        <p:txBody>
          <a:bodyPr wrap="square" rtlCol="0">
            <a:spAutoFit/>
          </a:bodyPr>
          <a:lstStyle/>
          <a:p>
            <a:r>
              <a:rPr lang="en-AU">
                <a:highlight>
                  <a:srgbClr val="00FF00"/>
                </a:highlight>
              </a:rPr>
              <a:t>Activity 4 – Infrastructure Implementation</a:t>
            </a:r>
          </a:p>
          <a:p>
            <a:pPr marL="285750" indent="-285750">
              <a:buFont typeface="Arial" panose="020B0604020202020204" pitchFamily="34" charset="0"/>
              <a:buChar char="•"/>
            </a:pPr>
            <a:r>
              <a:rPr lang="en-AU" sz="1400"/>
              <a:t>Implementation Plan for WIS2.0 regional pilot being developed.</a:t>
            </a:r>
          </a:p>
          <a:p>
            <a:pPr marL="285750" indent="-285750">
              <a:buFont typeface="Arial" panose="020B0604020202020204" pitchFamily="34" charset="0"/>
              <a:buChar char="•"/>
            </a:pPr>
            <a:r>
              <a:rPr lang="en-AU" sz="1400"/>
              <a:t>Working on data feeds, INGEST for VW Uplift</a:t>
            </a:r>
          </a:p>
        </p:txBody>
      </p:sp>
      <p:sp>
        <p:nvSpPr>
          <p:cNvPr id="7" name="TextBox 6">
            <a:extLst>
              <a:ext uri="{FF2B5EF4-FFF2-40B4-BE49-F238E27FC236}">
                <a16:creationId xmlns:a16="http://schemas.microsoft.com/office/drawing/2014/main" id="{AF238B48-2244-1B27-1181-4BACB45759F7}"/>
              </a:ext>
            </a:extLst>
          </p:cNvPr>
          <p:cNvSpPr txBox="1"/>
          <p:nvPr/>
        </p:nvSpPr>
        <p:spPr>
          <a:xfrm>
            <a:off x="5806164" y="2898821"/>
            <a:ext cx="5441116" cy="800219"/>
          </a:xfrm>
          <a:prstGeom prst="rect">
            <a:avLst/>
          </a:prstGeom>
          <a:noFill/>
          <a:ln>
            <a:solidFill>
              <a:schemeClr val="tx2">
                <a:lumMod val="50000"/>
                <a:lumOff val="50000"/>
              </a:schemeClr>
            </a:solidFill>
          </a:ln>
        </p:spPr>
        <p:txBody>
          <a:bodyPr wrap="square" rtlCol="0">
            <a:spAutoFit/>
          </a:bodyPr>
          <a:lstStyle/>
          <a:p>
            <a:r>
              <a:rPr lang="en-AU"/>
              <a:t>Activity 5 – Change, Communication and Training</a:t>
            </a:r>
          </a:p>
          <a:p>
            <a:pPr marL="285750" indent="-285750">
              <a:buFont typeface="Arial" panose="020B0604020202020204" pitchFamily="34" charset="0"/>
              <a:buChar char="•"/>
            </a:pPr>
            <a:r>
              <a:rPr lang="en-AU" sz="1400"/>
              <a:t>Commencing in coming 1-2 months bringing on-board Training Lead.</a:t>
            </a:r>
          </a:p>
        </p:txBody>
      </p:sp>
      <p:sp>
        <p:nvSpPr>
          <p:cNvPr id="8" name="TextBox 7">
            <a:extLst>
              <a:ext uri="{FF2B5EF4-FFF2-40B4-BE49-F238E27FC236}">
                <a16:creationId xmlns:a16="http://schemas.microsoft.com/office/drawing/2014/main" id="{839DDAB8-28BE-F697-FE0B-980496996800}"/>
              </a:ext>
            </a:extLst>
          </p:cNvPr>
          <p:cNvSpPr txBox="1"/>
          <p:nvPr/>
        </p:nvSpPr>
        <p:spPr>
          <a:xfrm>
            <a:off x="5823007" y="4119617"/>
            <a:ext cx="438544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WRP Team: Ofa </a:t>
            </a:r>
            <a:r>
              <a:rPr lang="en-US" dirty="0" err="1"/>
              <a:t>Fa'anunu</a:t>
            </a:r>
            <a:r>
              <a:rPr lang="en-US" dirty="0"/>
              <a:t>, Marica </a:t>
            </a:r>
            <a:r>
              <a:rPr lang="en-US" dirty="0" err="1"/>
              <a:t>Ratuki</a:t>
            </a:r>
            <a:r>
              <a:rPr lang="en-US" dirty="0"/>
              <a:t>, Jessica Yeung</a:t>
            </a:r>
          </a:p>
          <a:p>
            <a:r>
              <a:rPr lang="en-US"/>
              <a:t>The IFP Project Team: Cameron Lethlean, Myles</a:t>
            </a:r>
            <a:r>
              <a:rPr lang="en-US" dirty="0"/>
              <a:t> Johnson, Stephen Wood, Gabor Szikszai, Raveen Das</a:t>
            </a:r>
          </a:p>
          <a:p>
            <a:r>
              <a:rPr lang="en-US" dirty="0"/>
              <a:t>FMS: Leonard Bale, Amit Singh, </a:t>
            </a:r>
            <a:r>
              <a:rPr lang="en-US" dirty="0" err="1"/>
              <a:t>Misaeli</a:t>
            </a:r>
            <a:r>
              <a:rPr lang="en-US" dirty="0"/>
              <a:t> Funaki &amp; others.</a:t>
            </a:r>
          </a:p>
        </p:txBody>
      </p:sp>
    </p:spTree>
    <p:extLst>
      <p:ext uri="{BB962C8B-B14F-4D97-AF65-F5344CB8AC3E}">
        <p14:creationId xmlns:p14="http://schemas.microsoft.com/office/powerpoint/2010/main" val="1319422087"/>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5 SPREP PYOCR">
  <a:themeElements>
    <a:clrScheme name="25 SPREP PYOCR">
      <a:dk1>
        <a:srgbClr val="000000"/>
      </a:dk1>
      <a:lt1>
        <a:srgbClr val="FFFFFF"/>
      </a:lt1>
      <a:dk2>
        <a:srgbClr val="A7A7A7"/>
      </a:dk2>
      <a:lt2>
        <a:srgbClr val="535353"/>
      </a:lt2>
      <a:accent1>
        <a:srgbClr val="6283AD"/>
      </a:accent1>
      <a:accent2>
        <a:srgbClr val="324966"/>
      </a:accent2>
      <a:accent3>
        <a:srgbClr val="3A759E"/>
      </a:accent3>
      <a:accent4>
        <a:srgbClr val="3CA19C"/>
      </a:accent4>
      <a:accent5>
        <a:srgbClr val="053780"/>
      </a:accent5>
      <a:accent6>
        <a:srgbClr val="2D577E"/>
      </a:accent6>
      <a:hlink>
        <a:srgbClr val="0000FF"/>
      </a:hlink>
      <a:folHlink>
        <a:srgbClr val="FF00FF"/>
      </a:folHlink>
    </a:clrScheme>
    <a:fontScheme name="25 SPREP PYOCR">
      <a:majorFont>
        <a:latin typeface="Helvetica"/>
        <a:ea typeface="Helvetica"/>
        <a:cs typeface="Helvetica"/>
      </a:majorFont>
      <a:minorFont>
        <a:latin typeface="Calibri"/>
        <a:ea typeface="Calibri"/>
        <a:cs typeface="Calibri"/>
      </a:minorFont>
    </a:fontScheme>
    <a:fmtScheme name="25 SPREP PYOC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1B93D4149CF1F4A82E5E3E1C517E5E7" ma:contentTypeVersion="14" ma:contentTypeDescription="Create a new document." ma:contentTypeScope="" ma:versionID="8ad193fbfcbf4566f63298ea2daa23e7">
  <xsd:schema xmlns:xsd="http://www.w3.org/2001/XMLSchema" xmlns:xs="http://www.w3.org/2001/XMLSchema" xmlns:p="http://schemas.microsoft.com/office/2006/metadata/properties" xmlns:ns2="5c9379e0-c8fe-4c72-bd8d-06eab88b1c4d" xmlns:ns3="4600bc44-2015-4da8-875d-07b815e122b5" targetNamespace="http://schemas.microsoft.com/office/2006/metadata/properties" ma:root="true" ma:fieldsID="dfa26346bf4f8b207cd093a399659714" ns2:_="" ns3:_="">
    <xsd:import namespace="5c9379e0-c8fe-4c72-bd8d-06eab88b1c4d"/>
    <xsd:import namespace="4600bc44-2015-4da8-875d-07b815e122b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Top_x0020_2_x0020_Data_x0020_Framework_x0020_Principl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9379e0-c8fe-4c72-bd8d-06eab88b1c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926c1b7-6265-4b08-9951-3c22af25e65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Top_x0020_2_x0020_Data_x0020_Framework_x0020_Principles" ma:index="21" nillable="true" ma:displayName="Top 2 Data Framework Principles" ma:format="Dropdown" ma:internalName="Top_x0020_2_x0020_Data_x0020_Framework_x0020_Principles">
      <xsd:complexType>
        <xsd:complexContent>
          <xsd:extension base="dms:MultiChoice">
            <xsd:sequence>
              <xsd:element name="Value" maxOccurs="unbounded" minOccurs="0" nillable="true">
                <xsd:simpleType>
                  <xsd:restriction base="dms:Choice">
                    <xsd:enumeration value="1. A Sustainable Financing and Asset Management Roadmap (Appendix B) and Improvement Strategies for each asset class are developed and updated at least every 5 years, to guide capability uplift and asset performance in the region."/>
                    <xsd:enumeration value="2.  Standardised regional technology for inter-operability and establish preferred supplier panel contracts for the Pacific, to streamline sharing of spares and maintenance resources, reduce cost and technical burden for countries through pooled regional solutions."/>
                    <xsd:enumeration value="3. Establish the Pacific MHEWS Asset Management Operational Fund and Investment Facility, to provide sustainable long-term pooled financing to operate and maintain critical regional assets, supplementing national budgets."/>
                    <xsd:enumeration value="4. Critical regional assets for MHEWS are agreed and identified as the Pacific Regional Observing Network (Appendix C) and is reviewed at least biennially. This includes enabling assets such as regional training centre, regional instrument centre, pacific WIS2 node and pacific integrated forecasting platform. GBON SOFF stations are a subset."/>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600bc44-2015-4da8-875d-07b815e122b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d910c851-c325-4e55-9a04-b815e3608e32}" ma:internalName="TaxCatchAll" ma:showField="CatchAllData" ma:web="4600bc44-2015-4da8-875d-07b815e122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600bc44-2015-4da8-875d-07b815e122b5" xsi:nil="true"/>
    <lcf76f155ced4ddcb4097134ff3c332f xmlns="5c9379e0-c8fe-4c72-bd8d-06eab88b1c4d">
      <Terms xmlns="http://schemas.microsoft.com/office/infopath/2007/PartnerControls"/>
    </lcf76f155ced4ddcb4097134ff3c332f>
    <Top_x0020_2_x0020_Data_x0020_Framework_x0020_Principles xmlns="5c9379e0-c8fe-4c72-bd8d-06eab88b1c4d" xsi:nil="true"/>
  </documentManagement>
</p:properties>
</file>

<file path=customXml/itemProps1.xml><?xml version="1.0" encoding="utf-8"?>
<ds:datastoreItem xmlns:ds="http://schemas.openxmlformats.org/officeDocument/2006/customXml" ds:itemID="{FCF4E79C-DE32-4FDE-ABB4-A9924C1411CB}">
  <ds:schemaRefs>
    <ds:schemaRef ds:uri="http://schemas.microsoft.com/sharepoint/v3/contenttype/forms"/>
  </ds:schemaRefs>
</ds:datastoreItem>
</file>

<file path=customXml/itemProps2.xml><?xml version="1.0" encoding="utf-8"?>
<ds:datastoreItem xmlns:ds="http://schemas.openxmlformats.org/officeDocument/2006/customXml" ds:itemID="{7C6169BA-F72D-4C6C-94CC-0E60184FA867}">
  <ds:schemaRefs>
    <ds:schemaRef ds:uri="4600bc44-2015-4da8-875d-07b815e122b5"/>
    <ds:schemaRef ds:uri="5c9379e0-c8fe-4c72-bd8d-06eab88b1c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F74E28B-1332-4EBC-9DC6-7131DED4D048}">
  <ds:schemaRefs>
    <ds:schemaRef ds:uri="4600bc44-2015-4da8-875d-07b815e122b5"/>
    <ds:schemaRef ds:uri="5c9379e0-c8fe-4c72-bd8d-06eab88b1c4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28</Slides>
  <Notes>21</Notes>
  <HiddenSlides>0</HiddenSlide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Office Theme</vt:lpstr>
      <vt:lpstr>25 SPREP PYOCR</vt:lpstr>
      <vt:lpstr> WRP Steering Committee Meeting IFP Phase 1 Update and Phase 2 Decision  Cameron Lethlean   </vt:lpstr>
      <vt:lpstr>Purpose</vt:lpstr>
      <vt:lpstr>Recap of the IFP Peer Review</vt:lpstr>
      <vt:lpstr>Findings from the Review of Fiji</vt:lpstr>
      <vt:lpstr>Options Considered For IFP</vt:lpstr>
      <vt:lpstr>Options Considered for IFP</vt:lpstr>
      <vt:lpstr>PowerPoint Presentation</vt:lpstr>
      <vt:lpstr>Recommendation (IFP)</vt:lpstr>
      <vt:lpstr>PowerPoint Presentation</vt:lpstr>
      <vt:lpstr>Activity 1 Pacific IFP Development Workshop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Purpose</vt:lpstr>
      <vt:lpstr>End</vt:lpstr>
      <vt:lpstr>Appendices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'Ofa Fa'anunu</dc:creator>
  <cp:revision>339</cp:revision>
  <dcterms:created xsi:type="dcterms:W3CDTF">2024-11-05T07:42:31Z</dcterms:created>
  <dcterms:modified xsi:type="dcterms:W3CDTF">2026-05-28T11:10:22Z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0x01010061B93D4149CF1F4A82E5E3E1C517E5E7</vt:lpwstr>
  </property>
  <property fmtid="{D5CDD505-2E9C-101B-9397-08002B2CF9AE}" pid="3" name="MSIP_Label_55edad5e-85c4-4d99-839f-4db88ccef5c5_Enabled">
    <vt:lpwstr>true</vt:lpwstr>
  </property>
  <property fmtid="{D5CDD505-2E9C-101B-9397-08002B2CF9AE}" pid="4" name="MSIP_Label_55edad5e-85c4-4d99-839f-4db88ccef5c5_SetDate">
    <vt:lpwstr>2025-09-17T03:46:23Z</vt:lpwstr>
  </property>
  <property fmtid="{D5CDD505-2E9C-101B-9397-08002B2CF9AE}" pid="5" name="MSIP_Label_55edad5e-85c4-4d99-839f-4db88ccef5c5_Method">
    <vt:lpwstr>Standard</vt:lpwstr>
  </property>
  <property fmtid="{D5CDD505-2E9C-101B-9397-08002B2CF9AE}" pid="6" name="MSIP_Label_55edad5e-85c4-4d99-839f-4db88ccef5c5_Name">
    <vt:lpwstr>PSPF Official</vt:lpwstr>
  </property>
  <property fmtid="{D5CDD505-2E9C-101B-9397-08002B2CF9AE}" pid="7" name="MSIP_Label_55edad5e-85c4-4d99-839f-4db88ccef5c5_SiteId">
    <vt:lpwstr>d1ad7db5-97dd-4f2b-816e-50d663b7bb94</vt:lpwstr>
  </property>
  <property fmtid="{D5CDD505-2E9C-101B-9397-08002B2CF9AE}" pid="8" name="MSIP_Label_55edad5e-85c4-4d99-839f-4db88ccef5c5_ActionId">
    <vt:lpwstr>97c77732-f342-4a62-9db2-9aba147368d7</vt:lpwstr>
  </property>
  <property fmtid="{D5CDD505-2E9C-101B-9397-08002B2CF9AE}" pid="9" name="MSIP_Label_55edad5e-85c4-4d99-839f-4db88ccef5c5_ContentBits">
    <vt:lpwstr>3</vt:lpwstr>
  </property>
  <property fmtid="{D5CDD505-2E9C-101B-9397-08002B2CF9AE}" pid="10" name="MSIP_Label_55edad5e-85c4-4d99-839f-4db88ccef5c5_Tag">
    <vt:lpwstr>10, 3, 0, 1</vt:lpwstr>
  </property>
  <property fmtid="{D5CDD505-2E9C-101B-9397-08002B2CF9AE}" pid="11" name="ClassificationContentMarkingFooterLocations">
    <vt:lpwstr>Office Theme:10\25 SPREP PYOCR:8\1_Office Theme:10</vt:lpwstr>
  </property>
  <property fmtid="{D5CDD505-2E9C-101B-9397-08002B2CF9AE}" pid="12" name="ClassificationContentMarkingFooterText">
    <vt:lpwstr>OFFICIAL</vt:lpwstr>
  </property>
  <property fmtid="{D5CDD505-2E9C-101B-9397-08002B2CF9AE}" pid="13" name="ClassificationContentMarkingHeaderLocations">
    <vt:lpwstr>Office Theme:9\25 SPREP PYOCR:7\1_Office Theme:9</vt:lpwstr>
  </property>
  <property fmtid="{D5CDD505-2E9C-101B-9397-08002B2CF9AE}" pid="14" name="ClassificationContentMarkingHeaderText">
    <vt:lpwstr>OFFICIAL</vt:lpwstr>
  </property>
  <property fmtid="{D5CDD505-2E9C-101B-9397-08002B2CF9AE}" pid="15" name="MediaServiceImageTags">
    <vt:lpwstr/>
  </property>
</Properties>
</file>