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Lst>
  <p:notesMasterIdLst>
    <p:notesMasterId r:id="rId36"/>
  </p:notesMasterIdLst>
  <p:sldIdLst>
    <p:sldId id="256" r:id="rId7"/>
    <p:sldId id="1178" r:id="rId8"/>
    <p:sldId id="1212" r:id="rId9"/>
    <p:sldId id="1211" r:id="rId10"/>
    <p:sldId id="1220" r:id="rId11"/>
    <p:sldId id="1146" r:id="rId12"/>
    <p:sldId id="1210" r:id="rId13"/>
    <p:sldId id="1213" r:id="rId14"/>
    <p:sldId id="1166" r:id="rId15"/>
    <p:sldId id="1179" r:id="rId16"/>
    <p:sldId id="1180" r:id="rId17"/>
    <p:sldId id="1214" r:id="rId18"/>
    <p:sldId id="1215" r:id="rId19"/>
    <p:sldId id="1216" r:id="rId20"/>
    <p:sldId id="1229" r:id="rId21"/>
    <p:sldId id="1230" r:id="rId22"/>
    <p:sldId id="1219" r:id="rId23"/>
    <p:sldId id="1221" r:id="rId24"/>
    <p:sldId id="1181" r:id="rId25"/>
    <p:sldId id="1222" r:id="rId26"/>
    <p:sldId id="257" r:id="rId27"/>
    <p:sldId id="1224" r:id="rId28"/>
    <p:sldId id="1226" r:id="rId29"/>
    <p:sldId id="1225" r:id="rId30"/>
    <p:sldId id="258" r:id="rId31"/>
    <p:sldId id="259" r:id="rId32"/>
    <p:sldId id="275" r:id="rId33"/>
    <p:sldId id="276" r:id="rId34"/>
    <p:sldId id="12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6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22"/>
    <p:restoredTop sz="82293"/>
  </p:normalViewPr>
  <p:slideViewPr>
    <p:cSldViewPr snapToGrid="0">
      <p:cViewPr varScale="1">
        <p:scale>
          <a:sx n="85" d="100"/>
          <a:sy n="85"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a:solidFill>
                  <a:srgbClr val="000000"/>
                </a:solidFill>
                <a:latin typeface="Arial"/>
              </a:defRPr>
            </a:pPr>
            <a:r>
              <a:rPr lang="en-GB" sz="2000" b="1" i="0" u="none" strike="noStrike">
                <a:solidFill>
                  <a:srgbClr val="000000"/>
                </a:solidFill>
                <a:latin typeface="Arial"/>
              </a:rPr>
              <a:t>USD Million</a:t>
            </a:r>
          </a:p>
        </c:rich>
      </c:tx>
      <c:overlay val="0"/>
    </c:title>
    <c:autoTitleDeleted val="0"/>
    <c:plotArea>
      <c:layout/>
      <c:barChart>
        <c:barDir val="col"/>
        <c:grouping val="clustered"/>
        <c:varyColors val="0"/>
        <c:ser>
          <c:idx val="0"/>
          <c:order val="0"/>
          <c:tx>
            <c:strRef>
              <c:f>Sheet1!$B$1</c:f>
              <c:strCache>
                <c:ptCount val="1"/>
                <c:pt idx="0">
                  <c:v>USD Million</c:v>
                </c:pt>
              </c:strCache>
            </c:strRef>
          </c:tx>
          <c:spPr>
            <a:solidFill>
              <a:srgbClr val="1B2D6B"/>
            </a:solidFill>
            <a:effectLst/>
          </c:spPr>
          <c:invertIfNegative val="0"/>
          <c:dPt>
            <c:idx val="0"/>
            <c:invertIfNegative val="0"/>
            <c:bubble3D val="0"/>
            <c:extLst>
              <c:ext xmlns:c16="http://schemas.microsoft.com/office/drawing/2014/chart" uri="{C3380CC4-5D6E-409C-BE32-E72D297353CC}">
                <c16:uniqueId val="{00000000-32A2-1F44-AF37-2D81664252F4}"/>
              </c:ext>
            </c:extLst>
          </c:dPt>
          <c:dPt>
            <c:idx val="1"/>
            <c:invertIfNegative val="0"/>
            <c:bubble3D val="0"/>
            <c:spPr>
              <a:solidFill>
                <a:srgbClr val="065A82"/>
              </a:solidFill>
              <a:effectLst/>
            </c:spPr>
            <c:extLst>
              <c:ext xmlns:c16="http://schemas.microsoft.com/office/drawing/2014/chart" uri="{C3380CC4-5D6E-409C-BE32-E72D297353CC}">
                <c16:uniqueId val="{00000002-32A2-1F44-AF37-2D81664252F4}"/>
              </c:ext>
            </c:extLst>
          </c:dPt>
          <c:dPt>
            <c:idx val="2"/>
            <c:invertIfNegative val="0"/>
            <c:bubble3D val="0"/>
            <c:spPr>
              <a:solidFill>
                <a:srgbClr val="1C7293"/>
              </a:solidFill>
              <a:effectLst/>
            </c:spPr>
            <c:extLst>
              <c:ext xmlns:c16="http://schemas.microsoft.com/office/drawing/2014/chart" uri="{C3380CC4-5D6E-409C-BE32-E72D297353CC}">
                <c16:uniqueId val="{00000004-32A2-1F44-AF37-2D81664252F4}"/>
              </c:ext>
            </c:extLst>
          </c:dPt>
          <c:dPt>
            <c:idx val="3"/>
            <c:invertIfNegative val="0"/>
            <c:bubble3D val="0"/>
            <c:spPr>
              <a:solidFill>
                <a:srgbClr val="B85042"/>
              </a:solidFill>
              <a:effectLst/>
            </c:spPr>
            <c:extLst>
              <c:ext xmlns:c16="http://schemas.microsoft.com/office/drawing/2014/chart" uri="{C3380CC4-5D6E-409C-BE32-E72D297353CC}">
                <c16:uniqueId val="{00000006-32A2-1F44-AF37-2D81664252F4}"/>
              </c:ext>
            </c:extLst>
          </c:dPt>
          <c:dPt>
            <c:idx val="4"/>
            <c:invertIfNegative val="0"/>
            <c:bubble3D val="0"/>
            <c:spPr>
              <a:solidFill>
                <a:srgbClr val="F59E0B"/>
              </a:solidFill>
              <a:effectLst/>
            </c:spPr>
            <c:extLst>
              <c:ext xmlns:c16="http://schemas.microsoft.com/office/drawing/2014/chart" uri="{C3380CC4-5D6E-409C-BE32-E72D297353CC}">
                <c16:uniqueId val="{00000008-32A2-1F44-AF37-2D81664252F4}"/>
              </c:ext>
            </c:extLst>
          </c:dPt>
          <c:dPt>
            <c:idx val="5"/>
            <c:invertIfNegative val="0"/>
            <c:bubble3D val="0"/>
            <c:spPr>
              <a:solidFill>
                <a:srgbClr val="64748B"/>
              </a:solidFill>
              <a:effectLst/>
            </c:spPr>
            <c:extLst>
              <c:ext xmlns:c16="http://schemas.microsoft.com/office/drawing/2014/chart" uri="{C3380CC4-5D6E-409C-BE32-E72D297353CC}">
                <c16:uniqueId val="{0000000A-32A2-1F44-AF37-2D81664252F4}"/>
              </c:ext>
            </c:extLst>
          </c:dPt>
          <c:dLbls>
            <c:numFmt formatCode="#,##0.0" sourceLinked="0"/>
            <c:spPr>
              <a:noFill/>
              <a:ln>
                <a:noFill/>
              </a:ln>
              <a:effectLst/>
            </c:spPr>
            <c:txPr>
              <a:bodyPr/>
              <a:lstStyle/>
              <a:p>
                <a:pPr>
                  <a:defRPr sz="1400" b="1" i="0" u="none" strike="noStrike">
                    <a:solidFill>
                      <a:schemeClr val="tx1"/>
                    </a:solidFill>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Committed
(excl. SPREP fees)</c:v>
                </c:pt>
                <c:pt idx="1">
                  <c:v>SPREP
Managed</c:v>
                </c:pt>
                <c:pt idx="2">
                  <c:v>EA Managed
(MetService, ESNZ,
ADB, UNDRR)</c:v>
                </c:pt>
                <c:pt idx="3">
                  <c:v>SPREP Received
2025</c:v>
                </c:pt>
                <c:pt idx="4">
                  <c:v>Actual Spend
2025</c:v>
                </c:pt>
                <c:pt idx="5">
                  <c:v>Budget
2025</c:v>
                </c:pt>
              </c:strCache>
            </c:strRef>
          </c:cat>
          <c:val>
            <c:numRef>
              <c:f>Sheet1!$B$2:$B$7</c:f>
              <c:numCache>
                <c:formatCode>General</c:formatCode>
                <c:ptCount val="6"/>
                <c:pt idx="0">
                  <c:v>28.5</c:v>
                </c:pt>
                <c:pt idx="1">
                  <c:v>18.100000000000001</c:v>
                </c:pt>
                <c:pt idx="2">
                  <c:v>10.5</c:v>
                </c:pt>
                <c:pt idx="3">
                  <c:v>7.92</c:v>
                </c:pt>
                <c:pt idx="4">
                  <c:v>3.9</c:v>
                </c:pt>
                <c:pt idx="5">
                  <c:v>5.2</c:v>
                </c:pt>
              </c:numCache>
            </c:numRef>
          </c:val>
          <c:extLst>
            <c:ext xmlns:c16="http://schemas.microsoft.com/office/drawing/2014/chart" uri="{C3380CC4-5D6E-409C-BE32-E72D297353CC}">
              <c16:uniqueId val="{0000000B-32A2-1F44-AF37-2D81664252F4}"/>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nextTo"/>
        <c:spPr>
          <a:ln w="12700" cap="flat">
            <a:solidFill>
              <a:srgbClr val="888888"/>
            </a:solidFill>
            <a:prstDash val="solid"/>
            <a:round/>
          </a:ln>
        </c:spPr>
        <c:txPr>
          <a:bodyPr/>
          <a:lstStyle/>
          <a:p>
            <a:pPr>
              <a:defRPr sz="1400" b="0" i="0" u="none" strike="noStrike">
                <a:solidFill>
                  <a:schemeClr val="tx1"/>
                </a:solidFill>
                <a:latin typeface="Arial"/>
              </a:defRPr>
            </a:pPr>
            <a:endParaRPr lang="en-US"/>
          </a:p>
        </c:txPr>
        <c:crossAx val="2094734552"/>
        <c:crosses val="autoZero"/>
        <c:auto val="1"/>
        <c:lblAlgn val="ctr"/>
        <c:lblOffset val="100"/>
        <c:noMultiLvlLbl val="1"/>
      </c:catAx>
      <c:valAx>
        <c:axId val="2094734552"/>
        <c:scaling>
          <c:orientation val="minMax"/>
        </c:scaling>
        <c:delete val="0"/>
        <c:axPos val="l"/>
        <c:majorGridlines>
          <c:spPr>
            <a:ln w="6350" cap="flat">
              <a:solidFill>
                <a:srgbClr val="E2E6EF"/>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1" i="0" u="none" strike="noStrike">
                <a:solidFill>
                  <a:schemeClr val="tx1"/>
                </a:solidFill>
                <a:latin typeface="Arial"/>
              </a:defRPr>
            </a:pPr>
            <a:endParaRPr lang="en-US"/>
          </a:p>
        </c:txPr>
        <c:crossAx val="2094734554"/>
        <c:crosses val="autoZero"/>
        <c:crossBetween val="between"/>
      </c:valAx>
      <c:spPr>
        <a:noFill/>
        <a:ln>
          <a:noFill/>
        </a:ln>
        <a:effectLst/>
      </c:spPr>
    </c:plotArea>
    <c:plotVisOnly val="1"/>
    <c:dispBlanksAs val="span"/>
    <c:showDLblsOverMax val="1"/>
  </c:chart>
  <c:spPr>
    <a:solidFill>
      <a:srgbClr val="F5F7FA"/>
    </a:solid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E5F89-D517-4D7E-8612-0D7103EE9AD9}" type="datetimeFigureOut">
              <a:rPr lang="en-NZ" smtClean="0"/>
              <a:t>31/05/2026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B2355-B552-44E8-8D3A-D18871183675}" type="slidenum">
              <a:rPr lang="en-NZ" smtClean="0"/>
              <a:t>‹#›</a:t>
            </a:fld>
            <a:endParaRPr lang="en-NZ"/>
          </a:p>
        </p:txBody>
      </p:sp>
    </p:spTree>
    <p:extLst>
      <p:ext uri="{BB962C8B-B14F-4D97-AF65-F5344CB8AC3E}">
        <p14:creationId xmlns:p14="http://schemas.microsoft.com/office/powerpoint/2010/main" val="293956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FB2355-B552-44E8-8D3A-D18871183675}" type="slidenum">
              <a:rPr lang="en-NZ" smtClean="0"/>
              <a:t>1</a:t>
            </a:fld>
            <a:endParaRPr lang="en-NZ"/>
          </a:p>
        </p:txBody>
      </p:sp>
    </p:spTree>
    <p:extLst>
      <p:ext uri="{BB962C8B-B14F-4D97-AF65-F5344CB8AC3E}">
        <p14:creationId xmlns:p14="http://schemas.microsoft.com/office/powerpoint/2010/main" val="1267868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b="1" dirty="0"/>
              <a:t>Achievements: </a:t>
            </a:r>
          </a:p>
          <a:p>
            <a:endParaRPr lang="en-AU" sz="2000" b="1" dirty="0"/>
          </a:p>
          <a:p>
            <a:pPr marL="228600" lvl="0" indent="-228600">
              <a:buFont typeface="+mj-lt"/>
              <a:buAutoNum type="arabicParenR"/>
            </a:pPr>
            <a:r>
              <a:rPr lang="en-AU" sz="1200" kern="1200" dirty="0">
                <a:solidFill>
                  <a:schemeClr val="tx1"/>
                </a:solidFill>
                <a:effectLst/>
                <a:latin typeface="+mn-lt"/>
                <a:ea typeface="+mn-ea"/>
                <a:cs typeface="+mn-cs"/>
              </a:rPr>
              <a:t>4 training programmes established and delivering — BIP-M Wellington and BoM Melbourne (both WMO-accredited), BIP-MT Nadi, and </a:t>
            </a:r>
            <a:r>
              <a:rPr lang="en-AU" sz="1200" kern="1200" dirty="0" err="1">
                <a:solidFill>
                  <a:schemeClr val="tx1"/>
                </a:solidFill>
                <a:effectLst/>
                <a:latin typeface="+mn-lt"/>
                <a:ea typeface="+mn-ea"/>
                <a:cs typeface="+mn-cs"/>
              </a:rPr>
              <a:t>HydroMet</a:t>
            </a:r>
            <a:r>
              <a:rPr lang="en-AU" sz="1200" kern="1200" dirty="0">
                <a:solidFill>
                  <a:schemeClr val="tx1"/>
                </a:solidFill>
                <a:effectLst/>
                <a:latin typeface="+mn-lt"/>
                <a:ea typeface="+mn-ea"/>
                <a:cs typeface="+mn-cs"/>
              </a:rPr>
              <a:t> Technician </a:t>
            </a:r>
            <a:r>
              <a:rPr lang="en-AU" sz="1200" kern="1200" dirty="0" err="1">
                <a:solidFill>
                  <a:schemeClr val="tx1"/>
                </a:solidFill>
                <a:effectLst/>
                <a:latin typeface="+mn-lt"/>
                <a:ea typeface="+mn-ea"/>
                <a:cs typeface="+mn-cs"/>
              </a:rPr>
              <a:t>CoP.</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A13 = 4 </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72 training sessions delivered across all programmes — 3 formal accredited, 44 weekly online Severe Weather Pilot collaboration meetings, 25 workshops and other sessions. </a:t>
            </a:r>
            <a:r>
              <a:rPr lang="en-AU" sz="1200" b="1" kern="1200" dirty="0">
                <a:solidFill>
                  <a:schemeClr val="tx1"/>
                </a:solidFill>
                <a:effectLst/>
                <a:latin typeface="+mn-lt"/>
                <a:ea typeface="+mn-ea"/>
                <a:cs typeface="+mn-cs"/>
              </a:rPr>
              <a:t>A14 = 72 </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9 BIP-M and BIP-MT graduates in 2025 — 3 from Tonga and Kiribati (Wellington), 3 from Samoa (Melbourne), 3 from Cook Islands, PNG, Tuvalu and Vanuatu (Nadi BIP-MT). Each is a permanent uplift in national forecasting capacity. </a:t>
            </a:r>
            <a:r>
              <a:rPr lang="en-AU" sz="1200" b="1" kern="1200" dirty="0">
                <a:solidFill>
                  <a:schemeClr val="tx1"/>
                </a:solidFill>
                <a:effectLst/>
                <a:latin typeface="+mn-lt"/>
                <a:ea typeface="+mn-ea"/>
                <a:cs typeface="+mn-cs"/>
              </a:rPr>
              <a:t>A15 → 9 graduates</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Severe Weather Pilot: 100% of participants reported increased confidence; +39% accuracy, +45% timeliness, +42% collaboration confidence gains. 100% applying skills in their work. </a:t>
            </a:r>
            <a:r>
              <a:rPr lang="en-AU" sz="1200" b="1" kern="1200" dirty="0">
                <a:solidFill>
                  <a:schemeClr val="tx1"/>
                </a:solidFill>
                <a:effectLst/>
                <a:latin typeface="+mn-lt"/>
                <a:ea typeface="+mn-ea"/>
                <a:cs typeface="+mn-cs"/>
              </a:rPr>
              <a:t>B9 = 100%; B10 = 100%; B11 = 100% — </a:t>
            </a:r>
            <a:r>
              <a:rPr lang="en-AU" sz="1200" b="1" kern="1200" dirty="0" err="1">
                <a:solidFill>
                  <a:schemeClr val="tx1"/>
                </a:solidFill>
                <a:effectLst/>
                <a:latin typeface="+mn-lt"/>
                <a:ea typeface="+mn-ea"/>
                <a:cs typeface="+mn-cs"/>
              </a:rPr>
              <a:t>MetService</a:t>
            </a:r>
            <a:r>
              <a:rPr lang="en-AU" sz="1200" b="1" kern="1200" dirty="0">
                <a:solidFill>
                  <a:schemeClr val="tx1"/>
                </a:solidFill>
                <a:effectLst/>
                <a:latin typeface="+mn-lt"/>
                <a:ea typeface="+mn-ea"/>
                <a:cs typeface="+mn-cs"/>
              </a:rPr>
              <a:t> only</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2 Communities of Practice operating: </a:t>
            </a:r>
            <a:r>
              <a:rPr lang="en-AU" sz="1200" kern="1200" dirty="0" err="1">
                <a:solidFill>
                  <a:schemeClr val="tx1"/>
                </a:solidFill>
                <a:effectLst/>
                <a:latin typeface="+mn-lt"/>
                <a:ea typeface="+mn-ea"/>
                <a:cs typeface="+mn-cs"/>
              </a:rPr>
              <a:t>HydroMet</a:t>
            </a:r>
            <a:r>
              <a:rPr lang="en-AU" sz="1200" kern="1200" dirty="0">
                <a:solidFill>
                  <a:schemeClr val="tx1"/>
                </a:solidFill>
                <a:effectLst/>
                <a:latin typeface="+mn-lt"/>
                <a:ea typeface="+mn-ea"/>
                <a:cs typeface="+mn-cs"/>
              </a:rPr>
              <a:t> Technician CoP (74 members, 15 PICs, Pacific-led convener); Severe Weather Outlook CoP (44 weekly meetings, Fiji Met increasingly leading). </a:t>
            </a:r>
            <a:r>
              <a:rPr lang="en-AU" sz="1200" b="1" kern="1200" dirty="0">
                <a:solidFill>
                  <a:schemeClr val="tx1"/>
                </a:solidFill>
                <a:effectLst/>
                <a:latin typeface="+mn-lt"/>
                <a:ea typeface="+mn-ea"/>
                <a:cs typeface="+mn-cs"/>
              </a:rPr>
              <a:t>A16 = 74; A18 = 61</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61 peer exchanges and webinars delivered — far exceeding the Phase 1 target of 5 sessions by December 2026. </a:t>
            </a:r>
            <a:r>
              <a:rPr lang="en-AU" sz="1200" b="1" kern="1200" dirty="0">
                <a:solidFill>
                  <a:schemeClr val="tx1"/>
                </a:solidFill>
                <a:effectLst/>
                <a:latin typeface="+mn-lt"/>
                <a:ea typeface="+mn-ea"/>
                <a:cs typeface="+mn-cs"/>
              </a:rPr>
              <a:t>A18 = 61</a:t>
            </a:r>
            <a:endParaRPr lang="en-GB" sz="1200" kern="1200" dirty="0">
              <a:solidFill>
                <a:schemeClr val="tx1"/>
              </a:solidFill>
              <a:effectLst/>
              <a:latin typeface="+mn-lt"/>
              <a:ea typeface="+mn-ea"/>
              <a:cs typeface="+mn-cs"/>
            </a:endParaRPr>
          </a:p>
          <a:p>
            <a:pPr marL="228600" indent="-228600">
              <a:buFont typeface="+mj-lt"/>
              <a:buAutoNum type="arabicParenR"/>
            </a:pPr>
            <a:r>
              <a:rPr lang="en-AU" sz="1200" kern="1200" dirty="0">
                <a:solidFill>
                  <a:schemeClr val="tx1"/>
                </a:solidFill>
                <a:effectLst/>
                <a:latin typeface="+mn-lt"/>
                <a:ea typeface="+mn-ea"/>
                <a:cs typeface="+mn-cs"/>
              </a:rPr>
              <a:t>JICA contract signed November 2025 for RTC construction at Fiji Met Service — WRP-supported FMS participation in contract signing. Construction target December 2027. </a:t>
            </a:r>
            <a:r>
              <a:rPr lang="en-AU" sz="1200" b="1" kern="1200" dirty="0">
                <a:solidFill>
                  <a:schemeClr val="tx1"/>
                </a:solidFill>
                <a:effectLst/>
                <a:latin typeface="+mn-lt"/>
                <a:ea typeface="+mn-ea"/>
                <a:cs typeface="+mn-cs"/>
              </a:rPr>
              <a:t>A11 → 2027</a:t>
            </a:r>
            <a:r>
              <a:rPr lang="en-GB" dirty="0">
                <a:effectLst/>
              </a:rPr>
              <a:t> </a:t>
            </a:r>
          </a:p>
          <a:p>
            <a:pPr marL="228600" indent="-228600">
              <a:buFont typeface="+mj-lt"/>
              <a:buAutoNum type="arabicParenR"/>
            </a:pPr>
            <a:endParaRPr lang="en-AU" b="1" dirty="0">
              <a:effectLst/>
            </a:endParaRPr>
          </a:p>
          <a:p>
            <a:pPr lvl="0"/>
            <a:r>
              <a:rPr lang="en-AU" b="1" dirty="0">
                <a:effectLst/>
              </a:rPr>
              <a:t>Challenges: </a:t>
            </a:r>
          </a:p>
          <a:p>
            <a:pPr lvl="0"/>
            <a:endParaRPr lang="en-AU"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Pacific Meteorology Leadership Programme (PMLP) not yet established — at concept stage only. Target: September 2026. </a:t>
            </a:r>
            <a:r>
              <a:rPr lang="en-AU" sz="1200" b="1" kern="1200" dirty="0">
                <a:solidFill>
                  <a:schemeClr val="tx1"/>
                </a:solidFill>
                <a:effectLst/>
                <a:latin typeface="+mn-lt"/>
                <a:ea typeface="+mn-ea"/>
                <a:cs typeface="+mn-cs"/>
              </a:rPr>
              <a:t>A13 → PMLP pending</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0 formal twinning partnerships established. Informal mentoring is active through the Severe Weather Pilot (</a:t>
            </a:r>
            <a:r>
              <a:rPr lang="en-AU" sz="1200" kern="1200" dirty="0" err="1">
                <a:solidFill>
                  <a:schemeClr val="tx1"/>
                </a:solidFill>
                <a:effectLst/>
                <a:latin typeface="+mn-lt"/>
                <a:ea typeface="+mn-ea"/>
                <a:cs typeface="+mn-cs"/>
              </a:rPr>
              <a:t>MetService</a:t>
            </a:r>
            <a:r>
              <a:rPr lang="en-AU" sz="1200" kern="1200" dirty="0">
                <a:solidFill>
                  <a:schemeClr val="tx1"/>
                </a:solidFill>
                <a:effectLst/>
                <a:latin typeface="+mn-lt"/>
                <a:ea typeface="+mn-ea"/>
                <a:cs typeface="+mn-cs"/>
              </a:rPr>
              <a:t> ↔ Fiji/Tonga/Niue) but does not meet the A17 formal definition. </a:t>
            </a:r>
            <a:r>
              <a:rPr lang="en-AU" sz="1200" b="1" kern="1200" dirty="0">
                <a:solidFill>
                  <a:schemeClr val="tx1"/>
                </a:solidFill>
                <a:effectLst/>
                <a:latin typeface="+mn-lt"/>
                <a:ea typeface="+mn-ea"/>
                <a:cs typeface="+mn-cs"/>
              </a:rPr>
              <a:t>A17 = 0; target 5 by Dec 2028</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Post-training survey data available for </a:t>
            </a:r>
            <a:r>
              <a:rPr lang="en-AU" sz="1200" kern="1200" dirty="0" err="1">
                <a:solidFill>
                  <a:schemeClr val="tx1"/>
                </a:solidFill>
                <a:effectLst/>
                <a:latin typeface="+mn-lt"/>
                <a:ea typeface="+mn-ea"/>
                <a:cs typeface="+mn-cs"/>
              </a:rPr>
              <a:t>MetService</a:t>
            </a:r>
            <a:r>
              <a:rPr lang="en-AU" sz="1200" kern="1200" dirty="0">
                <a:solidFill>
                  <a:schemeClr val="tx1"/>
                </a:solidFill>
                <a:effectLst/>
                <a:latin typeface="+mn-lt"/>
                <a:ea typeface="+mn-ea"/>
                <a:cs typeface="+mn-cs"/>
              </a:rPr>
              <a:t> programmes only — ESNZ, BoM and SPREP PMU survey data not yet collected, limiting programme-wide evidence of impact. Standardised survey tools to be rolled out to all EAs in 2026. </a:t>
            </a:r>
            <a:r>
              <a:rPr lang="en-AU" sz="1200" b="1" kern="1200" dirty="0">
                <a:solidFill>
                  <a:schemeClr val="tx1"/>
                </a:solidFill>
                <a:effectLst/>
                <a:latin typeface="+mn-lt"/>
                <a:ea typeface="+mn-ea"/>
                <a:cs typeface="+mn-cs"/>
              </a:rPr>
              <a:t>B8, B9, B10, B11 → partial</a:t>
            </a:r>
            <a:endParaRPr lang="en-GB" sz="1200" kern="1200" dirty="0">
              <a:solidFill>
                <a:schemeClr val="tx1"/>
              </a:solidFill>
              <a:effectLst/>
              <a:latin typeface="+mn-lt"/>
              <a:ea typeface="+mn-ea"/>
              <a:cs typeface="+mn-cs"/>
            </a:endParaRPr>
          </a:p>
          <a:p>
            <a:pPr marL="228600" lvl="0" indent="-228600">
              <a:buFont typeface="+mj-lt"/>
              <a:buAutoNum type="arabicParenR"/>
            </a:pPr>
            <a:r>
              <a:rPr lang="en-AU" sz="1200" kern="1200" dirty="0">
                <a:solidFill>
                  <a:schemeClr val="tx1"/>
                </a:solidFill>
                <a:effectLst/>
                <a:latin typeface="+mn-lt"/>
                <a:ea typeface="+mn-ea"/>
                <a:cs typeface="+mn-cs"/>
              </a:rPr>
              <a:t>RTC Governance and Business Model not yet formally adopted (ADB activity at 30% progress). Business Model Review deferred to 2026. WMO designation and JICA construction both targeted for 2027. </a:t>
            </a:r>
            <a:r>
              <a:rPr lang="en-AU" sz="1200" b="1" kern="1200" dirty="0">
                <a:solidFill>
                  <a:schemeClr val="tx1"/>
                </a:solidFill>
                <a:effectLst/>
                <a:latin typeface="+mn-lt"/>
                <a:ea typeface="+mn-ea"/>
                <a:cs typeface="+mn-cs"/>
              </a:rPr>
              <a:t>A1 RTC = 0 adopted; A12 = 0</a:t>
            </a:r>
            <a:endParaRPr lang="en-GB" sz="1200" kern="1200" dirty="0">
              <a:solidFill>
                <a:schemeClr val="tx1"/>
              </a:solidFill>
              <a:effectLst/>
              <a:latin typeface="+mn-lt"/>
              <a:ea typeface="+mn-ea"/>
              <a:cs typeface="+mn-cs"/>
            </a:endParaRPr>
          </a:p>
          <a:p>
            <a:pPr marL="228600" indent="-228600">
              <a:buFont typeface="+mj-lt"/>
              <a:buAutoNum type="arabicParenR"/>
            </a:pPr>
            <a:r>
              <a:rPr lang="en-AU" sz="1200" kern="1200" dirty="0">
                <a:solidFill>
                  <a:schemeClr val="tx1"/>
                </a:solidFill>
                <a:effectLst/>
                <a:latin typeface="+mn-lt"/>
                <a:ea typeface="+mn-ea"/>
                <a:cs typeface="+mn-cs"/>
              </a:rPr>
              <a:t>No staff retention or career progression baseline data collected — attrition rates not systematically tracked across Pacific NMHS. Baseline collection to be progressed through PIMS review and annual NMHS survey in 2026. </a:t>
            </a:r>
            <a:r>
              <a:rPr lang="en-AU" sz="1200" b="1" kern="1200" dirty="0">
                <a:solidFill>
                  <a:schemeClr val="tx1"/>
                </a:solidFill>
                <a:effectLst/>
                <a:latin typeface="+mn-lt"/>
                <a:ea typeface="+mn-ea"/>
                <a:cs typeface="+mn-cs"/>
              </a:rPr>
              <a:t>B12, B13, B14 → no data</a:t>
            </a:r>
            <a:r>
              <a:rPr lang="en-GB" dirty="0">
                <a:effectLst/>
              </a:rPr>
              <a:t> </a:t>
            </a:r>
          </a:p>
        </p:txBody>
      </p:sp>
      <p:sp>
        <p:nvSpPr>
          <p:cNvPr id="4" name="Slide Number Placeholder 3"/>
          <p:cNvSpPr>
            <a:spLocks noGrp="1"/>
          </p:cNvSpPr>
          <p:nvPr>
            <p:ph type="sldNum" sz="quarter" idx="5"/>
          </p:nvPr>
        </p:nvSpPr>
        <p:spPr/>
        <p:txBody>
          <a:bodyPr/>
          <a:lstStyle/>
          <a:p>
            <a:fld id="{EFFB2355-B552-44E8-8D3A-D18871183675}" type="slidenum">
              <a:rPr lang="en-NZ" smtClean="0"/>
              <a:t>10</a:t>
            </a:fld>
            <a:endParaRPr lang="en-NZ"/>
          </a:p>
        </p:txBody>
      </p:sp>
    </p:spTree>
    <p:extLst>
      <p:ext uri="{BB962C8B-B14F-4D97-AF65-F5344CB8AC3E}">
        <p14:creationId xmlns:p14="http://schemas.microsoft.com/office/powerpoint/2010/main" val="30037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CC86-10FB-3218-537E-6D63744A7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57377-453E-4395-0FB2-DA49DB5B63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516C0-ECD7-ED71-E37F-FD7089C31D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894FB1-881D-0E37-53C4-5F40499CF1BA}"/>
              </a:ext>
            </a:extLst>
          </p:cNvPr>
          <p:cNvSpPr>
            <a:spLocks noGrp="1"/>
          </p:cNvSpPr>
          <p:nvPr>
            <p:ph type="sldNum" sz="quarter" idx="5"/>
          </p:nvPr>
        </p:nvSpPr>
        <p:spPr/>
        <p:txBody>
          <a:bodyPr/>
          <a:lstStyle/>
          <a:p>
            <a:fld id="{EFFB2355-B552-44E8-8D3A-D18871183675}" type="slidenum">
              <a:rPr lang="en-NZ" smtClean="0"/>
              <a:t>11</a:t>
            </a:fld>
            <a:endParaRPr lang="en-NZ"/>
          </a:p>
        </p:txBody>
      </p:sp>
    </p:spTree>
    <p:extLst>
      <p:ext uri="{BB962C8B-B14F-4D97-AF65-F5344CB8AC3E}">
        <p14:creationId xmlns:p14="http://schemas.microsoft.com/office/powerpoint/2010/main" val="299213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3EA36-F63F-5ADB-C15E-21090A10B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CE5F2-B2FC-4567-097C-2B3002A5D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A0A58-753E-316B-7ECC-50AA922860C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798A6A8-073F-1A25-A473-D2F4D1BB62B7}"/>
              </a:ext>
            </a:extLst>
          </p:cNvPr>
          <p:cNvSpPr>
            <a:spLocks noGrp="1"/>
          </p:cNvSpPr>
          <p:nvPr>
            <p:ph type="sldNum" sz="quarter" idx="5"/>
          </p:nvPr>
        </p:nvSpPr>
        <p:spPr/>
        <p:txBody>
          <a:bodyPr/>
          <a:lstStyle/>
          <a:p>
            <a:fld id="{EFFB2355-B552-44E8-8D3A-D18871183675}" type="slidenum">
              <a:rPr lang="en-NZ" smtClean="0"/>
              <a:t>12</a:t>
            </a:fld>
            <a:endParaRPr lang="en-NZ"/>
          </a:p>
        </p:txBody>
      </p:sp>
    </p:spTree>
    <p:extLst>
      <p:ext uri="{BB962C8B-B14F-4D97-AF65-F5344CB8AC3E}">
        <p14:creationId xmlns:p14="http://schemas.microsoft.com/office/powerpoint/2010/main" val="135284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39A91-DC0B-44A8-794B-5D6012C6A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4B0A9-95E0-E668-AFBE-75EE09D905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C447B-A555-821E-0BA1-EC8B9FD76C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9B1C9ED-ABC9-71AF-4E5D-D1823942B578}"/>
              </a:ext>
            </a:extLst>
          </p:cNvPr>
          <p:cNvSpPr>
            <a:spLocks noGrp="1"/>
          </p:cNvSpPr>
          <p:nvPr>
            <p:ph type="sldNum" sz="quarter" idx="5"/>
          </p:nvPr>
        </p:nvSpPr>
        <p:spPr/>
        <p:txBody>
          <a:bodyPr/>
          <a:lstStyle/>
          <a:p>
            <a:fld id="{EFFB2355-B552-44E8-8D3A-D18871183675}" type="slidenum">
              <a:rPr lang="en-NZ" smtClean="0"/>
              <a:t>13</a:t>
            </a:fld>
            <a:endParaRPr lang="en-NZ"/>
          </a:p>
        </p:txBody>
      </p:sp>
    </p:spTree>
    <p:extLst>
      <p:ext uri="{BB962C8B-B14F-4D97-AF65-F5344CB8AC3E}">
        <p14:creationId xmlns:p14="http://schemas.microsoft.com/office/powerpoint/2010/main" val="303513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EC1D-F924-DAA1-395D-7951DD53D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A18A8-BF21-6C98-075B-769E75809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30BD3-FA2A-A5FF-1FB7-BD64538DB51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42C040-54BC-75D5-E086-204ED36FD6A9}"/>
              </a:ext>
            </a:extLst>
          </p:cNvPr>
          <p:cNvSpPr>
            <a:spLocks noGrp="1"/>
          </p:cNvSpPr>
          <p:nvPr>
            <p:ph type="sldNum" sz="quarter" idx="5"/>
          </p:nvPr>
        </p:nvSpPr>
        <p:spPr/>
        <p:txBody>
          <a:bodyPr/>
          <a:lstStyle/>
          <a:p>
            <a:fld id="{EFFB2355-B552-44E8-8D3A-D18871183675}" type="slidenum">
              <a:rPr lang="en-NZ" smtClean="0"/>
              <a:t>14</a:t>
            </a:fld>
            <a:endParaRPr lang="en-NZ"/>
          </a:p>
        </p:txBody>
      </p:sp>
    </p:spTree>
    <p:extLst>
      <p:ext uri="{BB962C8B-B14F-4D97-AF65-F5344CB8AC3E}">
        <p14:creationId xmlns:p14="http://schemas.microsoft.com/office/powerpoint/2010/main" val="3338832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terms of effectiveness, this slide seeks to highlight on </a:t>
            </a:r>
          </a:p>
        </p:txBody>
      </p:sp>
      <p:sp>
        <p:nvSpPr>
          <p:cNvPr id="4" name="Slide Number Placeholder 3"/>
          <p:cNvSpPr>
            <a:spLocks noGrp="1"/>
          </p:cNvSpPr>
          <p:nvPr>
            <p:ph type="sldNum" sz="quarter" idx="5"/>
          </p:nvPr>
        </p:nvSpPr>
        <p:spPr/>
        <p:txBody>
          <a:bodyPr/>
          <a:lstStyle/>
          <a:p>
            <a:fld id="{EFFB2355-B552-44E8-8D3A-D18871183675}" type="slidenum">
              <a:rPr lang="en-NZ" smtClean="0"/>
              <a:t>17</a:t>
            </a:fld>
            <a:endParaRPr lang="en-NZ"/>
          </a:p>
        </p:txBody>
      </p:sp>
    </p:spTree>
    <p:extLst>
      <p:ext uri="{BB962C8B-B14F-4D97-AF65-F5344CB8AC3E}">
        <p14:creationId xmlns:p14="http://schemas.microsoft.com/office/powerpoint/2010/main" val="3976047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FAF7B-FC54-65D2-EC82-6521D085E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E8DA1-84FF-4F1D-2212-ECE87CB033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118D0-FAED-2E42-BB0F-D8F4C48A12DA}"/>
              </a:ext>
            </a:extLst>
          </p:cNvPr>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AB94D2D-8647-D5D1-025B-E44F430E7464}"/>
              </a:ext>
            </a:extLst>
          </p:cNvPr>
          <p:cNvSpPr>
            <a:spLocks noGrp="1"/>
          </p:cNvSpPr>
          <p:nvPr>
            <p:ph type="sldNum" sz="quarter" idx="5"/>
          </p:nvPr>
        </p:nvSpPr>
        <p:spPr/>
        <p:txBody>
          <a:bodyPr/>
          <a:lstStyle/>
          <a:p>
            <a:fld id="{EFFB2355-B552-44E8-8D3A-D18871183675}" type="slidenum">
              <a:rPr lang="en-NZ" smtClean="0"/>
              <a:t>19</a:t>
            </a:fld>
            <a:endParaRPr lang="en-NZ"/>
          </a:p>
        </p:txBody>
      </p:sp>
    </p:spTree>
    <p:extLst>
      <p:ext uri="{BB962C8B-B14F-4D97-AF65-F5344CB8AC3E}">
        <p14:creationId xmlns:p14="http://schemas.microsoft.com/office/powerpoint/2010/main" val="3814013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638F5-C069-0FBB-FFE0-2CB765E4CB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89295-CEAB-C93E-06C5-853E09748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A4E68-900D-975F-48BB-121D65987237}"/>
              </a:ext>
            </a:extLst>
          </p:cNvPr>
          <p:cNvSpPr>
            <a:spLocks noGrp="1"/>
          </p:cNvSpPr>
          <p:nvPr>
            <p:ph type="body" idx="1"/>
          </p:nvPr>
        </p:nvSpPr>
        <p:spPr/>
        <p:txBody>
          <a:bodyPr/>
          <a:lstStyle/>
          <a:p>
            <a:pPr marL="171450" indent="-171450">
              <a:buFont typeface="Calibri"/>
              <a:buChar char="-"/>
            </a:pPr>
            <a:endParaRPr lang="en-NZ" dirty="0"/>
          </a:p>
        </p:txBody>
      </p:sp>
      <p:sp>
        <p:nvSpPr>
          <p:cNvPr id="4" name="Slide Number Placeholder 3">
            <a:extLst>
              <a:ext uri="{FF2B5EF4-FFF2-40B4-BE49-F238E27FC236}">
                <a16:creationId xmlns:a16="http://schemas.microsoft.com/office/drawing/2014/main" id="{85FA9C72-89BD-52F4-5B00-1DFAD9E138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4E90A-5B32-4C37-8F0A-A82727392629}" type="slidenum">
              <a:rPr kumimoji="0" lang="en-N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66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B2355-B552-44E8-8D3A-D18871183675}" type="slidenum">
              <a:rPr lang="en-NZ" smtClean="0"/>
              <a:t>3</a:t>
            </a:fld>
            <a:endParaRPr lang="en-NZ"/>
          </a:p>
        </p:txBody>
      </p:sp>
    </p:spTree>
    <p:extLst>
      <p:ext uri="{BB962C8B-B14F-4D97-AF65-F5344CB8AC3E}">
        <p14:creationId xmlns:p14="http://schemas.microsoft.com/office/powerpoint/2010/main" val="159752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B2355-B552-44E8-8D3A-D18871183675}" type="slidenum">
              <a:rPr lang="en-NZ" smtClean="0"/>
              <a:t>4</a:t>
            </a:fld>
            <a:endParaRPr lang="en-NZ"/>
          </a:p>
        </p:txBody>
      </p:sp>
    </p:spTree>
    <p:extLst>
      <p:ext uri="{BB962C8B-B14F-4D97-AF65-F5344CB8AC3E}">
        <p14:creationId xmlns:p14="http://schemas.microsoft.com/office/powerpoint/2010/main" val="225260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FB2355-B552-44E8-8D3A-D18871183675}" type="slidenum">
              <a:rPr lang="en-NZ" smtClean="0"/>
              <a:t>5</a:t>
            </a:fld>
            <a:endParaRPr lang="en-NZ"/>
          </a:p>
        </p:txBody>
      </p:sp>
    </p:spTree>
    <p:extLst>
      <p:ext uri="{BB962C8B-B14F-4D97-AF65-F5344CB8AC3E}">
        <p14:creationId xmlns:p14="http://schemas.microsoft.com/office/powerpoint/2010/main" val="100861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FFB2355-B552-44E8-8D3A-D18871183675}" type="slidenum">
              <a:rPr lang="en-NZ" smtClean="0"/>
              <a:t>6</a:t>
            </a:fld>
            <a:endParaRPr lang="en-NZ"/>
          </a:p>
        </p:txBody>
      </p:sp>
    </p:spTree>
    <p:extLst>
      <p:ext uri="{BB962C8B-B14F-4D97-AF65-F5344CB8AC3E}">
        <p14:creationId xmlns:p14="http://schemas.microsoft.com/office/powerpoint/2010/main" val="162087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FB2355-B552-44E8-8D3A-D18871183675}" type="slidenum">
              <a:rPr lang="en-NZ" smtClean="0"/>
              <a:t>7</a:t>
            </a:fld>
            <a:endParaRPr lang="en-NZ"/>
          </a:p>
        </p:txBody>
      </p:sp>
    </p:spTree>
    <p:extLst>
      <p:ext uri="{BB962C8B-B14F-4D97-AF65-F5344CB8AC3E}">
        <p14:creationId xmlns:p14="http://schemas.microsoft.com/office/powerpoint/2010/main" val="71216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328F4-7ACC-731B-8CA2-973136E9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05B57-FA93-1D85-6C4A-1D32CD6A2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0A5DA-BE0F-D8BC-D2AA-87E537B11020}"/>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93CD63AF-E0C8-3833-43F9-591F36466B50}"/>
              </a:ext>
            </a:extLst>
          </p:cNvPr>
          <p:cNvSpPr>
            <a:spLocks noGrp="1"/>
          </p:cNvSpPr>
          <p:nvPr>
            <p:ph type="sldNum" sz="quarter" idx="5"/>
          </p:nvPr>
        </p:nvSpPr>
        <p:spPr/>
        <p:txBody>
          <a:bodyPr/>
          <a:lstStyle/>
          <a:p>
            <a:fld id="{EFFB2355-B552-44E8-8D3A-D18871183675}" type="slidenum">
              <a:rPr lang="en-NZ" smtClean="0"/>
              <a:t>8</a:t>
            </a:fld>
            <a:endParaRPr lang="en-NZ"/>
          </a:p>
        </p:txBody>
      </p:sp>
    </p:spTree>
    <p:extLst>
      <p:ext uri="{BB962C8B-B14F-4D97-AF65-F5344CB8AC3E}">
        <p14:creationId xmlns:p14="http://schemas.microsoft.com/office/powerpoint/2010/main" val="94255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Output 1.2</a:t>
            </a:r>
            <a:endParaRPr lang="en-GB"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Sustainable hydrometeorological financing facility and resource mobilisation approach established</a:t>
            </a:r>
            <a:r>
              <a:rPr lang="en-GB" dirty="0">
                <a:effectLst/>
              </a:rPr>
              <a:t> </a:t>
            </a:r>
            <a:endParaRPr lang="en-US" dirty="0"/>
          </a:p>
        </p:txBody>
      </p:sp>
      <p:sp>
        <p:nvSpPr>
          <p:cNvPr id="4" name="Slide Number Placeholder 3"/>
          <p:cNvSpPr>
            <a:spLocks noGrp="1"/>
          </p:cNvSpPr>
          <p:nvPr>
            <p:ph type="sldNum" sz="quarter" idx="5"/>
          </p:nvPr>
        </p:nvSpPr>
        <p:spPr/>
        <p:txBody>
          <a:bodyPr/>
          <a:lstStyle/>
          <a:p>
            <a:fld id="{EFFB2355-B552-44E8-8D3A-D18871183675}" type="slidenum">
              <a:rPr lang="en-NZ" smtClean="0"/>
              <a:t>9</a:t>
            </a:fld>
            <a:endParaRPr lang="en-NZ"/>
          </a:p>
        </p:txBody>
      </p:sp>
    </p:spTree>
    <p:extLst>
      <p:ext uri="{BB962C8B-B14F-4D97-AF65-F5344CB8AC3E}">
        <p14:creationId xmlns:p14="http://schemas.microsoft.com/office/powerpoint/2010/main" val="6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C482-868C-C6B6-60D1-EB96C6070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CB65280-EE1B-6A51-03F1-1D50899F6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BD265B-C198-8FDF-5939-08A1CA97F8B8}"/>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5F4472C3-0529-E001-0A01-8EF7A22A4E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386A1-6DBC-E53E-B65C-40CD33BF6D6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395180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C420-0E3C-2BCF-1C00-0BD839071A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851CBE6-0014-67C3-890F-200F46139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CC414-FF6A-C0AE-9C81-50D76133AE51}"/>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A40B16CA-4260-9B14-BB19-B4C44B1F8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3179C5-2CD7-B636-A12A-B73E33E5FB7C}"/>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53824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DBF14-EDFE-029A-D2C2-E5CE507D3C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ED70FA-0EE1-273C-2498-6BF081A095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F45FF2-B6A8-E693-317D-C552000C2D22}"/>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FFA4D693-64F4-583F-5C4B-7EF5FFFC3A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A9FD51-2742-85DD-F9F1-39D55E2A966E}"/>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320529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rown boa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083041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DCBD-C953-6421-013D-3BBEED9204B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3410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C482-868C-C6B6-60D1-EB96C6070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CB65280-EE1B-6A51-03F1-1D50899F67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7BD265B-C198-8FDF-5939-08A1CA97F8B8}"/>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5F4472C3-0529-E001-0A01-8EF7A22A4E3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C386A1-6DBC-E53E-B65C-40CD33BF6D6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28420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9EF9-5394-A639-2C58-AF26A9A7D5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F57C3E-BE53-95AA-3847-BAC9C574E5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F69CB6-2BB6-A6D3-283B-28E4F3E89642}"/>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8E0BF5CE-5C57-5F16-BCDD-25E0E1A050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1494D2-8D34-AF39-BC08-636308D4D7C1}"/>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5255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8049-10F8-0FA4-4ABB-266101B81D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88C1361-8B8E-F864-9507-5C0DCC30F5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6DE3D-DE0A-DDD1-1A1B-D4B462B5DE9B}"/>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1A2FBE9A-E453-5466-107F-ECA05E3875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B696F8-C415-9A97-878D-86508F5C61B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4055149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498C-95CB-55BE-A807-F8D35FE0B0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508F8EA-46D2-DC7F-7B8F-2F33DA713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BC89D14-FA91-C776-4D53-A3A082220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E7FBE3-C0E1-0951-470D-25E927553AC9}"/>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6" name="Footer Placeholder 5">
            <a:extLst>
              <a:ext uri="{FF2B5EF4-FFF2-40B4-BE49-F238E27FC236}">
                <a16:creationId xmlns:a16="http://schemas.microsoft.com/office/drawing/2014/main" id="{9FB2E5CA-75F1-8141-F87D-3F4D17B957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C534F2-32DC-83F4-9E5C-62C07868F190}"/>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58169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7828-48CF-38EC-5A43-F27521B520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2FA351-0664-EBBC-796E-EB4A85482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25E80-8DBF-3F5D-0804-DCC8841C9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8119EC-47A2-FE91-217A-5CDFDA899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3F36A6-F9B1-3558-A56E-AF38F9F4E0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3B72343-15A2-5973-7873-84BABC4FB23D}"/>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8" name="Footer Placeholder 7">
            <a:extLst>
              <a:ext uri="{FF2B5EF4-FFF2-40B4-BE49-F238E27FC236}">
                <a16:creationId xmlns:a16="http://schemas.microsoft.com/office/drawing/2014/main" id="{DB216382-4C94-7A93-499B-C196BB36A5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F335D76-C24B-E757-5E28-93733D9FB93D}"/>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353305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9EF9-5394-A639-2C58-AF26A9A7D5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F57C3E-BE53-95AA-3847-BAC9C574E5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F69CB6-2BB6-A6D3-283B-28E4F3E89642}"/>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8E0BF5CE-5C57-5F16-BCDD-25E0E1A050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1494D2-8D34-AF39-BC08-636308D4D7C1}"/>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297146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C368-BC0C-E752-8C48-52AB2FC300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01F8B59-8717-F33E-23A8-A8D801AF0515}"/>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4" name="Footer Placeholder 3">
            <a:extLst>
              <a:ext uri="{FF2B5EF4-FFF2-40B4-BE49-F238E27FC236}">
                <a16:creationId xmlns:a16="http://schemas.microsoft.com/office/drawing/2014/main" id="{BE383FB7-5A8B-982A-9FED-4A7ED52E05A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3FD7A14-394B-888C-33AE-5A420019C7D7}"/>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855974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09434-A273-7421-05D1-E8B5754423FB}"/>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3" name="Footer Placeholder 2">
            <a:extLst>
              <a:ext uri="{FF2B5EF4-FFF2-40B4-BE49-F238E27FC236}">
                <a16:creationId xmlns:a16="http://schemas.microsoft.com/office/drawing/2014/main" id="{6D45CD09-E780-FCF4-0FA7-28CF22155F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5F06E5B-FDF0-5F53-40A6-A2C75F575DCA}"/>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3681274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A258-E2BB-E3DF-BDB4-2C557CEC7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84F757-D990-AC5A-A069-8B6C025AD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1F2474-7A52-1CDA-D914-AFA35E571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CE189-0330-C77A-74AC-E33CBFA4A184}"/>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6" name="Footer Placeholder 5">
            <a:extLst>
              <a:ext uri="{FF2B5EF4-FFF2-40B4-BE49-F238E27FC236}">
                <a16:creationId xmlns:a16="http://schemas.microsoft.com/office/drawing/2014/main" id="{4F87F4C6-8387-4EDE-54A8-B2AC96B008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296EB0-B2A2-E6F4-E943-E6E9E68181AB}"/>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809488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1E74-FE8D-BD29-7686-2605D06E8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4628161-3667-1FF0-D2E8-660F3DE9A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061B1A-21FF-2B3E-4761-9AF0EB977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D97D3-E7E8-11B4-D5BE-26ABC45B8CB0}"/>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6" name="Footer Placeholder 5">
            <a:extLst>
              <a:ext uri="{FF2B5EF4-FFF2-40B4-BE49-F238E27FC236}">
                <a16:creationId xmlns:a16="http://schemas.microsoft.com/office/drawing/2014/main" id="{295C2BFB-B939-DEF1-72E0-4DA84FA548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62D2881-3861-293E-44CA-D3A7B27A9B38}"/>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643667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C420-0E3C-2BCF-1C00-0BD839071A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851CBE6-0014-67C3-890F-200F46139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BCC414-FF6A-C0AE-9C81-50D76133AE51}"/>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A40B16CA-4260-9B14-BB19-B4C44B1F86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3179C5-2CD7-B636-A12A-B73E33E5FB7C}"/>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14790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DBF14-EDFE-029A-D2C2-E5CE507D3C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ED70FA-0EE1-273C-2498-6BF081A095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F45FF2-B6A8-E693-317D-C552000C2D22}"/>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FFA4D693-64F4-583F-5C4B-7EF5FFFC3A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A9FD51-2742-85DD-F9F1-39D55E2A966E}"/>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51155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8049-10F8-0FA4-4ABB-266101B81D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88C1361-8B8E-F864-9507-5C0DCC30F5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6DE3D-DE0A-DDD1-1A1B-D4B462B5DE9B}"/>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1A2FBE9A-E453-5466-107F-ECA05E3875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B696F8-C415-9A97-878D-86508F5C61B9}"/>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97971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498C-95CB-55BE-A807-F8D35FE0B0C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508F8EA-46D2-DC7F-7B8F-2F33DA713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BC89D14-FA91-C776-4D53-A3A082220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7E7FBE3-C0E1-0951-470D-25E927553AC9}"/>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6" name="Footer Placeholder 5">
            <a:extLst>
              <a:ext uri="{FF2B5EF4-FFF2-40B4-BE49-F238E27FC236}">
                <a16:creationId xmlns:a16="http://schemas.microsoft.com/office/drawing/2014/main" id="{9FB2E5CA-75F1-8141-F87D-3F4D17B957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C534F2-32DC-83F4-9E5C-62C07868F190}"/>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425980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7828-48CF-38EC-5A43-F27521B520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2FA351-0664-EBBC-796E-EB4A854827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25E80-8DBF-3F5D-0804-DCC8841C9C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8119EC-47A2-FE91-217A-5CDFDA899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3F36A6-F9B1-3558-A56E-AF38F9F4E0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3B72343-15A2-5973-7873-84BABC4FB23D}"/>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8" name="Footer Placeholder 7">
            <a:extLst>
              <a:ext uri="{FF2B5EF4-FFF2-40B4-BE49-F238E27FC236}">
                <a16:creationId xmlns:a16="http://schemas.microsoft.com/office/drawing/2014/main" id="{DB216382-4C94-7A93-499B-C196BB36A5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F335D76-C24B-E757-5E28-93733D9FB93D}"/>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04124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C368-BC0C-E752-8C48-52AB2FC300F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01F8B59-8717-F33E-23A8-A8D801AF0515}"/>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4" name="Footer Placeholder 3">
            <a:extLst>
              <a:ext uri="{FF2B5EF4-FFF2-40B4-BE49-F238E27FC236}">
                <a16:creationId xmlns:a16="http://schemas.microsoft.com/office/drawing/2014/main" id="{BE383FB7-5A8B-982A-9FED-4A7ED52E05A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3FD7A14-394B-888C-33AE-5A420019C7D7}"/>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07653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A09434-A273-7421-05D1-E8B5754423FB}"/>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3" name="Footer Placeholder 2">
            <a:extLst>
              <a:ext uri="{FF2B5EF4-FFF2-40B4-BE49-F238E27FC236}">
                <a16:creationId xmlns:a16="http://schemas.microsoft.com/office/drawing/2014/main" id="{6D45CD09-E780-FCF4-0FA7-28CF22155FE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5F06E5B-FDF0-5F53-40A6-A2C75F575DCA}"/>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246516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A258-E2BB-E3DF-BDB4-2C557CEC7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84F757-D990-AC5A-A069-8B6C025AD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F1F2474-7A52-1CDA-D914-AFA35E571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CE189-0330-C77A-74AC-E33CBFA4A184}"/>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6" name="Footer Placeholder 5">
            <a:extLst>
              <a:ext uri="{FF2B5EF4-FFF2-40B4-BE49-F238E27FC236}">
                <a16:creationId xmlns:a16="http://schemas.microsoft.com/office/drawing/2014/main" id="{4F87F4C6-8387-4EDE-54A8-B2AC96B008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0296EB0-B2A2-E6F4-E943-E6E9E68181AB}"/>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17618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1E74-FE8D-BD29-7686-2605D06E8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4628161-3667-1FF0-D2E8-660F3DE9A8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061B1A-21FF-2B3E-4761-9AF0EB977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D97D3-E7E8-11B4-D5BE-26ABC45B8CB0}"/>
              </a:ext>
            </a:extLst>
          </p:cNvPr>
          <p:cNvSpPr>
            <a:spLocks noGrp="1"/>
          </p:cNvSpPr>
          <p:nvPr>
            <p:ph type="dt" sz="half" idx="10"/>
          </p:nvPr>
        </p:nvSpPr>
        <p:spPr/>
        <p:txBody>
          <a:bodyPr/>
          <a:lstStyle/>
          <a:p>
            <a:fld id="{E5EB02A2-9D48-4159-80D3-C095461AA217}" type="datetimeFigureOut">
              <a:rPr lang="en-AU" smtClean="0"/>
              <a:t>31/5/2026</a:t>
            </a:fld>
            <a:endParaRPr lang="en-AU"/>
          </a:p>
        </p:txBody>
      </p:sp>
      <p:sp>
        <p:nvSpPr>
          <p:cNvPr id="6" name="Footer Placeholder 5">
            <a:extLst>
              <a:ext uri="{FF2B5EF4-FFF2-40B4-BE49-F238E27FC236}">
                <a16:creationId xmlns:a16="http://schemas.microsoft.com/office/drawing/2014/main" id="{295C2BFB-B939-DEF1-72E0-4DA84FA5485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62D2881-3861-293E-44CA-D3A7B27A9B38}"/>
              </a:ext>
            </a:extLst>
          </p:cNvPr>
          <p:cNvSpPr>
            <a:spLocks noGrp="1"/>
          </p:cNvSpPr>
          <p:nvPr>
            <p:ph type="sldNum" sz="quarter" idx="12"/>
          </p:nvPr>
        </p:nvSpPr>
        <p:spPr/>
        <p:txBody>
          <a:bodyPr/>
          <a:lstStyle/>
          <a:p>
            <a:fld id="{97F55729-DB7C-4EFF-B0A8-CF3C3A9104D2}" type="slidenum">
              <a:rPr lang="en-AU" smtClean="0"/>
              <a:t>‹#›</a:t>
            </a:fld>
            <a:endParaRPr lang="en-AU"/>
          </a:p>
        </p:txBody>
      </p:sp>
    </p:spTree>
    <p:extLst>
      <p:ext uri="{BB962C8B-B14F-4D97-AF65-F5344CB8AC3E}">
        <p14:creationId xmlns:p14="http://schemas.microsoft.com/office/powerpoint/2010/main" val="83753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162FA-BCBE-0E72-E3AA-2DB39ACA0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C654E5-94CC-4984-FB2E-93FBDB1B7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C1CA0A-317E-E4E1-870F-96BA85E65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92549FC0-5857-1F66-6B6C-40CE221BB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9C26EED-B4A0-E1AA-8D1F-5B35DBD9E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F55729-DB7C-4EFF-B0A8-CF3C3A9104D2}" type="slidenum">
              <a:rPr lang="en-AU" smtClean="0"/>
              <a:t>‹#›</a:t>
            </a:fld>
            <a:endParaRPr lang="en-AU"/>
          </a:p>
        </p:txBody>
      </p:sp>
    </p:spTree>
    <p:extLst>
      <p:ext uri="{BB962C8B-B14F-4D97-AF65-F5344CB8AC3E}">
        <p14:creationId xmlns:p14="http://schemas.microsoft.com/office/powerpoint/2010/main" val="250010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 b="-3000"/>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1306734"/>
            <a:ext cx="109728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2632295"/>
            <a:ext cx="10972800" cy="452596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888075" y="6356350"/>
            <a:ext cx="303927" cy="307777"/>
          </a:xfrm>
          <a:prstGeom prst="rect">
            <a:avLst/>
          </a:prstGeom>
          <a:ln w="12700">
            <a:miter lim="400000"/>
          </a:ln>
        </p:spPr>
        <p:txBody>
          <a:bodyPr wrap="none" lIns="45719" rIns="45719">
            <a:spAutoFit/>
          </a:bodyPr>
          <a:lstStyle>
            <a:lvl1pPr algn="r">
              <a:defRPr sz="1400">
                <a:solidFill>
                  <a:srgbClr val="063F93"/>
                </a:solidFill>
              </a:defRPr>
            </a:lvl1pPr>
          </a:lstStyle>
          <a:p>
            <a:fld id="{86CB4B4D-7CA3-9044-876B-883B54F8677D}" type="slidenum">
              <a:t>‹#›</a:t>
            </a:fld>
            <a:endParaRPr/>
          </a:p>
        </p:txBody>
      </p:sp>
    </p:spTree>
    <p:extLst>
      <p:ext uri="{BB962C8B-B14F-4D97-AF65-F5344CB8AC3E}">
        <p14:creationId xmlns:p14="http://schemas.microsoft.com/office/powerpoint/2010/main" val="3066851851"/>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78" r:id="rId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63F93"/>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63F93"/>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A162FA-BCBE-0E72-E3AA-2DB39ACA08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C654E5-94CC-4984-FB2E-93FBDB1B7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C1CA0A-317E-E4E1-870F-96BA85E65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EB02A2-9D48-4159-80D3-C095461AA217}" type="datetimeFigureOut">
              <a:rPr lang="en-AU" smtClean="0"/>
              <a:t>31/5/2026</a:t>
            </a:fld>
            <a:endParaRPr lang="en-AU"/>
          </a:p>
        </p:txBody>
      </p:sp>
      <p:sp>
        <p:nvSpPr>
          <p:cNvPr id="5" name="Footer Placeholder 4">
            <a:extLst>
              <a:ext uri="{FF2B5EF4-FFF2-40B4-BE49-F238E27FC236}">
                <a16:creationId xmlns:a16="http://schemas.microsoft.com/office/drawing/2014/main" id="{92549FC0-5857-1F66-6B6C-40CE221BB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19C26EED-B4A0-E1AA-8D1F-5B35DBD9E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F55729-DB7C-4EFF-B0A8-CF3C3A9104D2}" type="slidenum">
              <a:rPr lang="en-AU" smtClean="0"/>
              <a:t>‹#›</a:t>
            </a:fld>
            <a:endParaRPr lang="en-AU"/>
          </a:p>
        </p:txBody>
      </p:sp>
    </p:spTree>
    <p:extLst>
      <p:ext uri="{BB962C8B-B14F-4D97-AF65-F5344CB8AC3E}">
        <p14:creationId xmlns:p14="http://schemas.microsoft.com/office/powerpoint/2010/main" val="21188848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43F92D-5076-CE92-8521-9FF7CC98DE06}"/>
              </a:ext>
            </a:extLst>
          </p:cNvPr>
          <p:cNvSpPr>
            <a:spLocks noGrp="1"/>
          </p:cNvSpPr>
          <p:nvPr>
            <p:ph type="ctrTitle"/>
          </p:nvPr>
        </p:nvSpPr>
        <p:spPr>
          <a:xfrm>
            <a:off x="1524000" y="1836404"/>
            <a:ext cx="9144000" cy="1583756"/>
          </a:xfrm>
        </p:spPr>
        <p:txBody>
          <a:bodyPr>
            <a:noAutofit/>
          </a:bodyPr>
          <a:lstStyle/>
          <a:p>
            <a:r>
              <a:rPr lang="en-GB" b="1" dirty="0"/>
              <a:t>FY2025 Annual Report</a:t>
            </a:r>
            <a:br>
              <a:rPr lang="en-GB" b="1" dirty="0"/>
            </a:br>
            <a:r>
              <a:rPr lang="en-GB" sz="3600" b="1" dirty="0">
                <a:solidFill>
                  <a:schemeClr val="tx2">
                    <a:lumMod val="90000"/>
                    <a:lumOff val="10000"/>
                  </a:schemeClr>
                </a:solidFill>
              </a:rPr>
              <a:t>01</a:t>
            </a:r>
            <a:r>
              <a:rPr lang="en-GB" b="1" dirty="0"/>
              <a:t> </a:t>
            </a:r>
            <a:r>
              <a:rPr lang="en-GB" sz="3600" b="1" dirty="0">
                <a:solidFill>
                  <a:schemeClr val="tx2">
                    <a:lumMod val="90000"/>
                    <a:lumOff val="10000"/>
                  </a:schemeClr>
                </a:solidFill>
              </a:rPr>
              <a:t>January 2025 – December 2025</a:t>
            </a:r>
            <a:endParaRPr lang="en-US" sz="3600" dirty="0">
              <a:solidFill>
                <a:schemeClr val="tx2">
                  <a:lumMod val="90000"/>
                  <a:lumOff val="10000"/>
                </a:schemeClr>
              </a:solidFill>
            </a:endParaRPr>
          </a:p>
        </p:txBody>
      </p:sp>
      <p:sp>
        <p:nvSpPr>
          <p:cNvPr id="7" name="Subtitle 6">
            <a:extLst>
              <a:ext uri="{FF2B5EF4-FFF2-40B4-BE49-F238E27FC236}">
                <a16:creationId xmlns:a16="http://schemas.microsoft.com/office/drawing/2014/main" id="{31C5B54D-283C-2EDA-6259-4806EEF607A8}"/>
              </a:ext>
            </a:extLst>
          </p:cNvPr>
          <p:cNvSpPr>
            <a:spLocks noGrp="1"/>
          </p:cNvSpPr>
          <p:nvPr>
            <p:ph type="subTitle" idx="1"/>
          </p:nvPr>
        </p:nvSpPr>
        <p:spPr>
          <a:xfrm>
            <a:off x="1524000" y="3806649"/>
            <a:ext cx="9144000" cy="1451151"/>
          </a:xfrm>
        </p:spPr>
        <p:txBody>
          <a:bodyPr vert="horz" lIns="91440" tIns="45720" rIns="91440" bIns="45720" rtlCol="0" anchor="t">
            <a:normAutofit/>
          </a:bodyPr>
          <a:lstStyle/>
          <a:p>
            <a:r>
              <a:rPr lang="en-GB" sz="3200" b="1" dirty="0">
                <a:solidFill>
                  <a:schemeClr val="accent6">
                    <a:lumMod val="49000"/>
                  </a:schemeClr>
                </a:solidFill>
              </a:rPr>
              <a:t>Steering Committee Paper 4.1 Presentation</a:t>
            </a:r>
          </a:p>
          <a:p>
            <a:r>
              <a:rPr lang="en-GB" b="1" i="1" dirty="0">
                <a:solidFill>
                  <a:schemeClr val="tx1">
                    <a:lumMod val="95000"/>
                    <a:lumOff val="5000"/>
                  </a:schemeClr>
                </a:solidFill>
              </a:rPr>
              <a:t>1-2 June 2026</a:t>
            </a:r>
          </a:p>
          <a:p>
            <a:r>
              <a:rPr lang="en-GB" b="1" i="1" dirty="0">
                <a:solidFill>
                  <a:schemeClr val="tx1">
                    <a:lumMod val="95000"/>
                    <a:lumOff val="5000"/>
                  </a:schemeClr>
                </a:solidFill>
              </a:rPr>
              <a:t>Honiara, Solomon Islands</a:t>
            </a:r>
          </a:p>
          <a:p>
            <a:endParaRPr lang="en-GB" dirty="0"/>
          </a:p>
        </p:txBody>
      </p:sp>
    </p:spTree>
    <p:extLst>
      <p:ext uri="{BB962C8B-B14F-4D97-AF65-F5344CB8AC3E}">
        <p14:creationId xmlns:p14="http://schemas.microsoft.com/office/powerpoint/2010/main" val="213419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3FE92-F6C4-3344-CEBE-FBE470EEC085}"/>
            </a:ext>
          </a:extLst>
        </p:cNvPr>
        <p:cNvGrpSpPr/>
        <p:nvPr/>
      </p:nvGrpSpPr>
      <p:grpSpPr>
        <a:xfrm>
          <a:off x="0" y="0"/>
          <a:ext cx="0" cy="0"/>
          <a:chOff x="0" y="0"/>
          <a:chExt cx="0" cy="0"/>
        </a:xfrm>
      </p:grpSpPr>
      <p:sp>
        <p:nvSpPr>
          <p:cNvPr id="6" name="Text 1">
            <a:extLst>
              <a:ext uri="{FF2B5EF4-FFF2-40B4-BE49-F238E27FC236}">
                <a16:creationId xmlns:a16="http://schemas.microsoft.com/office/drawing/2014/main" id="{5000C615-AE82-0CD4-8299-88A6971A1FCE}"/>
              </a:ext>
            </a:extLst>
          </p:cNvPr>
          <p:cNvSpPr/>
          <p:nvPr/>
        </p:nvSpPr>
        <p:spPr>
          <a:xfrm>
            <a:off x="5623987" y="54784"/>
            <a:ext cx="4279430" cy="855502"/>
          </a:xfrm>
          <a:prstGeom prst="rect">
            <a:avLst/>
          </a:prstGeom>
          <a:noFill/>
          <a:ln/>
        </p:spPr>
        <p:txBody>
          <a:bodyPr wrap="square" lIns="0" tIns="0" rIns="0" bIns="0" rtlCol="0" anchor="ctr"/>
          <a:lstStyle/>
          <a:p>
            <a:pPr marL="0" indent="0" algn="ctr">
              <a:buNone/>
            </a:pPr>
            <a:r>
              <a:rPr lang="en-US" sz="3200" b="1" dirty="0">
                <a:solidFill>
                  <a:srgbClr val="1B2D6B"/>
                </a:solidFill>
                <a:latin typeface="Calibri" pitchFamily="34" charset="0"/>
                <a:ea typeface="Calibri" pitchFamily="34" charset="-122"/>
                <a:cs typeface="Calibri" pitchFamily="34" charset="-120"/>
              </a:rPr>
              <a:t>KRA 2: People Capability</a:t>
            </a:r>
            <a:endParaRPr lang="en-US" sz="3200" dirty="0"/>
          </a:p>
        </p:txBody>
      </p:sp>
      <p:sp>
        <p:nvSpPr>
          <p:cNvPr id="7" name="Shape 2">
            <a:extLst>
              <a:ext uri="{FF2B5EF4-FFF2-40B4-BE49-F238E27FC236}">
                <a16:creationId xmlns:a16="http://schemas.microsoft.com/office/drawing/2014/main" id="{B2D6E26D-7DFC-7742-5B7D-3C89BC46D0A8}"/>
              </a:ext>
            </a:extLst>
          </p:cNvPr>
          <p:cNvSpPr/>
          <p:nvPr/>
        </p:nvSpPr>
        <p:spPr>
          <a:xfrm>
            <a:off x="10646044" y="0"/>
            <a:ext cx="1545956" cy="855503"/>
          </a:xfrm>
          <a:prstGeom prst="roundRect">
            <a:avLst>
              <a:gd name="adj" fmla="val 14545"/>
            </a:avLst>
          </a:prstGeom>
          <a:solidFill>
            <a:srgbClr val="16A34A"/>
          </a:solidFill>
          <a:ln w="12700">
            <a:solidFill>
              <a:srgbClr val="16A34A"/>
            </a:solidFill>
            <a:prstDash val="solid"/>
          </a:ln>
        </p:spPr>
        <p:txBody>
          <a:bodyPr/>
          <a:lstStyle/>
          <a:p>
            <a:endParaRPr lang="en-US" sz="2800"/>
          </a:p>
        </p:txBody>
      </p:sp>
      <p:sp>
        <p:nvSpPr>
          <p:cNvPr id="8" name="Text 3">
            <a:extLst>
              <a:ext uri="{FF2B5EF4-FFF2-40B4-BE49-F238E27FC236}">
                <a16:creationId xmlns:a16="http://schemas.microsoft.com/office/drawing/2014/main" id="{9892DD9B-5066-4051-8710-822BB173EED2}"/>
              </a:ext>
            </a:extLst>
          </p:cNvPr>
          <p:cNvSpPr/>
          <p:nvPr/>
        </p:nvSpPr>
        <p:spPr>
          <a:xfrm>
            <a:off x="10646044" y="0"/>
            <a:ext cx="1545956" cy="855503"/>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GREEN</a:t>
            </a:r>
            <a:endParaRPr lang="en-US" sz="2800" dirty="0"/>
          </a:p>
        </p:txBody>
      </p:sp>
      <p:sp>
        <p:nvSpPr>
          <p:cNvPr id="9" name="Text 4">
            <a:extLst>
              <a:ext uri="{FF2B5EF4-FFF2-40B4-BE49-F238E27FC236}">
                <a16:creationId xmlns:a16="http://schemas.microsoft.com/office/drawing/2014/main" id="{FA306856-B337-3EA6-8304-F3EE6B9E9BA9}"/>
              </a:ext>
            </a:extLst>
          </p:cNvPr>
          <p:cNvSpPr/>
          <p:nvPr/>
        </p:nvSpPr>
        <p:spPr>
          <a:xfrm>
            <a:off x="5778427" y="818848"/>
            <a:ext cx="4279430" cy="512059"/>
          </a:xfrm>
          <a:prstGeom prst="rect">
            <a:avLst/>
          </a:prstGeom>
          <a:noFill/>
          <a:ln/>
        </p:spPr>
        <p:txBody>
          <a:bodyPr wrap="square" lIns="0" tIns="0" rIns="0" bIns="0" rtlCol="0" anchor="ctr"/>
          <a:lstStyle/>
          <a:p>
            <a:pPr marL="0" indent="0">
              <a:buNone/>
            </a:pPr>
            <a:r>
              <a:rPr lang="en-US" b="1" i="1" dirty="0">
                <a:solidFill>
                  <a:srgbClr val="B85042"/>
                </a:solidFill>
                <a:latin typeface="Calibri" pitchFamily="34" charset="0"/>
                <a:ea typeface="Calibri" pitchFamily="34" charset="-122"/>
                <a:cs typeface="Calibri" pitchFamily="34" charset="-120"/>
              </a:rPr>
              <a:t>Investing in the people who stand between a </a:t>
            </a:r>
          </a:p>
          <a:p>
            <a:pPr marL="0" indent="0">
              <a:buNone/>
            </a:pPr>
            <a:r>
              <a:rPr lang="en-US" b="1" i="1" dirty="0">
                <a:solidFill>
                  <a:srgbClr val="B85042"/>
                </a:solidFill>
                <a:latin typeface="Calibri" pitchFamily="34" charset="0"/>
                <a:ea typeface="Calibri" pitchFamily="34" charset="-122"/>
                <a:cs typeface="Calibri" pitchFamily="34" charset="-120"/>
              </a:rPr>
              <a:t>weather event and a community's response</a:t>
            </a:r>
            <a:endParaRPr lang="en-US" b="1" dirty="0"/>
          </a:p>
        </p:txBody>
      </p:sp>
      <p:sp>
        <p:nvSpPr>
          <p:cNvPr id="11" name="Shape 6">
            <a:extLst>
              <a:ext uri="{FF2B5EF4-FFF2-40B4-BE49-F238E27FC236}">
                <a16:creationId xmlns:a16="http://schemas.microsoft.com/office/drawing/2014/main" id="{BE77A66B-A817-E5AF-B4FD-68C2DC6D8E26}"/>
              </a:ext>
            </a:extLst>
          </p:cNvPr>
          <p:cNvSpPr/>
          <p:nvPr/>
        </p:nvSpPr>
        <p:spPr>
          <a:xfrm>
            <a:off x="2049961" y="1674349"/>
            <a:ext cx="2606040" cy="1107475"/>
          </a:xfrm>
          <a:prstGeom prst="rect">
            <a:avLst/>
          </a:prstGeom>
          <a:solidFill>
            <a:srgbClr val="065A82"/>
          </a:solidFill>
          <a:ln w="12700">
            <a:solidFill>
              <a:srgbClr val="065A82"/>
            </a:solidFill>
            <a:prstDash val="solid"/>
          </a:ln>
          <a:effectLst>
            <a:outerShdw blurRad="101600" dist="38100" dir="8100000" algn="bl" rotWithShape="0">
              <a:srgbClr val="000000">
                <a:alpha val="12000"/>
              </a:srgbClr>
            </a:outerShdw>
          </a:effectLst>
        </p:spPr>
        <p:txBody>
          <a:bodyPr/>
          <a:lstStyle/>
          <a:p>
            <a:endParaRPr lang="en-US" sz="3200"/>
          </a:p>
        </p:txBody>
      </p:sp>
      <p:sp>
        <p:nvSpPr>
          <p:cNvPr id="12" name="Text 7">
            <a:extLst>
              <a:ext uri="{FF2B5EF4-FFF2-40B4-BE49-F238E27FC236}">
                <a16:creationId xmlns:a16="http://schemas.microsoft.com/office/drawing/2014/main" id="{9FB83EB3-38F3-B48D-8D6C-B5D8744DBD03}"/>
              </a:ext>
            </a:extLst>
          </p:cNvPr>
          <p:cNvSpPr/>
          <p:nvPr/>
        </p:nvSpPr>
        <p:spPr>
          <a:xfrm>
            <a:off x="2049961" y="1747502"/>
            <a:ext cx="2606040" cy="582882"/>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4</a:t>
            </a:r>
            <a:endParaRPr lang="en-US" sz="4000" dirty="0"/>
          </a:p>
        </p:txBody>
      </p:sp>
      <p:sp>
        <p:nvSpPr>
          <p:cNvPr id="13" name="Text 8">
            <a:extLst>
              <a:ext uri="{FF2B5EF4-FFF2-40B4-BE49-F238E27FC236}">
                <a16:creationId xmlns:a16="http://schemas.microsoft.com/office/drawing/2014/main" id="{AC9579F5-FDB3-587D-CA3D-3A75E0DD736B}"/>
              </a:ext>
            </a:extLst>
          </p:cNvPr>
          <p:cNvSpPr/>
          <p:nvPr/>
        </p:nvSpPr>
        <p:spPr>
          <a:xfrm>
            <a:off x="2049961" y="2284852"/>
            <a:ext cx="2606040" cy="349729"/>
          </a:xfrm>
          <a:prstGeom prst="rect">
            <a:avLst/>
          </a:prstGeom>
          <a:noFill/>
          <a:ln/>
        </p:spPr>
        <p:txBody>
          <a:bodyPr wrap="square" lIns="0" tIns="0" rIns="0" bIns="0" rtlCol="0" anchor="ctr"/>
          <a:lstStyle/>
          <a:p>
            <a:pPr marL="0" indent="0" algn="ctr">
              <a:buNone/>
            </a:pPr>
            <a:r>
              <a:rPr lang="en-US" sz="1400" b="1" dirty="0">
                <a:solidFill>
                  <a:srgbClr val="FFFF00"/>
                </a:solidFill>
                <a:latin typeface="Calibri" pitchFamily="34" charset="0"/>
                <a:ea typeface="Calibri" pitchFamily="34" charset="-122"/>
                <a:cs typeface="Calibri" pitchFamily="34" charset="-120"/>
              </a:rPr>
              <a:t>Training Programmes</a:t>
            </a:r>
            <a:endParaRPr lang="en-US" sz="1400" b="1" dirty="0">
              <a:solidFill>
                <a:srgbClr val="FFFF00"/>
              </a:solidFill>
            </a:endParaRPr>
          </a:p>
          <a:p>
            <a:pPr marL="0" indent="0" algn="ctr">
              <a:buNone/>
            </a:pPr>
            <a:r>
              <a:rPr lang="en-US" sz="1400" b="1" dirty="0">
                <a:solidFill>
                  <a:srgbClr val="FFFF00"/>
                </a:solidFill>
                <a:latin typeface="Calibri" pitchFamily="34" charset="0"/>
                <a:ea typeface="Calibri" pitchFamily="34" charset="-122"/>
                <a:cs typeface="Calibri" pitchFamily="34" charset="-120"/>
              </a:rPr>
              <a:t>Established &amp; Delivering</a:t>
            </a:r>
            <a:endParaRPr lang="en-US" sz="1400" b="1" dirty="0">
              <a:solidFill>
                <a:srgbClr val="FFFF00"/>
              </a:solidFill>
            </a:endParaRPr>
          </a:p>
        </p:txBody>
      </p:sp>
      <p:sp>
        <p:nvSpPr>
          <p:cNvPr id="14" name="Shape 9">
            <a:extLst>
              <a:ext uri="{FF2B5EF4-FFF2-40B4-BE49-F238E27FC236}">
                <a16:creationId xmlns:a16="http://schemas.microsoft.com/office/drawing/2014/main" id="{F4A3DD43-72B8-896E-ADEF-7EF8FF20DFE5}"/>
              </a:ext>
            </a:extLst>
          </p:cNvPr>
          <p:cNvSpPr/>
          <p:nvPr/>
        </p:nvSpPr>
        <p:spPr>
          <a:xfrm>
            <a:off x="4857169" y="1674349"/>
            <a:ext cx="2606040" cy="1107475"/>
          </a:xfrm>
          <a:prstGeom prst="rect">
            <a:avLst/>
          </a:prstGeom>
          <a:solidFill>
            <a:srgbClr val="065A82"/>
          </a:solidFill>
          <a:ln w="12700">
            <a:solidFill>
              <a:srgbClr val="065A82"/>
            </a:solidFill>
            <a:prstDash val="solid"/>
          </a:ln>
          <a:effectLst>
            <a:outerShdw blurRad="101600" dist="38100" dir="8100000" algn="bl" rotWithShape="0">
              <a:srgbClr val="000000">
                <a:alpha val="12000"/>
              </a:srgbClr>
            </a:outerShdw>
          </a:effectLst>
        </p:spPr>
        <p:txBody>
          <a:bodyPr/>
          <a:lstStyle/>
          <a:p>
            <a:endParaRPr lang="en-US" sz="3200"/>
          </a:p>
        </p:txBody>
      </p:sp>
      <p:sp>
        <p:nvSpPr>
          <p:cNvPr id="15" name="Text 10">
            <a:extLst>
              <a:ext uri="{FF2B5EF4-FFF2-40B4-BE49-F238E27FC236}">
                <a16:creationId xmlns:a16="http://schemas.microsoft.com/office/drawing/2014/main" id="{121E6033-3487-68F4-D291-5F40EE106C41}"/>
              </a:ext>
            </a:extLst>
          </p:cNvPr>
          <p:cNvSpPr/>
          <p:nvPr/>
        </p:nvSpPr>
        <p:spPr>
          <a:xfrm>
            <a:off x="4857169" y="1747502"/>
            <a:ext cx="2606040" cy="582882"/>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72</a:t>
            </a:r>
            <a:endParaRPr lang="en-US" sz="4000" dirty="0"/>
          </a:p>
        </p:txBody>
      </p:sp>
      <p:sp>
        <p:nvSpPr>
          <p:cNvPr id="16" name="Text 11">
            <a:extLst>
              <a:ext uri="{FF2B5EF4-FFF2-40B4-BE49-F238E27FC236}">
                <a16:creationId xmlns:a16="http://schemas.microsoft.com/office/drawing/2014/main" id="{119084BA-705E-3DDE-C959-C6D9CFB17F9E}"/>
              </a:ext>
            </a:extLst>
          </p:cNvPr>
          <p:cNvSpPr/>
          <p:nvPr/>
        </p:nvSpPr>
        <p:spPr>
          <a:xfrm>
            <a:off x="4857169" y="2302951"/>
            <a:ext cx="2606040" cy="349729"/>
          </a:xfrm>
          <a:prstGeom prst="rect">
            <a:avLst/>
          </a:prstGeom>
          <a:noFill/>
          <a:ln/>
        </p:spPr>
        <p:txBody>
          <a:bodyPr wrap="square" lIns="0" tIns="0" rIns="0" bIns="0" rtlCol="0" anchor="ctr"/>
          <a:lstStyle/>
          <a:p>
            <a:pPr marL="0" indent="0" algn="ctr">
              <a:buNone/>
            </a:pPr>
            <a:r>
              <a:rPr lang="en-US" sz="1400" b="1" dirty="0">
                <a:solidFill>
                  <a:srgbClr val="FFFF00"/>
                </a:solidFill>
                <a:latin typeface="Calibri" pitchFamily="34" charset="0"/>
                <a:ea typeface="Calibri" pitchFamily="34" charset="-122"/>
                <a:cs typeface="Calibri" pitchFamily="34" charset="-120"/>
              </a:rPr>
              <a:t>Training Sessions</a:t>
            </a:r>
            <a:endParaRPr lang="en-US" sz="1400" b="1" dirty="0">
              <a:solidFill>
                <a:srgbClr val="FFFF00"/>
              </a:solidFill>
            </a:endParaRPr>
          </a:p>
          <a:p>
            <a:pPr marL="0" indent="0" algn="ctr">
              <a:buNone/>
            </a:pPr>
            <a:r>
              <a:rPr lang="en-US" sz="1400" b="1" dirty="0">
                <a:solidFill>
                  <a:srgbClr val="FFFF00"/>
                </a:solidFill>
                <a:latin typeface="Calibri" pitchFamily="34" charset="0"/>
                <a:ea typeface="Calibri" pitchFamily="34" charset="-122"/>
                <a:cs typeface="Calibri" pitchFamily="34" charset="-120"/>
              </a:rPr>
              <a:t>Delivered</a:t>
            </a:r>
            <a:endParaRPr lang="en-US" sz="1200" b="1" dirty="0">
              <a:solidFill>
                <a:srgbClr val="FFFF00"/>
              </a:solidFill>
            </a:endParaRPr>
          </a:p>
        </p:txBody>
      </p:sp>
      <p:sp>
        <p:nvSpPr>
          <p:cNvPr id="17" name="Shape 12">
            <a:extLst>
              <a:ext uri="{FF2B5EF4-FFF2-40B4-BE49-F238E27FC236}">
                <a16:creationId xmlns:a16="http://schemas.microsoft.com/office/drawing/2014/main" id="{F08B333D-C802-A7DD-81BE-88294562F032}"/>
              </a:ext>
            </a:extLst>
          </p:cNvPr>
          <p:cNvSpPr/>
          <p:nvPr/>
        </p:nvSpPr>
        <p:spPr>
          <a:xfrm>
            <a:off x="7664377" y="1674349"/>
            <a:ext cx="2606040" cy="1107475"/>
          </a:xfrm>
          <a:prstGeom prst="rect">
            <a:avLst/>
          </a:prstGeom>
          <a:solidFill>
            <a:srgbClr val="065A82"/>
          </a:solidFill>
          <a:ln w="12700">
            <a:solidFill>
              <a:srgbClr val="065A82"/>
            </a:solidFill>
            <a:prstDash val="solid"/>
          </a:ln>
          <a:effectLst>
            <a:outerShdw blurRad="101600" dist="38100" dir="8100000" algn="bl" rotWithShape="0">
              <a:srgbClr val="000000">
                <a:alpha val="12000"/>
              </a:srgbClr>
            </a:outerShdw>
          </a:effectLst>
        </p:spPr>
        <p:txBody>
          <a:bodyPr/>
          <a:lstStyle/>
          <a:p>
            <a:endParaRPr lang="en-US" sz="3200"/>
          </a:p>
        </p:txBody>
      </p:sp>
      <p:sp>
        <p:nvSpPr>
          <p:cNvPr id="18" name="Text 13">
            <a:extLst>
              <a:ext uri="{FF2B5EF4-FFF2-40B4-BE49-F238E27FC236}">
                <a16:creationId xmlns:a16="http://schemas.microsoft.com/office/drawing/2014/main" id="{5444AE79-B3EA-D415-B791-38901DEBDD6A}"/>
              </a:ext>
            </a:extLst>
          </p:cNvPr>
          <p:cNvSpPr/>
          <p:nvPr/>
        </p:nvSpPr>
        <p:spPr>
          <a:xfrm>
            <a:off x="7664377" y="1747502"/>
            <a:ext cx="2606040" cy="582882"/>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&gt;100</a:t>
            </a:r>
            <a:endParaRPr lang="en-US" sz="4000" dirty="0"/>
          </a:p>
        </p:txBody>
      </p:sp>
      <p:sp>
        <p:nvSpPr>
          <p:cNvPr id="19" name="Text 14">
            <a:extLst>
              <a:ext uri="{FF2B5EF4-FFF2-40B4-BE49-F238E27FC236}">
                <a16:creationId xmlns:a16="http://schemas.microsoft.com/office/drawing/2014/main" id="{4A519690-8912-8E8E-6269-903D36DDE69E}"/>
              </a:ext>
            </a:extLst>
          </p:cNvPr>
          <p:cNvSpPr/>
          <p:nvPr/>
        </p:nvSpPr>
        <p:spPr>
          <a:xfrm>
            <a:off x="7664377" y="2331018"/>
            <a:ext cx="2606040" cy="349729"/>
          </a:xfrm>
          <a:prstGeom prst="rect">
            <a:avLst/>
          </a:prstGeom>
          <a:noFill/>
          <a:ln/>
        </p:spPr>
        <p:txBody>
          <a:bodyPr wrap="square" lIns="0" tIns="0" rIns="0" bIns="0" rtlCol="0" anchor="ctr"/>
          <a:lstStyle/>
          <a:p>
            <a:pPr marL="0" indent="0" algn="ctr">
              <a:buNone/>
            </a:pPr>
            <a:r>
              <a:rPr lang="en-US" sz="1400" b="1" dirty="0">
                <a:solidFill>
                  <a:srgbClr val="FFFF00"/>
                </a:solidFill>
                <a:latin typeface="Calibri" pitchFamily="34" charset="0"/>
                <a:ea typeface="Calibri" pitchFamily="34" charset="-122"/>
                <a:cs typeface="Calibri" pitchFamily="34" charset="-120"/>
              </a:rPr>
              <a:t>People Trained</a:t>
            </a:r>
            <a:endParaRPr lang="en-US" sz="1400" b="1" dirty="0">
              <a:solidFill>
                <a:srgbClr val="FFFF00"/>
              </a:solidFill>
            </a:endParaRPr>
          </a:p>
          <a:p>
            <a:pPr marL="0" indent="0" algn="ctr">
              <a:buNone/>
            </a:pPr>
            <a:r>
              <a:rPr lang="en-US" sz="1400" b="1" dirty="0">
                <a:solidFill>
                  <a:srgbClr val="FFFF00"/>
                </a:solidFill>
                <a:latin typeface="Calibri" pitchFamily="34" charset="0"/>
                <a:ea typeface="Calibri" pitchFamily="34" charset="-122"/>
                <a:cs typeface="Calibri" pitchFamily="34" charset="-120"/>
              </a:rPr>
              <a:t>across 15 PICs</a:t>
            </a:r>
            <a:endParaRPr lang="en-US" sz="1400" b="1" dirty="0">
              <a:solidFill>
                <a:srgbClr val="FFFF00"/>
              </a:solidFill>
            </a:endParaRPr>
          </a:p>
        </p:txBody>
      </p:sp>
      <p:sp>
        <p:nvSpPr>
          <p:cNvPr id="20" name="Shape 15">
            <a:extLst>
              <a:ext uri="{FF2B5EF4-FFF2-40B4-BE49-F238E27FC236}">
                <a16:creationId xmlns:a16="http://schemas.microsoft.com/office/drawing/2014/main" id="{1F62B43B-32C2-D700-FDAA-EE19A9DAF956}"/>
              </a:ext>
            </a:extLst>
          </p:cNvPr>
          <p:cNvSpPr/>
          <p:nvPr/>
        </p:nvSpPr>
        <p:spPr>
          <a:xfrm>
            <a:off x="2049961" y="2880359"/>
            <a:ext cx="2606040" cy="1145482"/>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21" name="Text 16">
            <a:extLst>
              <a:ext uri="{FF2B5EF4-FFF2-40B4-BE49-F238E27FC236}">
                <a16:creationId xmlns:a16="http://schemas.microsoft.com/office/drawing/2014/main" id="{83D3E90D-24FB-6C5B-3C1A-B3465E6BA7FB}"/>
              </a:ext>
            </a:extLst>
          </p:cNvPr>
          <p:cNvSpPr/>
          <p:nvPr/>
        </p:nvSpPr>
        <p:spPr>
          <a:xfrm>
            <a:off x="2049961" y="2953510"/>
            <a:ext cx="2606040" cy="602885"/>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74</a:t>
            </a:r>
            <a:endParaRPr lang="en-US" sz="4000" dirty="0"/>
          </a:p>
        </p:txBody>
      </p:sp>
      <p:sp>
        <p:nvSpPr>
          <p:cNvPr id="22" name="Text 17">
            <a:extLst>
              <a:ext uri="{FF2B5EF4-FFF2-40B4-BE49-F238E27FC236}">
                <a16:creationId xmlns:a16="http://schemas.microsoft.com/office/drawing/2014/main" id="{B0E4FB4C-C0D5-F852-170E-7F557B058AFD}"/>
              </a:ext>
            </a:extLst>
          </p:cNvPr>
          <p:cNvSpPr/>
          <p:nvPr/>
        </p:nvSpPr>
        <p:spPr>
          <a:xfrm>
            <a:off x="2049961" y="3544769"/>
            <a:ext cx="2606040" cy="361731"/>
          </a:xfrm>
          <a:prstGeom prst="rect">
            <a:avLst/>
          </a:prstGeom>
          <a:noFill/>
          <a:ln/>
        </p:spPr>
        <p:txBody>
          <a:bodyPr wrap="square" lIns="0" tIns="0" rIns="0" bIns="0" rtlCol="0" anchor="ctr"/>
          <a:lstStyle/>
          <a:p>
            <a:pPr marL="0" indent="0" algn="ctr">
              <a:buNone/>
            </a:pPr>
            <a:r>
              <a:rPr lang="en-US" sz="1600" b="1" dirty="0">
                <a:solidFill>
                  <a:srgbClr val="FFFF00"/>
                </a:solidFill>
                <a:latin typeface="Calibri" pitchFamily="34" charset="0"/>
                <a:ea typeface="Calibri" pitchFamily="34" charset="-122"/>
                <a:cs typeface="Calibri" pitchFamily="34" charset="-120"/>
              </a:rPr>
              <a:t>Active CoP</a:t>
            </a:r>
            <a:endParaRPr lang="en-US" sz="1600" b="1" dirty="0">
              <a:solidFill>
                <a:srgbClr val="FFFF00"/>
              </a:solidFill>
            </a:endParaRPr>
          </a:p>
          <a:p>
            <a:pPr marL="0" indent="0" algn="ctr">
              <a:buNone/>
            </a:pPr>
            <a:r>
              <a:rPr lang="en-US" sz="1600" b="1" dirty="0">
                <a:solidFill>
                  <a:srgbClr val="FFFF00"/>
                </a:solidFill>
                <a:latin typeface="Calibri" pitchFamily="34" charset="0"/>
                <a:ea typeface="Calibri" pitchFamily="34" charset="-122"/>
                <a:cs typeface="Calibri" pitchFamily="34" charset="-120"/>
              </a:rPr>
              <a:t>Members</a:t>
            </a:r>
            <a:endParaRPr lang="en-US" sz="1600" b="1" dirty="0">
              <a:solidFill>
                <a:srgbClr val="FFFF00"/>
              </a:solidFill>
            </a:endParaRPr>
          </a:p>
        </p:txBody>
      </p:sp>
      <p:sp>
        <p:nvSpPr>
          <p:cNvPr id="23" name="Shape 18">
            <a:extLst>
              <a:ext uri="{FF2B5EF4-FFF2-40B4-BE49-F238E27FC236}">
                <a16:creationId xmlns:a16="http://schemas.microsoft.com/office/drawing/2014/main" id="{177FFCE8-A500-5A1D-4647-BDF3FF51AA8F}"/>
              </a:ext>
            </a:extLst>
          </p:cNvPr>
          <p:cNvSpPr/>
          <p:nvPr/>
        </p:nvSpPr>
        <p:spPr>
          <a:xfrm>
            <a:off x="4857169" y="2880359"/>
            <a:ext cx="2606040" cy="1145482"/>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24" name="Text 19">
            <a:extLst>
              <a:ext uri="{FF2B5EF4-FFF2-40B4-BE49-F238E27FC236}">
                <a16:creationId xmlns:a16="http://schemas.microsoft.com/office/drawing/2014/main" id="{81741D7C-E2D5-7F5F-EB8B-BA5A5845273E}"/>
              </a:ext>
            </a:extLst>
          </p:cNvPr>
          <p:cNvSpPr/>
          <p:nvPr/>
        </p:nvSpPr>
        <p:spPr>
          <a:xfrm>
            <a:off x="4857169" y="2953510"/>
            <a:ext cx="2606040" cy="602885"/>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61</a:t>
            </a:r>
            <a:endParaRPr lang="en-US" sz="4000" dirty="0"/>
          </a:p>
        </p:txBody>
      </p:sp>
      <p:sp>
        <p:nvSpPr>
          <p:cNvPr id="25" name="Text 20">
            <a:extLst>
              <a:ext uri="{FF2B5EF4-FFF2-40B4-BE49-F238E27FC236}">
                <a16:creationId xmlns:a16="http://schemas.microsoft.com/office/drawing/2014/main" id="{2588667B-6B75-0532-FC0E-1131C3C2507A}"/>
              </a:ext>
            </a:extLst>
          </p:cNvPr>
          <p:cNvSpPr/>
          <p:nvPr/>
        </p:nvSpPr>
        <p:spPr>
          <a:xfrm>
            <a:off x="4857169" y="3525943"/>
            <a:ext cx="2606040" cy="361731"/>
          </a:xfrm>
          <a:prstGeom prst="rect">
            <a:avLst/>
          </a:prstGeom>
          <a:noFill/>
          <a:ln/>
        </p:spPr>
        <p:txBody>
          <a:bodyPr wrap="square" lIns="0" tIns="0" rIns="0" bIns="0" rtlCol="0" anchor="ctr"/>
          <a:lstStyle/>
          <a:p>
            <a:pPr marL="0" indent="0" algn="ctr">
              <a:buNone/>
            </a:pPr>
            <a:r>
              <a:rPr lang="en-US" sz="1600" b="1" dirty="0">
                <a:solidFill>
                  <a:srgbClr val="FFFF00"/>
                </a:solidFill>
                <a:latin typeface="Calibri" pitchFamily="34" charset="0"/>
                <a:ea typeface="Calibri" pitchFamily="34" charset="-122"/>
                <a:cs typeface="Calibri" pitchFamily="34" charset="-120"/>
              </a:rPr>
              <a:t>Peer Exchanges</a:t>
            </a:r>
            <a:endParaRPr lang="en-US" sz="1600" b="1" dirty="0">
              <a:solidFill>
                <a:srgbClr val="FFFF00"/>
              </a:solidFill>
            </a:endParaRPr>
          </a:p>
          <a:p>
            <a:pPr marL="0" indent="0" algn="ctr">
              <a:buNone/>
            </a:pPr>
            <a:r>
              <a:rPr lang="en-US" sz="1600" b="1" dirty="0">
                <a:solidFill>
                  <a:srgbClr val="FFFF00"/>
                </a:solidFill>
                <a:latin typeface="Calibri" pitchFamily="34" charset="0"/>
                <a:ea typeface="Calibri" pitchFamily="34" charset="-122"/>
                <a:cs typeface="Calibri" pitchFamily="34" charset="-120"/>
              </a:rPr>
              <a:t>&amp; Webinars</a:t>
            </a:r>
            <a:endParaRPr lang="en-US" sz="1600" b="1" dirty="0">
              <a:solidFill>
                <a:srgbClr val="FFFF00"/>
              </a:solidFill>
            </a:endParaRPr>
          </a:p>
        </p:txBody>
      </p:sp>
      <p:sp>
        <p:nvSpPr>
          <p:cNvPr id="26" name="Shape 21">
            <a:extLst>
              <a:ext uri="{FF2B5EF4-FFF2-40B4-BE49-F238E27FC236}">
                <a16:creationId xmlns:a16="http://schemas.microsoft.com/office/drawing/2014/main" id="{BAF01E69-B97D-96F3-37ED-A7EE2C514FBE}"/>
              </a:ext>
            </a:extLst>
          </p:cNvPr>
          <p:cNvSpPr/>
          <p:nvPr/>
        </p:nvSpPr>
        <p:spPr>
          <a:xfrm>
            <a:off x="7664377" y="2880359"/>
            <a:ext cx="2606040" cy="1145482"/>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27" name="Text 22">
            <a:extLst>
              <a:ext uri="{FF2B5EF4-FFF2-40B4-BE49-F238E27FC236}">
                <a16:creationId xmlns:a16="http://schemas.microsoft.com/office/drawing/2014/main" id="{E54AAA95-5B93-9696-08B1-7339F4675518}"/>
              </a:ext>
            </a:extLst>
          </p:cNvPr>
          <p:cNvSpPr/>
          <p:nvPr/>
        </p:nvSpPr>
        <p:spPr>
          <a:xfrm>
            <a:off x="7664377" y="2953510"/>
            <a:ext cx="2606040" cy="602885"/>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9</a:t>
            </a:r>
            <a:endParaRPr lang="en-US" sz="4000" dirty="0"/>
          </a:p>
        </p:txBody>
      </p:sp>
      <p:sp>
        <p:nvSpPr>
          <p:cNvPr id="28" name="Text 23">
            <a:extLst>
              <a:ext uri="{FF2B5EF4-FFF2-40B4-BE49-F238E27FC236}">
                <a16:creationId xmlns:a16="http://schemas.microsoft.com/office/drawing/2014/main" id="{A853C996-78A8-84BE-73E6-862B8BB89DAA}"/>
              </a:ext>
            </a:extLst>
          </p:cNvPr>
          <p:cNvSpPr/>
          <p:nvPr/>
        </p:nvSpPr>
        <p:spPr>
          <a:xfrm>
            <a:off x="7677687" y="3541283"/>
            <a:ext cx="2606040" cy="361731"/>
          </a:xfrm>
          <a:prstGeom prst="rect">
            <a:avLst/>
          </a:prstGeom>
          <a:noFill/>
          <a:ln/>
        </p:spPr>
        <p:txBody>
          <a:bodyPr wrap="square" lIns="0" tIns="0" rIns="0" bIns="0" rtlCol="0" anchor="ctr"/>
          <a:lstStyle/>
          <a:p>
            <a:pPr marL="0" indent="0" algn="ctr">
              <a:buNone/>
            </a:pPr>
            <a:r>
              <a:rPr lang="en-US" sz="1600" b="1" dirty="0">
                <a:solidFill>
                  <a:srgbClr val="FFFF00"/>
                </a:solidFill>
                <a:latin typeface="Calibri" pitchFamily="34" charset="0"/>
                <a:ea typeface="Calibri" pitchFamily="34" charset="-122"/>
                <a:cs typeface="Calibri" pitchFamily="34" charset="-120"/>
              </a:rPr>
              <a:t>BIP-M/MT</a:t>
            </a:r>
            <a:endParaRPr lang="en-US" sz="1600" b="1" dirty="0">
              <a:solidFill>
                <a:srgbClr val="FFFF00"/>
              </a:solidFill>
            </a:endParaRPr>
          </a:p>
          <a:p>
            <a:pPr marL="0" indent="0" algn="ctr">
              <a:buNone/>
            </a:pPr>
            <a:r>
              <a:rPr lang="en-US" sz="1600" b="1" dirty="0">
                <a:solidFill>
                  <a:srgbClr val="FFFF00"/>
                </a:solidFill>
                <a:latin typeface="Calibri" pitchFamily="34" charset="0"/>
                <a:ea typeface="Calibri" pitchFamily="34" charset="-122"/>
                <a:cs typeface="Calibri" pitchFamily="34" charset="-120"/>
              </a:rPr>
              <a:t>Graduates</a:t>
            </a:r>
            <a:endParaRPr lang="en-US" sz="1600" b="1" dirty="0">
              <a:solidFill>
                <a:srgbClr val="FFFF00"/>
              </a:solidFill>
            </a:endParaRPr>
          </a:p>
        </p:txBody>
      </p:sp>
      <p:sp>
        <p:nvSpPr>
          <p:cNvPr id="29" name="Shape 24">
            <a:extLst>
              <a:ext uri="{FF2B5EF4-FFF2-40B4-BE49-F238E27FC236}">
                <a16:creationId xmlns:a16="http://schemas.microsoft.com/office/drawing/2014/main" id="{C2B5CD9D-1919-38CB-0BD4-6E88FC5FF201}"/>
              </a:ext>
            </a:extLst>
          </p:cNvPr>
          <p:cNvSpPr/>
          <p:nvPr/>
        </p:nvSpPr>
        <p:spPr>
          <a:xfrm>
            <a:off x="2035839" y="4283423"/>
            <a:ext cx="8321040" cy="1554480"/>
          </a:xfrm>
          <a:prstGeom prst="rect">
            <a:avLst/>
          </a:prstGeom>
          <a:solidFill>
            <a:srgbClr val="F5F7FA"/>
          </a:solidFill>
          <a:ln w="12700">
            <a:solidFill>
              <a:srgbClr val="E2E6EF"/>
            </a:solidFill>
            <a:prstDash val="solid"/>
          </a:ln>
          <a:effectLst>
            <a:outerShdw blurRad="101600" dist="38100" dir="8100000" algn="bl" rotWithShape="0">
              <a:srgbClr val="000000">
                <a:alpha val="12000"/>
              </a:srgbClr>
            </a:outerShdw>
          </a:effectLst>
        </p:spPr>
        <p:txBody>
          <a:bodyPr/>
          <a:lstStyle/>
          <a:p>
            <a:endParaRPr lang="en-US" sz="3200" b="1"/>
          </a:p>
        </p:txBody>
      </p:sp>
      <p:sp>
        <p:nvSpPr>
          <p:cNvPr id="30" name="Shape 25">
            <a:extLst>
              <a:ext uri="{FF2B5EF4-FFF2-40B4-BE49-F238E27FC236}">
                <a16:creationId xmlns:a16="http://schemas.microsoft.com/office/drawing/2014/main" id="{56CCDC86-7DD3-8196-1FF0-52F341CEFD83}"/>
              </a:ext>
            </a:extLst>
          </p:cNvPr>
          <p:cNvSpPr/>
          <p:nvPr/>
        </p:nvSpPr>
        <p:spPr>
          <a:xfrm>
            <a:off x="2035839" y="4283423"/>
            <a:ext cx="64008" cy="1554480"/>
          </a:xfrm>
          <a:prstGeom prst="rect">
            <a:avLst/>
          </a:prstGeom>
          <a:solidFill>
            <a:srgbClr val="16A34A"/>
          </a:solidFill>
          <a:ln w="12700">
            <a:solidFill>
              <a:srgbClr val="16A34A"/>
            </a:solidFill>
            <a:prstDash val="solid"/>
          </a:ln>
        </p:spPr>
        <p:txBody>
          <a:bodyPr/>
          <a:lstStyle/>
          <a:p>
            <a:endParaRPr lang="en-US" sz="3200" b="1"/>
          </a:p>
        </p:txBody>
      </p:sp>
      <p:sp>
        <p:nvSpPr>
          <p:cNvPr id="31" name="Text 26">
            <a:extLst>
              <a:ext uri="{FF2B5EF4-FFF2-40B4-BE49-F238E27FC236}">
                <a16:creationId xmlns:a16="http://schemas.microsoft.com/office/drawing/2014/main" id="{C77D0ACA-FBB2-500E-DB9C-B2FF22E4C1CC}"/>
              </a:ext>
            </a:extLst>
          </p:cNvPr>
          <p:cNvSpPr/>
          <p:nvPr/>
        </p:nvSpPr>
        <p:spPr>
          <a:xfrm>
            <a:off x="2191287" y="4347431"/>
            <a:ext cx="8092440" cy="256032"/>
          </a:xfrm>
          <a:prstGeom prst="rect">
            <a:avLst/>
          </a:prstGeom>
          <a:noFill/>
          <a:ln/>
        </p:spPr>
        <p:txBody>
          <a:bodyPr wrap="square" lIns="0" tIns="0" rIns="0" bIns="0" rtlCol="0" anchor="ctr"/>
          <a:lstStyle/>
          <a:p>
            <a:pPr marL="0" indent="0">
              <a:buNone/>
            </a:pPr>
            <a:r>
              <a:rPr lang="en-US" b="1" dirty="0">
                <a:solidFill>
                  <a:srgbClr val="1B2D6B"/>
                </a:solidFill>
                <a:latin typeface="Calibri" pitchFamily="34" charset="0"/>
                <a:ea typeface="Calibri" pitchFamily="34" charset="-122"/>
                <a:cs typeface="Calibri" pitchFamily="34" charset="-120"/>
              </a:rPr>
              <a:t>Severe Weather Pilot — Standout Results (MetService / Fiji / Tonga / Niue)</a:t>
            </a:r>
            <a:endParaRPr lang="en-US" b="1" dirty="0"/>
          </a:p>
        </p:txBody>
      </p:sp>
      <p:sp>
        <p:nvSpPr>
          <p:cNvPr id="32" name="Text 27">
            <a:extLst>
              <a:ext uri="{FF2B5EF4-FFF2-40B4-BE49-F238E27FC236}">
                <a16:creationId xmlns:a16="http://schemas.microsoft.com/office/drawing/2014/main" id="{48587532-6ADF-A0C4-75E5-B69F7F292570}"/>
              </a:ext>
            </a:extLst>
          </p:cNvPr>
          <p:cNvSpPr/>
          <p:nvPr/>
        </p:nvSpPr>
        <p:spPr>
          <a:xfrm>
            <a:off x="2191287" y="4694903"/>
            <a:ext cx="1508760" cy="384048"/>
          </a:xfrm>
          <a:prstGeom prst="rect">
            <a:avLst/>
          </a:prstGeom>
          <a:noFill/>
          <a:ln/>
        </p:spPr>
        <p:txBody>
          <a:bodyPr wrap="square" lIns="0" tIns="0" rIns="0" bIns="0" rtlCol="0" anchor="ctr"/>
          <a:lstStyle/>
          <a:p>
            <a:pPr marL="0" indent="0" algn="ctr">
              <a:buNone/>
            </a:pPr>
            <a:r>
              <a:rPr lang="en-US" sz="3200" b="1" dirty="0">
                <a:solidFill>
                  <a:srgbClr val="16A34A"/>
                </a:solidFill>
                <a:latin typeface="Calibri" pitchFamily="34" charset="0"/>
                <a:ea typeface="Calibri" pitchFamily="34" charset="-122"/>
                <a:cs typeface="Calibri" pitchFamily="34" charset="-120"/>
              </a:rPr>
              <a:t>100%</a:t>
            </a:r>
            <a:endParaRPr lang="en-US" sz="3200" b="1" dirty="0"/>
          </a:p>
        </p:txBody>
      </p:sp>
      <p:sp>
        <p:nvSpPr>
          <p:cNvPr id="33" name="Text 28">
            <a:extLst>
              <a:ext uri="{FF2B5EF4-FFF2-40B4-BE49-F238E27FC236}">
                <a16:creationId xmlns:a16="http://schemas.microsoft.com/office/drawing/2014/main" id="{CE1A27A7-254B-15A2-3F85-985BA87B70CA}"/>
              </a:ext>
            </a:extLst>
          </p:cNvPr>
          <p:cNvSpPr/>
          <p:nvPr/>
        </p:nvSpPr>
        <p:spPr>
          <a:xfrm>
            <a:off x="2191287" y="5097239"/>
            <a:ext cx="1508760" cy="640080"/>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reported increased confidence</a:t>
            </a:r>
            <a:endParaRPr lang="en-US" sz="1400" b="1" dirty="0"/>
          </a:p>
        </p:txBody>
      </p:sp>
      <p:sp>
        <p:nvSpPr>
          <p:cNvPr id="34" name="Text 29">
            <a:extLst>
              <a:ext uri="{FF2B5EF4-FFF2-40B4-BE49-F238E27FC236}">
                <a16:creationId xmlns:a16="http://schemas.microsoft.com/office/drawing/2014/main" id="{0B570DB1-B5C0-BCDE-39C2-456CF382C75E}"/>
              </a:ext>
            </a:extLst>
          </p:cNvPr>
          <p:cNvSpPr/>
          <p:nvPr/>
        </p:nvSpPr>
        <p:spPr>
          <a:xfrm>
            <a:off x="3837207" y="4694903"/>
            <a:ext cx="1508760" cy="384048"/>
          </a:xfrm>
          <a:prstGeom prst="rect">
            <a:avLst/>
          </a:prstGeom>
          <a:noFill/>
          <a:ln/>
        </p:spPr>
        <p:txBody>
          <a:bodyPr wrap="square" lIns="0" tIns="0" rIns="0" bIns="0" rtlCol="0" anchor="ctr"/>
          <a:lstStyle/>
          <a:p>
            <a:pPr marL="0" indent="0" algn="ctr">
              <a:buNone/>
            </a:pPr>
            <a:r>
              <a:rPr lang="en-US" sz="3200" b="1" dirty="0">
                <a:solidFill>
                  <a:srgbClr val="16A34A"/>
                </a:solidFill>
                <a:latin typeface="Calibri" pitchFamily="34" charset="0"/>
                <a:ea typeface="Calibri" pitchFamily="34" charset="-122"/>
                <a:cs typeface="Calibri" pitchFamily="34" charset="-120"/>
              </a:rPr>
              <a:t>+39%</a:t>
            </a:r>
            <a:endParaRPr lang="en-US" sz="3200" b="1" dirty="0"/>
          </a:p>
        </p:txBody>
      </p:sp>
      <p:sp>
        <p:nvSpPr>
          <p:cNvPr id="35" name="Text 30">
            <a:extLst>
              <a:ext uri="{FF2B5EF4-FFF2-40B4-BE49-F238E27FC236}">
                <a16:creationId xmlns:a16="http://schemas.microsoft.com/office/drawing/2014/main" id="{D6F00242-C9F6-5776-52E3-7572670DD81B}"/>
              </a:ext>
            </a:extLst>
          </p:cNvPr>
          <p:cNvSpPr/>
          <p:nvPr/>
        </p:nvSpPr>
        <p:spPr>
          <a:xfrm>
            <a:off x="3837207" y="5097239"/>
            <a:ext cx="1508760" cy="640080"/>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accuracy confidence gains</a:t>
            </a:r>
            <a:endParaRPr lang="en-US" sz="1400" b="1" dirty="0"/>
          </a:p>
        </p:txBody>
      </p:sp>
      <p:sp>
        <p:nvSpPr>
          <p:cNvPr id="36" name="Text 31">
            <a:extLst>
              <a:ext uri="{FF2B5EF4-FFF2-40B4-BE49-F238E27FC236}">
                <a16:creationId xmlns:a16="http://schemas.microsoft.com/office/drawing/2014/main" id="{D2580FC3-A14A-9578-2872-5D91075EC700}"/>
              </a:ext>
            </a:extLst>
          </p:cNvPr>
          <p:cNvSpPr/>
          <p:nvPr/>
        </p:nvSpPr>
        <p:spPr>
          <a:xfrm>
            <a:off x="5483127" y="4694903"/>
            <a:ext cx="1508760" cy="384048"/>
          </a:xfrm>
          <a:prstGeom prst="rect">
            <a:avLst/>
          </a:prstGeom>
          <a:noFill/>
          <a:ln/>
        </p:spPr>
        <p:txBody>
          <a:bodyPr wrap="square" lIns="0" tIns="0" rIns="0" bIns="0" rtlCol="0" anchor="ctr"/>
          <a:lstStyle/>
          <a:p>
            <a:pPr marL="0" indent="0" algn="ctr">
              <a:buNone/>
            </a:pPr>
            <a:r>
              <a:rPr lang="en-US" sz="3200" b="1" dirty="0">
                <a:solidFill>
                  <a:srgbClr val="16A34A"/>
                </a:solidFill>
                <a:latin typeface="Calibri" pitchFamily="34" charset="0"/>
                <a:ea typeface="Calibri" pitchFamily="34" charset="-122"/>
                <a:cs typeface="Calibri" pitchFamily="34" charset="-120"/>
              </a:rPr>
              <a:t>+45%</a:t>
            </a:r>
            <a:endParaRPr lang="en-US" sz="3200" b="1" dirty="0"/>
          </a:p>
        </p:txBody>
      </p:sp>
      <p:sp>
        <p:nvSpPr>
          <p:cNvPr id="37" name="Text 32">
            <a:extLst>
              <a:ext uri="{FF2B5EF4-FFF2-40B4-BE49-F238E27FC236}">
                <a16:creationId xmlns:a16="http://schemas.microsoft.com/office/drawing/2014/main" id="{2B7BA684-C267-DC52-AF90-D38BBBD4005A}"/>
              </a:ext>
            </a:extLst>
          </p:cNvPr>
          <p:cNvSpPr/>
          <p:nvPr/>
        </p:nvSpPr>
        <p:spPr>
          <a:xfrm>
            <a:off x="5483127" y="5097239"/>
            <a:ext cx="1508760" cy="640080"/>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timeliness confidence gains</a:t>
            </a:r>
            <a:endParaRPr lang="en-US" sz="1400" b="1" dirty="0"/>
          </a:p>
        </p:txBody>
      </p:sp>
      <p:sp>
        <p:nvSpPr>
          <p:cNvPr id="38" name="Text 33">
            <a:extLst>
              <a:ext uri="{FF2B5EF4-FFF2-40B4-BE49-F238E27FC236}">
                <a16:creationId xmlns:a16="http://schemas.microsoft.com/office/drawing/2014/main" id="{D5367981-2E1C-9451-4BFF-37117F2D1895}"/>
              </a:ext>
            </a:extLst>
          </p:cNvPr>
          <p:cNvSpPr/>
          <p:nvPr/>
        </p:nvSpPr>
        <p:spPr>
          <a:xfrm>
            <a:off x="7129047" y="4694903"/>
            <a:ext cx="1508760" cy="384048"/>
          </a:xfrm>
          <a:prstGeom prst="rect">
            <a:avLst/>
          </a:prstGeom>
          <a:noFill/>
          <a:ln/>
        </p:spPr>
        <p:txBody>
          <a:bodyPr wrap="square" lIns="0" tIns="0" rIns="0" bIns="0" rtlCol="0" anchor="ctr"/>
          <a:lstStyle/>
          <a:p>
            <a:pPr marL="0" indent="0" algn="ctr">
              <a:buNone/>
            </a:pPr>
            <a:r>
              <a:rPr lang="en-US" sz="3200" b="1" dirty="0">
                <a:solidFill>
                  <a:srgbClr val="16A34A"/>
                </a:solidFill>
                <a:latin typeface="Calibri" pitchFamily="34" charset="0"/>
                <a:ea typeface="Calibri" pitchFamily="34" charset="-122"/>
                <a:cs typeface="Calibri" pitchFamily="34" charset="-120"/>
              </a:rPr>
              <a:t>+42%</a:t>
            </a:r>
            <a:endParaRPr lang="en-US" sz="3200" b="1" dirty="0"/>
          </a:p>
        </p:txBody>
      </p:sp>
      <p:sp>
        <p:nvSpPr>
          <p:cNvPr id="39" name="Text 34">
            <a:extLst>
              <a:ext uri="{FF2B5EF4-FFF2-40B4-BE49-F238E27FC236}">
                <a16:creationId xmlns:a16="http://schemas.microsoft.com/office/drawing/2014/main" id="{9C6E125F-DD61-8640-A740-5FE55C001CD5}"/>
              </a:ext>
            </a:extLst>
          </p:cNvPr>
          <p:cNvSpPr/>
          <p:nvPr/>
        </p:nvSpPr>
        <p:spPr>
          <a:xfrm>
            <a:off x="7129047" y="5097239"/>
            <a:ext cx="1508760" cy="640080"/>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collaboration confidence</a:t>
            </a:r>
            <a:endParaRPr lang="en-US" sz="1400" b="1" dirty="0"/>
          </a:p>
        </p:txBody>
      </p:sp>
      <p:sp>
        <p:nvSpPr>
          <p:cNvPr id="40" name="Text 35">
            <a:extLst>
              <a:ext uri="{FF2B5EF4-FFF2-40B4-BE49-F238E27FC236}">
                <a16:creationId xmlns:a16="http://schemas.microsoft.com/office/drawing/2014/main" id="{FF9D1E05-22C1-7447-77C8-DD807B1E885D}"/>
              </a:ext>
            </a:extLst>
          </p:cNvPr>
          <p:cNvSpPr/>
          <p:nvPr/>
        </p:nvSpPr>
        <p:spPr>
          <a:xfrm>
            <a:off x="8774967" y="4694903"/>
            <a:ext cx="1508760" cy="384048"/>
          </a:xfrm>
          <a:prstGeom prst="rect">
            <a:avLst/>
          </a:prstGeom>
          <a:noFill/>
          <a:ln/>
        </p:spPr>
        <p:txBody>
          <a:bodyPr wrap="square" lIns="0" tIns="0" rIns="0" bIns="0" rtlCol="0" anchor="ctr"/>
          <a:lstStyle/>
          <a:p>
            <a:pPr marL="0" indent="0" algn="ctr">
              <a:buNone/>
            </a:pPr>
            <a:r>
              <a:rPr lang="en-US" sz="3200" b="1" dirty="0">
                <a:solidFill>
                  <a:srgbClr val="16A34A"/>
                </a:solidFill>
                <a:latin typeface="Calibri" pitchFamily="34" charset="0"/>
                <a:ea typeface="Calibri" pitchFamily="34" charset="-122"/>
                <a:cs typeface="Calibri" pitchFamily="34" charset="-120"/>
              </a:rPr>
              <a:t>100%</a:t>
            </a:r>
            <a:endParaRPr lang="en-US" sz="3200" b="1" dirty="0"/>
          </a:p>
        </p:txBody>
      </p:sp>
      <p:sp>
        <p:nvSpPr>
          <p:cNvPr id="41" name="Text 36">
            <a:extLst>
              <a:ext uri="{FF2B5EF4-FFF2-40B4-BE49-F238E27FC236}">
                <a16:creationId xmlns:a16="http://schemas.microsoft.com/office/drawing/2014/main" id="{01CCE3E3-0467-7CBE-3B30-24704DF0C348}"/>
              </a:ext>
            </a:extLst>
          </p:cNvPr>
          <p:cNvSpPr/>
          <p:nvPr/>
        </p:nvSpPr>
        <p:spPr>
          <a:xfrm>
            <a:off x="8774967" y="5097239"/>
            <a:ext cx="1508760" cy="640080"/>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applying skills in their work</a:t>
            </a:r>
            <a:endParaRPr lang="en-US" sz="1400" b="1" dirty="0"/>
          </a:p>
        </p:txBody>
      </p:sp>
    </p:spTree>
    <p:extLst>
      <p:ext uri="{BB962C8B-B14F-4D97-AF65-F5344CB8AC3E}">
        <p14:creationId xmlns:p14="http://schemas.microsoft.com/office/powerpoint/2010/main" val="195199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95D7-7AFD-33BB-A44D-8DB4F55A43CA}"/>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FB531F71-1DF7-84E6-3C87-9087E3D3E27D}"/>
              </a:ext>
            </a:extLst>
          </p:cNvPr>
          <p:cNvSpPr/>
          <p:nvPr/>
        </p:nvSpPr>
        <p:spPr>
          <a:xfrm>
            <a:off x="5121416" y="282508"/>
            <a:ext cx="5074920" cy="594360"/>
          </a:xfrm>
          <a:prstGeom prst="rect">
            <a:avLst/>
          </a:prstGeom>
          <a:noFill/>
          <a:ln/>
        </p:spPr>
        <p:txBody>
          <a:bodyPr wrap="square" lIns="0" tIns="0" rIns="0" bIns="0" rtlCol="0" anchor="ctr"/>
          <a:lstStyle/>
          <a:p>
            <a:pPr marL="0" indent="0" algn="ctr">
              <a:buNone/>
            </a:pPr>
            <a:r>
              <a:rPr lang="en-US" sz="3200" b="1" dirty="0">
                <a:solidFill>
                  <a:srgbClr val="1B2D6B"/>
                </a:solidFill>
                <a:latin typeface="Calibri" pitchFamily="34" charset="0"/>
                <a:ea typeface="Calibri" pitchFamily="34" charset="-122"/>
                <a:cs typeface="Calibri" pitchFamily="34" charset="-120"/>
              </a:rPr>
              <a:t>KRA 3: Observation Network </a:t>
            </a:r>
          </a:p>
          <a:p>
            <a:pPr marL="0" indent="0" algn="ctr">
              <a:buNone/>
            </a:pPr>
            <a:r>
              <a:rPr lang="en-US" sz="3200" b="1" dirty="0">
                <a:solidFill>
                  <a:srgbClr val="1B2D6B"/>
                </a:solidFill>
                <a:latin typeface="Calibri" pitchFamily="34" charset="0"/>
                <a:ea typeface="Calibri" pitchFamily="34" charset="-122"/>
                <a:cs typeface="Calibri" pitchFamily="34" charset="-120"/>
              </a:rPr>
              <a:t>Infrastructure</a:t>
            </a:r>
            <a:endParaRPr lang="en-US" sz="3200" dirty="0"/>
          </a:p>
        </p:txBody>
      </p:sp>
      <p:sp>
        <p:nvSpPr>
          <p:cNvPr id="5" name="Shape 2">
            <a:extLst>
              <a:ext uri="{FF2B5EF4-FFF2-40B4-BE49-F238E27FC236}">
                <a16:creationId xmlns:a16="http://schemas.microsoft.com/office/drawing/2014/main" id="{B37A41A4-AE28-728F-6E19-0D7970494BD1}"/>
              </a:ext>
            </a:extLst>
          </p:cNvPr>
          <p:cNvSpPr/>
          <p:nvPr/>
        </p:nvSpPr>
        <p:spPr>
          <a:xfrm>
            <a:off x="10637520" y="0"/>
            <a:ext cx="1554480" cy="822960"/>
          </a:xfrm>
          <a:prstGeom prst="roundRect">
            <a:avLst>
              <a:gd name="adj" fmla="val 14545"/>
            </a:avLst>
          </a:prstGeom>
          <a:solidFill>
            <a:srgbClr val="16A34A"/>
          </a:solidFill>
          <a:ln w="12700">
            <a:solidFill>
              <a:srgbClr val="16A34A"/>
            </a:solidFill>
            <a:prstDash val="solid"/>
          </a:ln>
        </p:spPr>
        <p:txBody>
          <a:bodyPr/>
          <a:lstStyle/>
          <a:p>
            <a:endParaRPr lang="en-US" sz="3600"/>
          </a:p>
        </p:txBody>
      </p:sp>
      <p:sp>
        <p:nvSpPr>
          <p:cNvPr id="6" name="Text 3">
            <a:extLst>
              <a:ext uri="{FF2B5EF4-FFF2-40B4-BE49-F238E27FC236}">
                <a16:creationId xmlns:a16="http://schemas.microsoft.com/office/drawing/2014/main" id="{D503C58F-44E6-17C4-3EEC-B731BE061912}"/>
              </a:ext>
            </a:extLst>
          </p:cNvPr>
          <p:cNvSpPr/>
          <p:nvPr/>
        </p:nvSpPr>
        <p:spPr>
          <a:xfrm>
            <a:off x="10637520" y="0"/>
            <a:ext cx="1554480" cy="822960"/>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GREEN</a:t>
            </a:r>
            <a:endParaRPr lang="en-US" sz="2800" dirty="0"/>
          </a:p>
        </p:txBody>
      </p:sp>
      <p:sp>
        <p:nvSpPr>
          <p:cNvPr id="9" name="Text 4">
            <a:extLst>
              <a:ext uri="{FF2B5EF4-FFF2-40B4-BE49-F238E27FC236}">
                <a16:creationId xmlns:a16="http://schemas.microsoft.com/office/drawing/2014/main" id="{0A5788A3-01BA-6C0F-1A01-361B911872B4}"/>
              </a:ext>
            </a:extLst>
          </p:cNvPr>
          <p:cNvSpPr/>
          <p:nvPr/>
        </p:nvSpPr>
        <p:spPr>
          <a:xfrm>
            <a:off x="5719650" y="1006733"/>
            <a:ext cx="4476686" cy="397762"/>
          </a:xfrm>
          <a:prstGeom prst="rect">
            <a:avLst/>
          </a:prstGeom>
          <a:noFill/>
          <a:ln/>
        </p:spPr>
        <p:txBody>
          <a:bodyPr wrap="square" lIns="0" tIns="0" rIns="0" bIns="0" rtlCol="0" anchor="ctr"/>
          <a:lstStyle/>
          <a:p>
            <a:pPr marL="0" indent="0">
              <a:buNone/>
            </a:pPr>
            <a:r>
              <a:rPr lang="en-US" b="1" i="1" dirty="0">
                <a:solidFill>
                  <a:srgbClr val="B85042"/>
                </a:solidFill>
                <a:latin typeface="Calibri" pitchFamily="34" charset="0"/>
                <a:ea typeface="Calibri" pitchFamily="34" charset="-122"/>
                <a:cs typeface="Calibri" pitchFamily="34" charset="-120"/>
              </a:rPr>
              <a:t>You cannot forecast what you cannot observe</a:t>
            </a:r>
            <a:endParaRPr lang="en-US" b="1" dirty="0"/>
          </a:p>
        </p:txBody>
      </p:sp>
      <p:sp>
        <p:nvSpPr>
          <p:cNvPr id="11" name="Shape 6">
            <a:extLst>
              <a:ext uri="{FF2B5EF4-FFF2-40B4-BE49-F238E27FC236}">
                <a16:creationId xmlns:a16="http://schemas.microsoft.com/office/drawing/2014/main" id="{ABA24D66-BFA2-AF2A-78FD-3728F183AEB2}"/>
              </a:ext>
            </a:extLst>
          </p:cNvPr>
          <p:cNvSpPr/>
          <p:nvPr/>
        </p:nvSpPr>
        <p:spPr>
          <a:xfrm>
            <a:off x="671464" y="1964730"/>
            <a:ext cx="2027565" cy="1481328"/>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600"/>
          </a:p>
        </p:txBody>
      </p:sp>
      <p:sp>
        <p:nvSpPr>
          <p:cNvPr id="12" name="Text 7">
            <a:extLst>
              <a:ext uri="{FF2B5EF4-FFF2-40B4-BE49-F238E27FC236}">
                <a16:creationId xmlns:a16="http://schemas.microsoft.com/office/drawing/2014/main" id="{83818960-65D6-99E5-0092-9B91F1F6AB7D}"/>
              </a:ext>
            </a:extLst>
          </p:cNvPr>
          <p:cNvSpPr/>
          <p:nvPr/>
        </p:nvSpPr>
        <p:spPr>
          <a:xfrm>
            <a:off x="671464" y="2056170"/>
            <a:ext cx="2027565" cy="45720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National Stocktake</a:t>
            </a:r>
            <a:endParaRPr lang="en-US" sz="2000" dirty="0"/>
          </a:p>
        </p:txBody>
      </p:sp>
      <p:sp>
        <p:nvSpPr>
          <p:cNvPr id="13" name="Text 8">
            <a:extLst>
              <a:ext uri="{FF2B5EF4-FFF2-40B4-BE49-F238E27FC236}">
                <a16:creationId xmlns:a16="http://schemas.microsoft.com/office/drawing/2014/main" id="{7688A9F7-E247-5BEC-4D80-B236458C1D31}"/>
              </a:ext>
            </a:extLst>
          </p:cNvPr>
          <p:cNvSpPr/>
          <p:nvPr/>
        </p:nvSpPr>
        <p:spPr>
          <a:xfrm>
            <a:off x="671464" y="2540802"/>
            <a:ext cx="2027565" cy="82296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~700 stations</a:t>
            </a:r>
            <a:endParaRPr lang="en-US" sz="2000" b="1" dirty="0"/>
          </a:p>
          <a:p>
            <a:pPr marL="0" indent="0" algn="ctr">
              <a:buNone/>
            </a:pPr>
            <a:r>
              <a:rPr lang="en-US" sz="2000" b="1" dirty="0">
                <a:solidFill>
                  <a:srgbClr val="FFFFFF"/>
                </a:solidFill>
                <a:latin typeface="Calibri" pitchFamily="34" charset="0"/>
                <a:ea typeface="Calibri" pitchFamily="34" charset="-122"/>
                <a:cs typeface="Calibri" pitchFamily="34" charset="-120"/>
              </a:rPr>
              <a:t>across 15 PICs</a:t>
            </a:r>
            <a:endParaRPr lang="en-US" sz="2000" b="1" dirty="0"/>
          </a:p>
        </p:txBody>
      </p:sp>
      <p:sp>
        <p:nvSpPr>
          <p:cNvPr id="14" name="Shape 9">
            <a:extLst>
              <a:ext uri="{FF2B5EF4-FFF2-40B4-BE49-F238E27FC236}">
                <a16:creationId xmlns:a16="http://schemas.microsoft.com/office/drawing/2014/main" id="{AC3009BA-498D-73C7-78F0-C6A6B13D4FCC}"/>
              </a:ext>
            </a:extLst>
          </p:cNvPr>
          <p:cNvSpPr/>
          <p:nvPr/>
        </p:nvSpPr>
        <p:spPr>
          <a:xfrm>
            <a:off x="2864347" y="1964730"/>
            <a:ext cx="2027565" cy="1481328"/>
          </a:xfrm>
          <a:prstGeom prst="rect">
            <a:avLst/>
          </a:prstGeom>
          <a:solidFill>
            <a:srgbClr val="16A34A"/>
          </a:solidFill>
          <a:ln w="12700">
            <a:solidFill>
              <a:srgbClr val="16A34A"/>
            </a:solidFill>
            <a:prstDash val="solid"/>
          </a:ln>
          <a:effectLst>
            <a:outerShdw blurRad="101600" dist="38100" dir="8100000" algn="bl" rotWithShape="0">
              <a:srgbClr val="000000">
                <a:alpha val="12000"/>
              </a:srgbClr>
            </a:outerShdw>
          </a:effectLst>
        </p:spPr>
        <p:txBody>
          <a:bodyPr/>
          <a:lstStyle/>
          <a:p>
            <a:endParaRPr lang="en-US" sz="3600"/>
          </a:p>
        </p:txBody>
      </p:sp>
      <p:sp>
        <p:nvSpPr>
          <p:cNvPr id="15" name="Text 10">
            <a:extLst>
              <a:ext uri="{FF2B5EF4-FFF2-40B4-BE49-F238E27FC236}">
                <a16:creationId xmlns:a16="http://schemas.microsoft.com/office/drawing/2014/main" id="{089C9FC7-1F01-C75A-4898-F477986804F8}"/>
              </a:ext>
            </a:extLst>
          </p:cNvPr>
          <p:cNvSpPr/>
          <p:nvPr/>
        </p:nvSpPr>
        <p:spPr>
          <a:xfrm>
            <a:off x="2864347" y="2056170"/>
            <a:ext cx="2027565" cy="598602"/>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Tonga Radar</a:t>
            </a:r>
            <a:endParaRPr lang="en-US" sz="2000" dirty="0"/>
          </a:p>
          <a:p>
            <a:pPr marL="0" indent="0" algn="ctr">
              <a:buNone/>
            </a:pPr>
            <a:r>
              <a:rPr lang="en-US" sz="2000" b="1" dirty="0">
                <a:solidFill>
                  <a:srgbClr val="FFFFFF"/>
                </a:solidFill>
                <a:latin typeface="Calibri" pitchFamily="34" charset="0"/>
                <a:ea typeface="Calibri" pitchFamily="34" charset="-122"/>
                <a:cs typeface="Calibri" pitchFamily="34" charset="-120"/>
              </a:rPr>
              <a:t>Operational</a:t>
            </a:r>
            <a:endParaRPr lang="en-US" sz="2000" dirty="0"/>
          </a:p>
        </p:txBody>
      </p:sp>
      <p:sp>
        <p:nvSpPr>
          <p:cNvPr id="16" name="Text 11">
            <a:extLst>
              <a:ext uri="{FF2B5EF4-FFF2-40B4-BE49-F238E27FC236}">
                <a16:creationId xmlns:a16="http://schemas.microsoft.com/office/drawing/2014/main" id="{4BB0F1D9-E344-3BA6-7087-141A1B3F522A}"/>
              </a:ext>
            </a:extLst>
          </p:cNvPr>
          <p:cNvSpPr/>
          <p:nvPr/>
        </p:nvSpPr>
        <p:spPr>
          <a:xfrm>
            <a:off x="2864347" y="2540802"/>
            <a:ext cx="2027565" cy="822960"/>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First WRP-funded</a:t>
            </a:r>
            <a:endParaRPr lang="en-US" sz="1600" b="1" dirty="0"/>
          </a:p>
          <a:p>
            <a:pPr marL="0" indent="0" algn="ctr">
              <a:buNone/>
            </a:pPr>
            <a:r>
              <a:rPr lang="en-US" sz="1600" b="1" dirty="0">
                <a:solidFill>
                  <a:srgbClr val="FFFFFF"/>
                </a:solidFill>
                <a:latin typeface="Calibri" pitchFamily="34" charset="0"/>
                <a:ea typeface="Calibri" pitchFamily="34" charset="-122"/>
                <a:cs typeface="Calibri" pitchFamily="34" charset="-120"/>
              </a:rPr>
              <a:t>infrastructure in use</a:t>
            </a:r>
            <a:endParaRPr lang="en-US" sz="1600" b="1" dirty="0"/>
          </a:p>
        </p:txBody>
      </p:sp>
      <p:sp>
        <p:nvSpPr>
          <p:cNvPr id="17" name="Shape 12">
            <a:extLst>
              <a:ext uri="{FF2B5EF4-FFF2-40B4-BE49-F238E27FC236}">
                <a16:creationId xmlns:a16="http://schemas.microsoft.com/office/drawing/2014/main" id="{4C6338FA-8045-CC30-4D7B-F05EEF4525BB}"/>
              </a:ext>
            </a:extLst>
          </p:cNvPr>
          <p:cNvSpPr/>
          <p:nvPr/>
        </p:nvSpPr>
        <p:spPr>
          <a:xfrm>
            <a:off x="5057230" y="1973874"/>
            <a:ext cx="2027565" cy="1481328"/>
          </a:xfrm>
          <a:prstGeom prst="rect">
            <a:avLst/>
          </a:prstGeom>
          <a:solidFill>
            <a:srgbClr val="065A82"/>
          </a:solidFill>
          <a:ln w="12700">
            <a:solidFill>
              <a:srgbClr val="065A82"/>
            </a:solidFill>
            <a:prstDash val="solid"/>
          </a:ln>
          <a:effectLst>
            <a:outerShdw blurRad="101600" dist="38100" dir="8100000" algn="bl" rotWithShape="0">
              <a:srgbClr val="000000">
                <a:alpha val="12000"/>
              </a:srgbClr>
            </a:outerShdw>
          </a:effectLst>
        </p:spPr>
        <p:txBody>
          <a:bodyPr/>
          <a:lstStyle/>
          <a:p>
            <a:endParaRPr lang="en-US" sz="3600"/>
          </a:p>
        </p:txBody>
      </p:sp>
      <p:sp>
        <p:nvSpPr>
          <p:cNvPr id="18" name="Text 13">
            <a:extLst>
              <a:ext uri="{FF2B5EF4-FFF2-40B4-BE49-F238E27FC236}">
                <a16:creationId xmlns:a16="http://schemas.microsoft.com/office/drawing/2014/main" id="{64A33595-7EA2-AB44-A343-D18E51EB3498}"/>
              </a:ext>
            </a:extLst>
          </p:cNvPr>
          <p:cNvSpPr/>
          <p:nvPr/>
        </p:nvSpPr>
        <p:spPr>
          <a:xfrm>
            <a:off x="5057230" y="2065313"/>
            <a:ext cx="2027565" cy="589459"/>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Regional Obs</a:t>
            </a:r>
            <a:endParaRPr lang="en-US" sz="2000" b="1" dirty="0"/>
          </a:p>
          <a:p>
            <a:pPr marL="0" indent="0" algn="ctr">
              <a:buNone/>
            </a:pPr>
            <a:r>
              <a:rPr lang="en-US" sz="2000" b="1" dirty="0">
                <a:solidFill>
                  <a:srgbClr val="FFFFFF"/>
                </a:solidFill>
                <a:latin typeface="Calibri" pitchFamily="34" charset="0"/>
                <a:ea typeface="Calibri" pitchFamily="34" charset="-122"/>
                <a:cs typeface="Calibri" pitchFamily="34" charset="-120"/>
              </a:rPr>
              <a:t>Workshop</a:t>
            </a:r>
            <a:endParaRPr lang="en-US" sz="2000" b="1" dirty="0"/>
          </a:p>
        </p:txBody>
      </p:sp>
      <p:sp>
        <p:nvSpPr>
          <p:cNvPr id="19" name="Text 14">
            <a:extLst>
              <a:ext uri="{FF2B5EF4-FFF2-40B4-BE49-F238E27FC236}">
                <a16:creationId xmlns:a16="http://schemas.microsoft.com/office/drawing/2014/main" id="{B2390AA8-DC67-DDCB-D55C-F8D38A660C33}"/>
              </a:ext>
            </a:extLst>
          </p:cNvPr>
          <p:cNvSpPr/>
          <p:nvPr/>
        </p:nvSpPr>
        <p:spPr>
          <a:xfrm>
            <a:off x="5057230" y="2549946"/>
            <a:ext cx="2027565" cy="82296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65 reps from</a:t>
            </a:r>
            <a:endParaRPr lang="en-US" b="1" dirty="0"/>
          </a:p>
          <a:p>
            <a:pPr marL="0" indent="0" algn="ctr">
              <a:buNone/>
            </a:pPr>
            <a:r>
              <a:rPr lang="en-US" b="1" dirty="0">
                <a:solidFill>
                  <a:srgbClr val="FFFFFF"/>
                </a:solidFill>
                <a:latin typeface="Calibri" pitchFamily="34" charset="0"/>
                <a:ea typeface="Calibri" pitchFamily="34" charset="-122"/>
                <a:cs typeface="Calibri" pitchFamily="34" charset="-120"/>
              </a:rPr>
              <a:t>14 PICs, Nov 2025</a:t>
            </a:r>
            <a:endParaRPr lang="en-US" b="1" dirty="0"/>
          </a:p>
        </p:txBody>
      </p:sp>
      <p:sp>
        <p:nvSpPr>
          <p:cNvPr id="20" name="Shape 15">
            <a:extLst>
              <a:ext uri="{FF2B5EF4-FFF2-40B4-BE49-F238E27FC236}">
                <a16:creationId xmlns:a16="http://schemas.microsoft.com/office/drawing/2014/main" id="{C3D06BB3-B810-0C2D-8DAF-3783ED5BBB8B}"/>
              </a:ext>
            </a:extLst>
          </p:cNvPr>
          <p:cNvSpPr/>
          <p:nvPr/>
        </p:nvSpPr>
        <p:spPr>
          <a:xfrm>
            <a:off x="7250113" y="1974513"/>
            <a:ext cx="2027565" cy="1481328"/>
          </a:xfrm>
          <a:prstGeom prst="rect">
            <a:avLst/>
          </a:prstGeom>
          <a:solidFill>
            <a:srgbClr val="B85042"/>
          </a:solidFill>
          <a:ln w="12700">
            <a:solidFill>
              <a:srgbClr val="B85042"/>
            </a:solidFill>
            <a:prstDash val="solid"/>
          </a:ln>
          <a:effectLst>
            <a:outerShdw blurRad="101600" dist="38100" dir="8100000" algn="bl" rotWithShape="0">
              <a:srgbClr val="000000">
                <a:alpha val="12000"/>
              </a:srgbClr>
            </a:outerShdw>
          </a:effectLst>
        </p:spPr>
        <p:txBody>
          <a:bodyPr/>
          <a:lstStyle/>
          <a:p>
            <a:endParaRPr lang="en-US" sz="3600"/>
          </a:p>
        </p:txBody>
      </p:sp>
      <p:sp>
        <p:nvSpPr>
          <p:cNvPr id="21" name="Text 16">
            <a:extLst>
              <a:ext uri="{FF2B5EF4-FFF2-40B4-BE49-F238E27FC236}">
                <a16:creationId xmlns:a16="http://schemas.microsoft.com/office/drawing/2014/main" id="{A4852139-5531-1391-AB71-32460A969CFD}"/>
              </a:ext>
            </a:extLst>
          </p:cNvPr>
          <p:cNvSpPr/>
          <p:nvPr/>
        </p:nvSpPr>
        <p:spPr>
          <a:xfrm>
            <a:off x="7250113" y="2065953"/>
            <a:ext cx="2027565" cy="58882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Solomon Islands</a:t>
            </a:r>
            <a:endParaRPr lang="en-US" sz="2000" dirty="0"/>
          </a:p>
          <a:p>
            <a:pPr marL="0" indent="0" algn="ctr">
              <a:buNone/>
            </a:pPr>
            <a:r>
              <a:rPr lang="en-US" sz="2000" b="1" dirty="0">
                <a:solidFill>
                  <a:srgbClr val="FFFFFF"/>
                </a:solidFill>
                <a:latin typeface="Calibri" pitchFamily="34" charset="0"/>
                <a:ea typeface="Calibri" pitchFamily="34" charset="-122"/>
                <a:cs typeface="Calibri" pitchFamily="34" charset="-120"/>
              </a:rPr>
              <a:t>Radar Pre-Con</a:t>
            </a:r>
            <a:endParaRPr lang="en-US" sz="1600" dirty="0"/>
          </a:p>
        </p:txBody>
      </p:sp>
      <p:sp>
        <p:nvSpPr>
          <p:cNvPr id="22" name="Text 17">
            <a:extLst>
              <a:ext uri="{FF2B5EF4-FFF2-40B4-BE49-F238E27FC236}">
                <a16:creationId xmlns:a16="http://schemas.microsoft.com/office/drawing/2014/main" id="{CA31BA93-75F7-B6A1-84B2-F994EE9B81A0}"/>
              </a:ext>
            </a:extLst>
          </p:cNvPr>
          <p:cNvSpPr/>
          <p:nvPr/>
        </p:nvSpPr>
        <p:spPr>
          <a:xfrm>
            <a:off x="7250113" y="2550585"/>
            <a:ext cx="2027565" cy="822960"/>
          </a:xfrm>
          <a:prstGeom prst="rect">
            <a:avLst/>
          </a:prstGeom>
          <a:noFill/>
          <a:ln/>
        </p:spPr>
        <p:txBody>
          <a:bodyPr wrap="square" lIns="0" tIns="0" rIns="0" bIns="0" rtlCol="0" anchor="ctr"/>
          <a:lstStyle/>
          <a:p>
            <a:pPr marL="0" indent="0" algn="ctr">
              <a:buNone/>
            </a:pPr>
            <a:r>
              <a:rPr lang="en-US" sz="1600" b="1" dirty="0">
                <a:solidFill>
                  <a:schemeClr val="bg1"/>
                </a:solidFill>
                <a:latin typeface="Calibri" pitchFamily="34" charset="0"/>
                <a:ea typeface="Calibri" pitchFamily="34" charset="-122"/>
                <a:cs typeface="Calibri" pitchFamily="34" charset="-120"/>
              </a:rPr>
              <a:t>Contracts signed;</a:t>
            </a:r>
            <a:endParaRPr lang="en-US" sz="1600" b="1" dirty="0">
              <a:solidFill>
                <a:schemeClr val="bg1"/>
              </a:solidFill>
            </a:endParaRPr>
          </a:p>
          <a:p>
            <a:pPr marL="0" indent="0" algn="ctr">
              <a:buNone/>
            </a:pPr>
            <a:r>
              <a:rPr lang="en-US" sz="1600" b="1" dirty="0">
                <a:solidFill>
                  <a:schemeClr val="bg1"/>
                </a:solidFill>
                <a:latin typeface="Calibri" pitchFamily="34" charset="0"/>
                <a:ea typeface="Calibri" pitchFamily="34" charset="-122"/>
                <a:cs typeface="Calibri" pitchFamily="34" charset="-120"/>
              </a:rPr>
              <a:t>UXO assessment done</a:t>
            </a:r>
            <a:endParaRPr lang="en-US" sz="1600" b="1" dirty="0">
              <a:solidFill>
                <a:schemeClr val="bg1"/>
              </a:solidFill>
            </a:endParaRPr>
          </a:p>
        </p:txBody>
      </p:sp>
      <p:sp>
        <p:nvSpPr>
          <p:cNvPr id="23" name="Shape 18">
            <a:extLst>
              <a:ext uri="{FF2B5EF4-FFF2-40B4-BE49-F238E27FC236}">
                <a16:creationId xmlns:a16="http://schemas.microsoft.com/office/drawing/2014/main" id="{9EE3ACE9-5950-FE1C-1B7C-CC03819C37A7}"/>
              </a:ext>
            </a:extLst>
          </p:cNvPr>
          <p:cNvSpPr/>
          <p:nvPr/>
        </p:nvSpPr>
        <p:spPr>
          <a:xfrm>
            <a:off x="9442996" y="1992162"/>
            <a:ext cx="2027565" cy="1481328"/>
          </a:xfrm>
          <a:prstGeom prst="rect">
            <a:avLst/>
          </a:prstGeom>
          <a:solidFill>
            <a:srgbClr val="F59E0B"/>
          </a:solidFill>
          <a:ln w="12700">
            <a:solidFill>
              <a:srgbClr val="F59E0B"/>
            </a:solidFill>
            <a:prstDash val="solid"/>
          </a:ln>
          <a:effectLst>
            <a:outerShdw blurRad="101600" dist="38100" dir="8100000" algn="bl" rotWithShape="0">
              <a:srgbClr val="000000">
                <a:alpha val="12000"/>
              </a:srgbClr>
            </a:outerShdw>
          </a:effectLst>
        </p:spPr>
        <p:txBody>
          <a:bodyPr/>
          <a:lstStyle/>
          <a:p>
            <a:endParaRPr lang="en-US" sz="4400" b="1"/>
          </a:p>
        </p:txBody>
      </p:sp>
      <p:sp>
        <p:nvSpPr>
          <p:cNvPr id="24" name="Text 19">
            <a:extLst>
              <a:ext uri="{FF2B5EF4-FFF2-40B4-BE49-F238E27FC236}">
                <a16:creationId xmlns:a16="http://schemas.microsoft.com/office/drawing/2014/main" id="{8F5B0ADB-3FB6-7BED-7AF4-521CBCD995D7}"/>
              </a:ext>
            </a:extLst>
          </p:cNvPr>
          <p:cNvSpPr/>
          <p:nvPr/>
        </p:nvSpPr>
        <p:spPr>
          <a:xfrm>
            <a:off x="9442996" y="2083602"/>
            <a:ext cx="2027565" cy="457200"/>
          </a:xfrm>
          <a:prstGeom prst="rect">
            <a:avLst/>
          </a:prstGeom>
          <a:noFill/>
          <a:ln/>
        </p:spPr>
        <p:txBody>
          <a:bodyPr wrap="square" lIns="0" tIns="0" rIns="0" bIns="0" rtlCol="0" anchor="ctr"/>
          <a:lstStyle/>
          <a:p>
            <a:pPr marL="0" indent="0" algn="ctr">
              <a:buNone/>
            </a:pPr>
            <a:r>
              <a:rPr lang="en-US" sz="2000" b="1" dirty="0">
                <a:solidFill>
                  <a:schemeClr val="bg1"/>
                </a:solidFill>
                <a:latin typeface="Calibri" pitchFamily="34" charset="0"/>
                <a:ea typeface="Calibri" pitchFamily="34" charset="-122"/>
                <a:cs typeface="Calibri" pitchFamily="34" charset="-120"/>
              </a:rPr>
              <a:t>Samoa Radar</a:t>
            </a:r>
            <a:endParaRPr lang="en-US" sz="2000" b="1" dirty="0">
              <a:solidFill>
                <a:schemeClr val="bg1"/>
              </a:solidFill>
            </a:endParaRPr>
          </a:p>
          <a:p>
            <a:pPr marL="0" indent="0" algn="ctr">
              <a:buNone/>
            </a:pPr>
            <a:r>
              <a:rPr lang="en-US" sz="2000" b="1" dirty="0">
                <a:solidFill>
                  <a:schemeClr val="bg1"/>
                </a:solidFill>
                <a:latin typeface="Calibri" pitchFamily="34" charset="0"/>
                <a:ea typeface="Calibri" pitchFamily="34" charset="-122"/>
                <a:cs typeface="Calibri" pitchFamily="34" charset="-120"/>
              </a:rPr>
              <a:t>Procurement</a:t>
            </a:r>
            <a:endParaRPr lang="en-US" sz="2000" b="1" dirty="0">
              <a:solidFill>
                <a:schemeClr val="bg1"/>
              </a:solidFill>
            </a:endParaRPr>
          </a:p>
        </p:txBody>
      </p:sp>
      <p:sp>
        <p:nvSpPr>
          <p:cNvPr id="25" name="Text 20">
            <a:extLst>
              <a:ext uri="{FF2B5EF4-FFF2-40B4-BE49-F238E27FC236}">
                <a16:creationId xmlns:a16="http://schemas.microsoft.com/office/drawing/2014/main" id="{9EF5170F-E0C6-139A-BBCA-FB5300041A62}"/>
              </a:ext>
            </a:extLst>
          </p:cNvPr>
          <p:cNvSpPr/>
          <p:nvPr/>
        </p:nvSpPr>
        <p:spPr>
          <a:xfrm>
            <a:off x="9442996" y="2568234"/>
            <a:ext cx="2027565" cy="822960"/>
          </a:xfrm>
          <a:prstGeom prst="rect">
            <a:avLst/>
          </a:prstGeom>
          <a:noFill/>
          <a:ln/>
        </p:spPr>
        <p:txBody>
          <a:bodyPr wrap="square" lIns="0" tIns="0" rIns="0" bIns="0" rtlCol="0" anchor="ctr"/>
          <a:lstStyle/>
          <a:p>
            <a:pPr marL="0" indent="0" algn="ctr">
              <a:buNone/>
            </a:pPr>
            <a:r>
              <a:rPr lang="en-US" b="1" dirty="0">
                <a:solidFill>
                  <a:schemeClr val="bg1"/>
                </a:solidFill>
                <a:latin typeface="Calibri" pitchFamily="34" charset="0"/>
                <a:ea typeface="Calibri" pitchFamily="34" charset="-122"/>
                <a:cs typeface="Calibri" pitchFamily="34" charset="-120"/>
              </a:rPr>
              <a:t>RFQ issued Dec 2025;</a:t>
            </a:r>
            <a:endParaRPr lang="en-US" b="1" dirty="0">
              <a:solidFill>
                <a:schemeClr val="bg1"/>
              </a:solidFill>
            </a:endParaRPr>
          </a:p>
          <a:p>
            <a:pPr marL="0" indent="0" algn="ctr">
              <a:buNone/>
            </a:pPr>
            <a:r>
              <a:rPr lang="en-US" b="1" dirty="0">
                <a:solidFill>
                  <a:schemeClr val="bg1"/>
                </a:solidFill>
                <a:latin typeface="Calibri" pitchFamily="34" charset="0"/>
                <a:ea typeface="Calibri" pitchFamily="34" charset="-122"/>
                <a:cs typeface="Calibri" pitchFamily="34" charset="-120"/>
              </a:rPr>
              <a:t>closes Feb 2026</a:t>
            </a:r>
            <a:endParaRPr lang="en-US" b="1" dirty="0">
              <a:solidFill>
                <a:schemeClr val="bg1"/>
              </a:solidFill>
            </a:endParaRPr>
          </a:p>
        </p:txBody>
      </p:sp>
      <p:sp>
        <p:nvSpPr>
          <p:cNvPr id="26" name="Text 21">
            <a:extLst>
              <a:ext uri="{FF2B5EF4-FFF2-40B4-BE49-F238E27FC236}">
                <a16:creationId xmlns:a16="http://schemas.microsoft.com/office/drawing/2014/main" id="{A82CE8AD-0027-E9B0-7573-99B9A8CA5E60}"/>
              </a:ext>
            </a:extLst>
          </p:cNvPr>
          <p:cNvSpPr/>
          <p:nvPr/>
        </p:nvSpPr>
        <p:spPr>
          <a:xfrm>
            <a:off x="671464" y="3720377"/>
            <a:ext cx="4449952" cy="319995"/>
          </a:xfrm>
          <a:prstGeom prst="rect">
            <a:avLst/>
          </a:prstGeom>
          <a:noFill/>
          <a:ln/>
        </p:spPr>
        <p:txBody>
          <a:bodyPr wrap="square" lIns="0" tIns="0" rIns="0" bIns="0" rtlCol="0" anchor="ctr"/>
          <a:lstStyle/>
          <a:p>
            <a:pPr marL="0" indent="0">
              <a:buNone/>
            </a:pPr>
            <a:r>
              <a:rPr lang="en-US" sz="1600" b="1" dirty="0">
                <a:solidFill>
                  <a:srgbClr val="16A34A"/>
                </a:solidFill>
                <a:latin typeface="Calibri" pitchFamily="34" charset="0"/>
                <a:ea typeface="Calibri" pitchFamily="34" charset="-122"/>
                <a:cs typeface="Calibri" pitchFamily="34" charset="-120"/>
              </a:rPr>
              <a:t>ACHIEVEMENTS</a:t>
            </a:r>
            <a:endParaRPr lang="en-US" sz="1600" dirty="0"/>
          </a:p>
        </p:txBody>
      </p:sp>
      <p:sp>
        <p:nvSpPr>
          <p:cNvPr id="27" name="Text 22">
            <a:extLst>
              <a:ext uri="{FF2B5EF4-FFF2-40B4-BE49-F238E27FC236}">
                <a16:creationId xmlns:a16="http://schemas.microsoft.com/office/drawing/2014/main" id="{6680F64B-3C7D-E1B9-D49F-5996FBC2C075}"/>
              </a:ext>
            </a:extLst>
          </p:cNvPr>
          <p:cNvSpPr/>
          <p:nvPr/>
        </p:nvSpPr>
        <p:spPr>
          <a:xfrm>
            <a:off x="671464" y="4022130"/>
            <a:ext cx="5048186" cy="2285680"/>
          </a:xfrm>
          <a:prstGeom prst="rect">
            <a:avLst/>
          </a:prstGeom>
          <a:noFill/>
          <a:ln/>
        </p:spPr>
        <p:txBody>
          <a:bodyPr wrap="square" rtlCol="0" anchor="ctr"/>
          <a:lstStyle/>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3 observation studies completed (stocktake, NAMP templates, WMO procurement standards)</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Regional Radar Strategy in draft — to be formally endorsed SC4 (June 2026)</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WRP Infrastructure &amp; ICT Adviser joined PMU October 2025</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JICA contract signed for RIC construction at Fiji Met Service (target Dec 2027)</a:t>
            </a:r>
            <a:endParaRPr lang="en-US" sz="1600" dirty="0"/>
          </a:p>
        </p:txBody>
      </p:sp>
      <p:sp>
        <p:nvSpPr>
          <p:cNvPr id="28" name="Text 23">
            <a:extLst>
              <a:ext uri="{FF2B5EF4-FFF2-40B4-BE49-F238E27FC236}">
                <a16:creationId xmlns:a16="http://schemas.microsoft.com/office/drawing/2014/main" id="{B2A59413-292F-32F9-73FC-C82E1D6DA0B6}"/>
              </a:ext>
            </a:extLst>
          </p:cNvPr>
          <p:cNvSpPr/>
          <p:nvPr/>
        </p:nvSpPr>
        <p:spPr>
          <a:xfrm>
            <a:off x="6042492" y="3729522"/>
            <a:ext cx="3746238" cy="256032"/>
          </a:xfrm>
          <a:prstGeom prst="rect">
            <a:avLst/>
          </a:prstGeom>
          <a:noFill/>
          <a:ln/>
        </p:spPr>
        <p:txBody>
          <a:bodyPr wrap="square" lIns="0" tIns="0" rIns="0" bIns="0" rtlCol="0" anchor="ctr"/>
          <a:lstStyle/>
          <a:p>
            <a:pPr marL="0" indent="0">
              <a:buNone/>
            </a:pPr>
            <a:r>
              <a:rPr lang="en-US" sz="1600" b="1" dirty="0">
                <a:solidFill>
                  <a:srgbClr val="B85042"/>
                </a:solidFill>
                <a:latin typeface="Calibri" pitchFamily="34" charset="0"/>
                <a:ea typeface="Calibri" pitchFamily="34" charset="-122"/>
                <a:cs typeface="Calibri" pitchFamily="34" charset="-120"/>
              </a:rPr>
              <a:t>CHALLENGES</a:t>
            </a:r>
            <a:endParaRPr lang="en-US" sz="1600" dirty="0"/>
          </a:p>
        </p:txBody>
      </p:sp>
      <p:sp>
        <p:nvSpPr>
          <p:cNvPr id="29" name="Text 24">
            <a:extLst>
              <a:ext uri="{FF2B5EF4-FFF2-40B4-BE49-F238E27FC236}">
                <a16:creationId xmlns:a16="http://schemas.microsoft.com/office/drawing/2014/main" id="{FB0DE224-E813-74FE-149D-E9C5706F1BAD}"/>
              </a:ext>
            </a:extLst>
          </p:cNvPr>
          <p:cNvSpPr/>
          <p:nvPr/>
        </p:nvSpPr>
        <p:spPr>
          <a:xfrm>
            <a:off x="6042490" y="4031274"/>
            <a:ext cx="5106081" cy="2168048"/>
          </a:xfrm>
          <a:prstGeom prst="rect">
            <a:avLst/>
          </a:prstGeom>
          <a:noFill/>
          <a:ln/>
        </p:spPr>
        <p:txBody>
          <a:bodyPr wrap="square" rtlCol="0" anchor="ctr"/>
          <a:lstStyle/>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Only ~40% of ~700 stations (~280) registered in OSCAR global database</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All 5 regional network plans still in draft; 4 plans not yet started (ocean, hydrology, ICT, upper air)</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AMIS (Asset Management Info System) at concept stage only — critical dependency</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7 of 8 NMHS ICT staffing LOAs delayed — significant delivery gap</a:t>
            </a:r>
            <a:endParaRPr lang="en-US" sz="1600" dirty="0"/>
          </a:p>
        </p:txBody>
      </p:sp>
    </p:spTree>
    <p:extLst>
      <p:ext uri="{BB962C8B-B14F-4D97-AF65-F5344CB8AC3E}">
        <p14:creationId xmlns:p14="http://schemas.microsoft.com/office/powerpoint/2010/main" val="12337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0905B-929A-1FA6-74C7-5D2993DDDFED}"/>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2165449B-A721-C068-966D-E0FB92A7FF0C}"/>
              </a:ext>
            </a:extLst>
          </p:cNvPr>
          <p:cNvSpPr/>
          <p:nvPr/>
        </p:nvSpPr>
        <p:spPr>
          <a:xfrm>
            <a:off x="5397046" y="255375"/>
            <a:ext cx="4891504" cy="640737"/>
          </a:xfrm>
          <a:prstGeom prst="rect">
            <a:avLst/>
          </a:prstGeom>
          <a:noFill/>
          <a:ln/>
        </p:spPr>
        <p:txBody>
          <a:bodyPr wrap="square" lIns="0" tIns="0" rIns="0" bIns="0" rtlCol="0" anchor="ctr"/>
          <a:lstStyle/>
          <a:p>
            <a:pPr marL="0" indent="0" algn="ctr">
              <a:buNone/>
            </a:pPr>
            <a:r>
              <a:rPr lang="en-US" sz="2800" b="1" dirty="0">
                <a:solidFill>
                  <a:srgbClr val="1B2D6B"/>
                </a:solidFill>
                <a:latin typeface="Calibri" pitchFamily="34" charset="0"/>
                <a:ea typeface="Calibri" pitchFamily="34" charset="-122"/>
                <a:cs typeface="Calibri" pitchFamily="34" charset="-120"/>
              </a:rPr>
              <a:t>KRA 4: Forecast &amp; Warning Production</a:t>
            </a:r>
            <a:endParaRPr lang="en-US" sz="2800" dirty="0"/>
          </a:p>
        </p:txBody>
      </p:sp>
      <p:sp>
        <p:nvSpPr>
          <p:cNvPr id="5" name="Shape 2">
            <a:extLst>
              <a:ext uri="{FF2B5EF4-FFF2-40B4-BE49-F238E27FC236}">
                <a16:creationId xmlns:a16="http://schemas.microsoft.com/office/drawing/2014/main" id="{836412CC-EC3D-67E6-8066-27BBADC3EC9A}"/>
              </a:ext>
            </a:extLst>
          </p:cNvPr>
          <p:cNvSpPr/>
          <p:nvPr/>
        </p:nvSpPr>
        <p:spPr>
          <a:xfrm>
            <a:off x="10613240" y="0"/>
            <a:ext cx="1578760" cy="749808"/>
          </a:xfrm>
          <a:prstGeom prst="roundRect">
            <a:avLst>
              <a:gd name="adj" fmla="val 14545"/>
            </a:avLst>
          </a:prstGeom>
          <a:solidFill>
            <a:srgbClr val="F59E0B"/>
          </a:solidFill>
          <a:ln w="12700">
            <a:solidFill>
              <a:srgbClr val="F59E0B"/>
            </a:solidFill>
            <a:prstDash val="solid"/>
          </a:ln>
        </p:spPr>
        <p:txBody>
          <a:bodyPr/>
          <a:lstStyle/>
          <a:p>
            <a:endParaRPr lang="en-US" sz="2800"/>
          </a:p>
        </p:txBody>
      </p:sp>
      <p:sp>
        <p:nvSpPr>
          <p:cNvPr id="6" name="Text 3">
            <a:extLst>
              <a:ext uri="{FF2B5EF4-FFF2-40B4-BE49-F238E27FC236}">
                <a16:creationId xmlns:a16="http://schemas.microsoft.com/office/drawing/2014/main" id="{FA8A9E49-73E8-E75B-24D4-A1B1A9C80527}"/>
              </a:ext>
            </a:extLst>
          </p:cNvPr>
          <p:cNvSpPr/>
          <p:nvPr/>
        </p:nvSpPr>
        <p:spPr>
          <a:xfrm>
            <a:off x="10613240" y="0"/>
            <a:ext cx="1578760" cy="749808"/>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AMBER</a:t>
            </a:r>
            <a:endParaRPr lang="en-US" sz="2800" dirty="0"/>
          </a:p>
        </p:txBody>
      </p:sp>
      <p:sp>
        <p:nvSpPr>
          <p:cNvPr id="7" name="Text 4">
            <a:extLst>
              <a:ext uri="{FF2B5EF4-FFF2-40B4-BE49-F238E27FC236}">
                <a16:creationId xmlns:a16="http://schemas.microsoft.com/office/drawing/2014/main" id="{242DA4CF-232A-B79C-352B-366EB27B527C}"/>
              </a:ext>
            </a:extLst>
          </p:cNvPr>
          <p:cNvSpPr/>
          <p:nvPr/>
        </p:nvSpPr>
        <p:spPr>
          <a:xfrm>
            <a:off x="5472607" y="874801"/>
            <a:ext cx="5117849" cy="533375"/>
          </a:xfrm>
          <a:prstGeom prst="rect">
            <a:avLst/>
          </a:prstGeom>
          <a:noFill/>
          <a:ln/>
        </p:spPr>
        <p:txBody>
          <a:bodyPr wrap="square" lIns="0" tIns="0" rIns="0" bIns="0" rtlCol="0" anchor="ctr"/>
          <a:lstStyle/>
          <a:p>
            <a:pPr marL="0" indent="0" algn="ctr">
              <a:buNone/>
            </a:pPr>
            <a:r>
              <a:rPr lang="en-US" sz="1600" b="1" i="1" dirty="0">
                <a:solidFill>
                  <a:srgbClr val="B85042"/>
                </a:solidFill>
                <a:latin typeface="Calibri" pitchFamily="34" charset="0"/>
                <a:ea typeface="Calibri" pitchFamily="34" charset="-122"/>
                <a:cs typeface="Calibri" pitchFamily="34" charset="-120"/>
              </a:rPr>
              <a:t>Building the technical and operational foundation </a:t>
            </a:r>
          </a:p>
          <a:p>
            <a:pPr marL="0" indent="0" algn="ctr">
              <a:buNone/>
            </a:pPr>
            <a:r>
              <a:rPr lang="en-US" sz="1600" b="1" i="1" dirty="0">
                <a:solidFill>
                  <a:srgbClr val="B85042"/>
                </a:solidFill>
                <a:latin typeface="Calibri" pitchFamily="34" charset="0"/>
                <a:ea typeface="Calibri" pitchFamily="34" charset="-122"/>
                <a:cs typeface="Calibri" pitchFamily="34" charset="-120"/>
              </a:rPr>
              <a:t>for a Pacific-owned integrated forecasting system</a:t>
            </a:r>
            <a:endParaRPr lang="en-US" sz="1600" b="1" dirty="0"/>
          </a:p>
        </p:txBody>
      </p:sp>
      <p:sp>
        <p:nvSpPr>
          <p:cNvPr id="9" name="Shape 6">
            <a:extLst>
              <a:ext uri="{FF2B5EF4-FFF2-40B4-BE49-F238E27FC236}">
                <a16:creationId xmlns:a16="http://schemas.microsoft.com/office/drawing/2014/main" id="{14B3AFD3-2412-810B-5C11-110CB0225464}"/>
              </a:ext>
            </a:extLst>
          </p:cNvPr>
          <p:cNvSpPr/>
          <p:nvPr/>
        </p:nvSpPr>
        <p:spPr>
          <a:xfrm>
            <a:off x="1053885" y="2003310"/>
            <a:ext cx="9763932" cy="1425689"/>
          </a:xfrm>
          <a:prstGeom prst="rect">
            <a:avLst/>
          </a:prstGeom>
          <a:solidFill>
            <a:srgbClr val="F5F7FA"/>
          </a:solidFill>
          <a:ln w="12700">
            <a:solidFill>
              <a:srgbClr val="E2E6EF"/>
            </a:solidFill>
            <a:prstDash val="solid"/>
          </a:ln>
        </p:spPr>
        <p:txBody>
          <a:bodyPr/>
          <a:lstStyle/>
          <a:p>
            <a:endParaRPr lang="en-US" sz="2800" b="1"/>
          </a:p>
        </p:txBody>
      </p:sp>
      <p:sp>
        <p:nvSpPr>
          <p:cNvPr id="10" name="Text 7">
            <a:extLst>
              <a:ext uri="{FF2B5EF4-FFF2-40B4-BE49-F238E27FC236}">
                <a16:creationId xmlns:a16="http://schemas.microsoft.com/office/drawing/2014/main" id="{745589C6-1FE1-28F2-4A8B-D97998E9D69A}"/>
              </a:ext>
            </a:extLst>
          </p:cNvPr>
          <p:cNvSpPr/>
          <p:nvPr/>
        </p:nvSpPr>
        <p:spPr>
          <a:xfrm>
            <a:off x="1118166" y="1622227"/>
            <a:ext cx="9442044" cy="327207"/>
          </a:xfrm>
          <a:prstGeom prst="rect">
            <a:avLst/>
          </a:prstGeom>
          <a:noFill/>
          <a:ln/>
        </p:spPr>
        <p:txBody>
          <a:bodyPr wrap="square" lIns="0" tIns="0" rIns="0" bIns="0" rtlCol="0" anchor="ctr"/>
          <a:lstStyle/>
          <a:p>
            <a:pPr marL="0" indent="0">
              <a:buNone/>
            </a:pPr>
            <a:r>
              <a:rPr lang="en-US" sz="2400" b="1" dirty="0">
                <a:solidFill>
                  <a:srgbClr val="1B2D6B"/>
                </a:solidFill>
                <a:latin typeface="Calibri" pitchFamily="34" charset="0"/>
                <a:ea typeface="Calibri" pitchFamily="34" charset="-122"/>
                <a:cs typeface="Calibri" pitchFamily="34" charset="-120"/>
              </a:rPr>
              <a:t>Integrated Forecasting Platform (IFP) Journey</a:t>
            </a:r>
            <a:endParaRPr lang="en-US" sz="2400" b="1" dirty="0"/>
          </a:p>
        </p:txBody>
      </p:sp>
      <p:sp>
        <p:nvSpPr>
          <p:cNvPr id="11" name="Shape 8">
            <a:extLst>
              <a:ext uri="{FF2B5EF4-FFF2-40B4-BE49-F238E27FC236}">
                <a16:creationId xmlns:a16="http://schemas.microsoft.com/office/drawing/2014/main" id="{BC9CD13B-52D1-C35B-F868-40D427C585A7}"/>
              </a:ext>
            </a:extLst>
          </p:cNvPr>
          <p:cNvSpPr/>
          <p:nvPr/>
        </p:nvSpPr>
        <p:spPr>
          <a:xfrm>
            <a:off x="2755127" y="2369070"/>
            <a:ext cx="343347" cy="373951"/>
          </a:xfrm>
          <a:prstGeom prst="ellipse">
            <a:avLst/>
          </a:prstGeom>
          <a:solidFill>
            <a:srgbClr val="16A34A"/>
          </a:solidFill>
          <a:ln w="12700">
            <a:solidFill>
              <a:srgbClr val="16A34A"/>
            </a:solidFill>
            <a:prstDash val="solid"/>
          </a:ln>
        </p:spPr>
        <p:txBody>
          <a:bodyPr/>
          <a:lstStyle/>
          <a:p>
            <a:endParaRPr lang="en-US" sz="2800" b="1"/>
          </a:p>
        </p:txBody>
      </p:sp>
      <p:sp>
        <p:nvSpPr>
          <p:cNvPr id="12" name="Shape 9">
            <a:extLst>
              <a:ext uri="{FF2B5EF4-FFF2-40B4-BE49-F238E27FC236}">
                <a16:creationId xmlns:a16="http://schemas.microsoft.com/office/drawing/2014/main" id="{07478F0C-A66B-C3CB-2FE9-C536BCADF8A8}"/>
              </a:ext>
            </a:extLst>
          </p:cNvPr>
          <p:cNvSpPr/>
          <p:nvPr/>
        </p:nvSpPr>
        <p:spPr>
          <a:xfrm>
            <a:off x="3120965" y="2515375"/>
            <a:ext cx="1319740" cy="0"/>
          </a:xfrm>
          <a:prstGeom prst="line">
            <a:avLst/>
          </a:prstGeom>
          <a:noFill/>
          <a:ln w="25400">
            <a:solidFill>
              <a:srgbClr val="E2E6EF"/>
            </a:solidFill>
            <a:prstDash val="solid"/>
          </a:ln>
        </p:spPr>
        <p:txBody>
          <a:bodyPr/>
          <a:lstStyle/>
          <a:p>
            <a:endParaRPr lang="en-US" sz="2800" b="1"/>
          </a:p>
        </p:txBody>
      </p:sp>
      <p:sp>
        <p:nvSpPr>
          <p:cNvPr id="13" name="Text 10">
            <a:extLst>
              <a:ext uri="{FF2B5EF4-FFF2-40B4-BE49-F238E27FC236}">
                <a16:creationId xmlns:a16="http://schemas.microsoft.com/office/drawing/2014/main" id="{94059B83-0BAF-C38C-EEC7-05334CB1E484}"/>
              </a:ext>
            </a:extLst>
          </p:cNvPr>
          <p:cNvSpPr/>
          <p:nvPr/>
        </p:nvSpPr>
        <p:spPr>
          <a:xfrm>
            <a:off x="2315805" y="2698254"/>
            <a:ext cx="1502143" cy="444067"/>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Peer Review</a:t>
            </a:r>
            <a:endParaRPr lang="en-US" sz="1400" b="1" dirty="0"/>
          </a:p>
          <a:p>
            <a:pPr marL="0" indent="0" algn="ctr">
              <a:buNone/>
            </a:pPr>
            <a:r>
              <a:rPr lang="en-US" sz="1400" b="1" dirty="0">
                <a:solidFill>
                  <a:srgbClr val="1E293B"/>
                </a:solidFill>
                <a:latin typeface="Calibri" pitchFamily="34" charset="0"/>
                <a:ea typeface="Calibri" pitchFamily="34" charset="-122"/>
                <a:cs typeface="Calibri" pitchFamily="34" charset="-120"/>
              </a:rPr>
              <a:t>Complete</a:t>
            </a:r>
            <a:endParaRPr lang="en-US" sz="1400" b="1" dirty="0"/>
          </a:p>
        </p:txBody>
      </p:sp>
      <p:sp>
        <p:nvSpPr>
          <p:cNvPr id="14" name="Text 11">
            <a:extLst>
              <a:ext uri="{FF2B5EF4-FFF2-40B4-BE49-F238E27FC236}">
                <a16:creationId xmlns:a16="http://schemas.microsoft.com/office/drawing/2014/main" id="{6D9143D8-A9A2-D1DA-AB32-5BC46EB522C8}"/>
              </a:ext>
            </a:extLst>
          </p:cNvPr>
          <p:cNvSpPr/>
          <p:nvPr/>
        </p:nvSpPr>
        <p:spPr>
          <a:xfrm>
            <a:off x="2285559" y="3134802"/>
            <a:ext cx="1502143" cy="257091"/>
          </a:xfrm>
          <a:prstGeom prst="rect">
            <a:avLst/>
          </a:prstGeom>
          <a:noFill/>
          <a:ln/>
        </p:spPr>
        <p:txBody>
          <a:bodyPr wrap="square" lIns="0" tIns="0" rIns="0" bIns="0" rtlCol="0" anchor="ctr"/>
          <a:lstStyle/>
          <a:p>
            <a:pPr marL="0" indent="0" algn="ctr">
              <a:buNone/>
            </a:pPr>
            <a:r>
              <a:rPr lang="en-US" sz="1400" b="1" dirty="0">
                <a:solidFill>
                  <a:srgbClr val="0070C0"/>
                </a:solidFill>
                <a:latin typeface="Calibri" pitchFamily="34" charset="0"/>
                <a:ea typeface="Calibri" pitchFamily="34" charset="-122"/>
                <a:cs typeface="Calibri" pitchFamily="34" charset="-120"/>
              </a:rPr>
              <a:t>Sep 2025</a:t>
            </a:r>
            <a:endParaRPr lang="en-US" sz="1400" b="1" dirty="0">
              <a:solidFill>
                <a:srgbClr val="0070C0"/>
              </a:solidFill>
            </a:endParaRPr>
          </a:p>
        </p:txBody>
      </p:sp>
      <p:sp>
        <p:nvSpPr>
          <p:cNvPr id="15" name="Shape 12">
            <a:extLst>
              <a:ext uri="{FF2B5EF4-FFF2-40B4-BE49-F238E27FC236}">
                <a16:creationId xmlns:a16="http://schemas.microsoft.com/office/drawing/2014/main" id="{C98FE603-6292-0461-25C1-F4FE22026F53}"/>
              </a:ext>
            </a:extLst>
          </p:cNvPr>
          <p:cNvSpPr/>
          <p:nvPr/>
        </p:nvSpPr>
        <p:spPr>
          <a:xfrm>
            <a:off x="4364471" y="2369070"/>
            <a:ext cx="343347" cy="373951"/>
          </a:xfrm>
          <a:prstGeom prst="ellipse">
            <a:avLst/>
          </a:prstGeom>
          <a:solidFill>
            <a:srgbClr val="16A34A"/>
          </a:solidFill>
          <a:ln w="12700">
            <a:solidFill>
              <a:srgbClr val="16A34A"/>
            </a:solidFill>
            <a:prstDash val="solid"/>
          </a:ln>
        </p:spPr>
        <p:txBody>
          <a:bodyPr/>
          <a:lstStyle/>
          <a:p>
            <a:endParaRPr lang="en-US" sz="2800" b="1"/>
          </a:p>
        </p:txBody>
      </p:sp>
      <p:sp>
        <p:nvSpPr>
          <p:cNvPr id="16" name="Shape 13">
            <a:extLst>
              <a:ext uri="{FF2B5EF4-FFF2-40B4-BE49-F238E27FC236}">
                <a16:creationId xmlns:a16="http://schemas.microsoft.com/office/drawing/2014/main" id="{1D0990C0-7BC1-A410-EE14-590558737BEE}"/>
              </a:ext>
            </a:extLst>
          </p:cNvPr>
          <p:cNvSpPr/>
          <p:nvPr/>
        </p:nvSpPr>
        <p:spPr>
          <a:xfrm>
            <a:off x="4730309" y="2515375"/>
            <a:ext cx="1319740" cy="0"/>
          </a:xfrm>
          <a:prstGeom prst="line">
            <a:avLst/>
          </a:prstGeom>
          <a:noFill/>
          <a:ln w="25400">
            <a:solidFill>
              <a:srgbClr val="E2E6EF"/>
            </a:solidFill>
            <a:prstDash val="solid"/>
          </a:ln>
        </p:spPr>
        <p:txBody>
          <a:bodyPr/>
          <a:lstStyle/>
          <a:p>
            <a:endParaRPr lang="en-US" sz="2800" b="1"/>
          </a:p>
        </p:txBody>
      </p:sp>
      <p:sp>
        <p:nvSpPr>
          <p:cNvPr id="17" name="Text 14">
            <a:extLst>
              <a:ext uri="{FF2B5EF4-FFF2-40B4-BE49-F238E27FC236}">
                <a16:creationId xmlns:a16="http://schemas.microsoft.com/office/drawing/2014/main" id="{CAAD0F6D-3F68-2E53-E759-B66AA183C228}"/>
              </a:ext>
            </a:extLst>
          </p:cNvPr>
          <p:cNvSpPr/>
          <p:nvPr/>
        </p:nvSpPr>
        <p:spPr>
          <a:xfrm>
            <a:off x="3925149" y="2698254"/>
            <a:ext cx="1502143" cy="444067"/>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14/15 Met</a:t>
            </a:r>
            <a:endParaRPr lang="en-US" sz="1400" b="1" dirty="0"/>
          </a:p>
          <a:p>
            <a:pPr marL="0" indent="0" algn="ctr">
              <a:buNone/>
            </a:pPr>
            <a:r>
              <a:rPr lang="en-US" sz="1400" b="1" dirty="0">
                <a:solidFill>
                  <a:srgbClr val="1E293B"/>
                </a:solidFill>
                <a:latin typeface="Calibri" pitchFamily="34" charset="0"/>
                <a:ea typeface="Calibri" pitchFamily="34" charset="-122"/>
                <a:cs typeface="Calibri" pitchFamily="34" charset="-120"/>
              </a:rPr>
              <a:t>Director 1:1s</a:t>
            </a:r>
            <a:endParaRPr lang="en-US" sz="1400" b="1" dirty="0"/>
          </a:p>
        </p:txBody>
      </p:sp>
      <p:sp>
        <p:nvSpPr>
          <p:cNvPr id="18" name="Text 15">
            <a:extLst>
              <a:ext uri="{FF2B5EF4-FFF2-40B4-BE49-F238E27FC236}">
                <a16:creationId xmlns:a16="http://schemas.microsoft.com/office/drawing/2014/main" id="{FCD39C5D-1D8C-D3EF-F4B0-9EA22D7929FC}"/>
              </a:ext>
            </a:extLst>
          </p:cNvPr>
          <p:cNvSpPr/>
          <p:nvPr/>
        </p:nvSpPr>
        <p:spPr>
          <a:xfrm>
            <a:off x="3894903" y="3134802"/>
            <a:ext cx="1502143" cy="257091"/>
          </a:xfrm>
          <a:prstGeom prst="rect">
            <a:avLst/>
          </a:prstGeom>
          <a:noFill/>
          <a:ln/>
        </p:spPr>
        <p:txBody>
          <a:bodyPr wrap="square" lIns="0" tIns="0" rIns="0" bIns="0" rtlCol="0" anchor="ctr"/>
          <a:lstStyle/>
          <a:p>
            <a:pPr marL="0" indent="0" algn="ctr">
              <a:buNone/>
            </a:pPr>
            <a:r>
              <a:rPr lang="en-US" sz="1400" b="1" dirty="0">
                <a:solidFill>
                  <a:srgbClr val="0070C0"/>
                </a:solidFill>
                <a:latin typeface="Calibri" pitchFamily="34" charset="0"/>
                <a:ea typeface="Calibri" pitchFamily="34" charset="-122"/>
                <a:cs typeface="Calibri" pitchFamily="34" charset="-120"/>
              </a:rPr>
              <a:t>Dec 2025</a:t>
            </a:r>
            <a:endParaRPr lang="en-US" sz="1400" b="1" dirty="0">
              <a:solidFill>
                <a:srgbClr val="0070C0"/>
              </a:solidFill>
            </a:endParaRPr>
          </a:p>
        </p:txBody>
      </p:sp>
      <p:sp>
        <p:nvSpPr>
          <p:cNvPr id="19" name="Shape 16">
            <a:extLst>
              <a:ext uri="{FF2B5EF4-FFF2-40B4-BE49-F238E27FC236}">
                <a16:creationId xmlns:a16="http://schemas.microsoft.com/office/drawing/2014/main" id="{52346084-1B21-C246-249F-AF9D5A9CB461}"/>
              </a:ext>
            </a:extLst>
          </p:cNvPr>
          <p:cNvSpPr/>
          <p:nvPr/>
        </p:nvSpPr>
        <p:spPr>
          <a:xfrm>
            <a:off x="5973815" y="2369070"/>
            <a:ext cx="343347" cy="373951"/>
          </a:xfrm>
          <a:prstGeom prst="ellipse">
            <a:avLst/>
          </a:prstGeom>
          <a:solidFill>
            <a:srgbClr val="16A34A"/>
          </a:solidFill>
          <a:ln w="12700">
            <a:solidFill>
              <a:srgbClr val="16A34A"/>
            </a:solidFill>
            <a:prstDash val="solid"/>
          </a:ln>
        </p:spPr>
        <p:txBody>
          <a:bodyPr/>
          <a:lstStyle/>
          <a:p>
            <a:endParaRPr lang="en-US" sz="2800" b="1"/>
          </a:p>
        </p:txBody>
      </p:sp>
      <p:sp>
        <p:nvSpPr>
          <p:cNvPr id="20" name="Shape 17">
            <a:extLst>
              <a:ext uri="{FF2B5EF4-FFF2-40B4-BE49-F238E27FC236}">
                <a16:creationId xmlns:a16="http://schemas.microsoft.com/office/drawing/2014/main" id="{67838A7E-D06E-4753-09F1-5329E4BD70DB}"/>
              </a:ext>
            </a:extLst>
          </p:cNvPr>
          <p:cNvSpPr/>
          <p:nvPr/>
        </p:nvSpPr>
        <p:spPr>
          <a:xfrm>
            <a:off x="6339653" y="2515375"/>
            <a:ext cx="1319740" cy="0"/>
          </a:xfrm>
          <a:prstGeom prst="line">
            <a:avLst/>
          </a:prstGeom>
          <a:noFill/>
          <a:ln w="25400">
            <a:solidFill>
              <a:srgbClr val="E2E6EF"/>
            </a:solidFill>
            <a:prstDash val="solid"/>
          </a:ln>
        </p:spPr>
        <p:txBody>
          <a:bodyPr/>
          <a:lstStyle/>
          <a:p>
            <a:endParaRPr lang="en-US" sz="2800" b="1"/>
          </a:p>
        </p:txBody>
      </p:sp>
      <p:sp>
        <p:nvSpPr>
          <p:cNvPr id="21" name="Text 18">
            <a:extLst>
              <a:ext uri="{FF2B5EF4-FFF2-40B4-BE49-F238E27FC236}">
                <a16:creationId xmlns:a16="http://schemas.microsoft.com/office/drawing/2014/main" id="{4DFEA63D-FCE9-4B89-3D7E-AE3DE86EA688}"/>
              </a:ext>
            </a:extLst>
          </p:cNvPr>
          <p:cNvSpPr/>
          <p:nvPr/>
        </p:nvSpPr>
        <p:spPr>
          <a:xfrm>
            <a:off x="5534493" y="2698254"/>
            <a:ext cx="1502143" cy="444067"/>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Phase 1 SC</a:t>
            </a:r>
            <a:endParaRPr lang="en-US" sz="1400" b="1" dirty="0"/>
          </a:p>
          <a:p>
            <a:pPr marL="0" indent="0" algn="ctr">
              <a:buNone/>
            </a:pPr>
            <a:r>
              <a:rPr lang="en-US" sz="1400" b="1" dirty="0">
                <a:solidFill>
                  <a:srgbClr val="1E293B"/>
                </a:solidFill>
                <a:latin typeface="Calibri" pitchFamily="34" charset="0"/>
                <a:ea typeface="Calibri" pitchFamily="34" charset="-122"/>
                <a:cs typeface="Calibri" pitchFamily="34" charset="-120"/>
              </a:rPr>
              <a:t>Endorsement</a:t>
            </a:r>
            <a:endParaRPr lang="en-US" sz="1400" b="1" dirty="0"/>
          </a:p>
        </p:txBody>
      </p:sp>
      <p:sp>
        <p:nvSpPr>
          <p:cNvPr id="22" name="Text 19">
            <a:extLst>
              <a:ext uri="{FF2B5EF4-FFF2-40B4-BE49-F238E27FC236}">
                <a16:creationId xmlns:a16="http://schemas.microsoft.com/office/drawing/2014/main" id="{36021A9F-9465-8130-D3E8-309E63A5F8A9}"/>
              </a:ext>
            </a:extLst>
          </p:cNvPr>
          <p:cNvSpPr/>
          <p:nvPr/>
        </p:nvSpPr>
        <p:spPr>
          <a:xfrm>
            <a:off x="5504247" y="3134802"/>
            <a:ext cx="1502143" cy="257091"/>
          </a:xfrm>
          <a:prstGeom prst="rect">
            <a:avLst/>
          </a:prstGeom>
          <a:noFill/>
          <a:ln/>
        </p:spPr>
        <p:txBody>
          <a:bodyPr wrap="square" lIns="0" tIns="0" rIns="0" bIns="0" rtlCol="0" anchor="ctr"/>
          <a:lstStyle/>
          <a:p>
            <a:pPr marL="0" indent="0" algn="ctr">
              <a:buNone/>
            </a:pPr>
            <a:r>
              <a:rPr lang="en-US" sz="1400" b="1" dirty="0">
                <a:solidFill>
                  <a:srgbClr val="0070C0"/>
                </a:solidFill>
                <a:latin typeface="Calibri" pitchFamily="34" charset="0"/>
                <a:ea typeface="Calibri" pitchFamily="34" charset="-122"/>
                <a:cs typeface="Calibri" pitchFamily="34" charset="-120"/>
              </a:rPr>
              <a:t>Sep 2025</a:t>
            </a:r>
            <a:endParaRPr lang="en-US" sz="1400" b="1" dirty="0">
              <a:solidFill>
                <a:srgbClr val="0070C0"/>
              </a:solidFill>
            </a:endParaRPr>
          </a:p>
        </p:txBody>
      </p:sp>
      <p:sp>
        <p:nvSpPr>
          <p:cNvPr id="23" name="Shape 20">
            <a:extLst>
              <a:ext uri="{FF2B5EF4-FFF2-40B4-BE49-F238E27FC236}">
                <a16:creationId xmlns:a16="http://schemas.microsoft.com/office/drawing/2014/main" id="{4491B761-6748-707E-3A73-4624A667BC22}"/>
              </a:ext>
            </a:extLst>
          </p:cNvPr>
          <p:cNvSpPr/>
          <p:nvPr/>
        </p:nvSpPr>
        <p:spPr>
          <a:xfrm>
            <a:off x="7583159" y="2369070"/>
            <a:ext cx="343347" cy="373951"/>
          </a:xfrm>
          <a:prstGeom prst="ellipse">
            <a:avLst/>
          </a:prstGeom>
          <a:solidFill>
            <a:srgbClr val="64748B"/>
          </a:solidFill>
          <a:ln w="12700">
            <a:solidFill>
              <a:srgbClr val="64748B"/>
            </a:solidFill>
            <a:prstDash val="solid"/>
          </a:ln>
        </p:spPr>
        <p:txBody>
          <a:bodyPr/>
          <a:lstStyle/>
          <a:p>
            <a:endParaRPr lang="en-US" sz="2800" b="1"/>
          </a:p>
        </p:txBody>
      </p:sp>
      <p:sp>
        <p:nvSpPr>
          <p:cNvPr id="24" name="Shape 21">
            <a:extLst>
              <a:ext uri="{FF2B5EF4-FFF2-40B4-BE49-F238E27FC236}">
                <a16:creationId xmlns:a16="http://schemas.microsoft.com/office/drawing/2014/main" id="{873A9A0D-0077-1249-BBA0-CBD8DAE81F5D}"/>
              </a:ext>
            </a:extLst>
          </p:cNvPr>
          <p:cNvSpPr/>
          <p:nvPr/>
        </p:nvSpPr>
        <p:spPr>
          <a:xfrm>
            <a:off x="7948997" y="2515375"/>
            <a:ext cx="1319740" cy="0"/>
          </a:xfrm>
          <a:prstGeom prst="line">
            <a:avLst/>
          </a:prstGeom>
          <a:noFill/>
          <a:ln w="25400">
            <a:solidFill>
              <a:srgbClr val="E2E6EF"/>
            </a:solidFill>
            <a:prstDash val="solid"/>
          </a:ln>
        </p:spPr>
        <p:txBody>
          <a:bodyPr/>
          <a:lstStyle/>
          <a:p>
            <a:endParaRPr lang="en-US" sz="2800" b="1"/>
          </a:p>
        </p:txBody>
      </p:sp>
      <p:sp>
        <p:nvSpPr>
          <p:cNvPr id="25" name="Text 22">
            <a:extLst>
              <a:ext uri="{FF2B5EF4-FFF2-40B4-BE49-F238E27FC236}">
                <a16:creationId xmlns:a16="http://schemas.microsoft.com/office/drawing/2014/main" id="{8A59226E-DDC4-65B9-FBF6-C74C8677BCC6}"/>
              </a:ext>
            </a:extLst>
          </p:cNvPr>
          <p:cNvSpPr/>
          <p:nvPr/>
        </p:nvSpPr>
        <p:spPr>
          <a:xfrm>
            <a:off x="7143837" y="2698254"/>
            <a:ext cx="1502143" cy="444067"/>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Design</a:t>
            </a:r>
            <a:endParaRPr lang="en-US" sz="1400" b="1" dirty="0"/>
          </a:p>
          <a:p>
            <a:pPr marL="0" indent="0" algn="ctr">
              <a:buNone/>
            </a:pPr>
            <a:r>
              <a:rPr lang="en-US" sz="1400" b="1" dirty="0">
                <a:solidFill>
                  <a:srgbClr val="1E293B"/>
                </a:solidFill>
                <a:latin typeface="Calibri" pitchFamily="34" charset="0"/>
                <a:ea typeface="Calibri" pitchFamily="34" charset="-122"/>
                <a:cs typeface="Calibri" pitchFamily="34" charset="-120"/>
              </a:rPr>
              <a:t>Workshop</a:t>
            </a:r>
            <a:endParaRPr lang="en-US" sz="1400" b="1" dirty="0"/>
          </a:p>
        </p:txBody>
      </p:sp>
      <p:sp>
        <p:nvSpPr>
          <p:cNvPr id="26" name="Text 23">
            <a:extLst>
              <a:ext uri="{FF2B5EF4-FFF2-40B4-BE49-F238E27FC236}">
                <a16:creationId xmlns:a16="http://schemas.microsoft.com/office/drawing/2014/main" id="{32AFAF60-B6BE-40B5-5F0F-F04394101943}"/>
              </a:ext>
            </a:extLst>
          </p:cNvPr>
          <p:cNvSpPr/>
          <p:nvPr/>
        </p:nvSpPr>
        <p:spPr>
          <a:xfrm>
            <a:off x="7113591" y="3134802"/>
            <a:ext cx="1502143" cy="257091"/>
          </a:xfrm>
          <a:prstGeom prst="rect">
            <a:avLst/>
          </a:prstGeom>
          <a:noFill/>
          <a:ln/>
        </p:spPr>
        <p:txBody>
          <a:bodyPr wrap="square" lIns="0" tIns="0" rIns="0" bIns="0" rtlCol="0" anchor="ctr"/>
          <a:lstStyle/>
          <a:p>
            <a:pPr marL="0" indent="0" algn="ctr">
              <a:buNone/>
            </a:pPr>
            <a:r>
              <a:rPr lang="en-US" sz="1400" b="1" dirty="0">
                <a:solidFill>
                  <a:srgbClr val="0070C0"/>
                </a:solidFill>
                <a:latin typeface="Calibri" pitchFamily="34" charset="0"/>
                <a:ea typeface="Calibri" pitchFamily="34" charset="-122"/>
                <a:cs typeface="Calibri" pitchFamily="34" charset="-120"/>
              </a:rPr>
              <a:t>Apr/May 2026</a:t>
            </a:r>
            <a:endParaRPr lang="en-US" sz="1400" b="1" dirty="0">
              <a:solidFill>
                <a:srgbClr val="0070C0"/>
              </a:solidFill>
            </a:endParaRPr>
          </a:p>
        </p:txBody>
      </p:sp>
      <p:sp>
        <p:nvSpPr>
          <p:cNvPr id="27" name="Shape 24">
            <a:extLst>
              <a:ext uri="{FF2B5EF4-FFF2-40B4-BE49-F238E27FC236}">
                <a16:creationId xmlns:a16="http://schemas.microsoft.com/office/drawing/2014/main" id="{70C3F76C-55C3-0EAF-213C-A338AF49A1E6}"/>
              </a:ext>
            </a:extLst>
          </p:cNvPr>
          <p:cNvSpPr/>
          <p:nvPr/>
        </p:nvSpPr>
        <p:spPr>
          <a:xfrm>
            <a:off x="9192503" y="2369070"/>
            <a:ext cx="343347" cy="373951"/>
          </a:xfrm>
          <a:prstGeom prst="ellipse">
            <a:avLst/>
          </a:prstGeom>
          <a:solidFill>
            <a:srgbClr val="64748B"/>
          </a:solidFill>
          <a:ln w="12700">
            <a:solidFill>
              <a:srgbClr val="64748B"/>
            </a:solidFill>
            <a:prstDash val="solid"/>
          </a:ln>
        </p:spPr>
        <p:txBody>
          <a:bodyPr/>
          <a:lstStyle/>
          <a:p>
            <a:endParaRPr lang="en-US" sz="2800" b="1"/>
          </a:p>
        </p:txBody>
      </p:sp>
      <p:sp>
        <p:nvSpPr>
          <p:cNvPr id="28" name="Text 25">
            <a:extLst>
              <a:ext uri="{FF2B5EF4-FFF2-40B4-BE49-F238E27FC236}">
                <a16:creationId xmlns:a16="http://schemas.microsoft.com/office/drawing/2014/main" id="{BEE93CAD-BDFF-678E-826C-D5BB0D36F569}"/>
              </a:ext>
            </a:extLst>
          </p:cNvPr>
          <p:cNvSpPr/>
          <p:nvPr/>
        </p:nvSpPr>
        <p:spPr>
          <a:xfrm>
            <a:off x="8753181" y="2698254"/>
            <a:ext cx="1502143" cy="444067"/>
          </a:xfrm>
          <a:prstGeom prst="rect">
            <a:avLst/>
          </a:prstGeom>
          <a:noFill/>
          <a:ln/>
        </p:spPr>
        <p:txBody>
          <a:bodyPr wrap="square" lIns="0" tIns="0" rIns="0" bIns="0" rtlCol="0" anchor="ctr"/>
          <a:lstStyle/>
          <a:p>
            <a:pPr marL="0" indent="0" algn="ctr">
              <a:buNone/>
            </a:pPr>
            <a:r>
              <a:rPr lang="en-US" sz="1400" b="1" dirty="0">
                <a:solidFill>
                  <a:srgbClr val="1E293B"/>
                </a:solidFill>
                <a:latin typeface="Calibri" pitchFamily="34" charset="0"/>
                <a:ea typeface="Calibri" pitchFamily="34" charset="-122"/>
                <a:cs typeface="Calibri" pitchFamily="34" charset="-120"/>
              </a:rPr>
              <a:t>IFP Phase 1</a:t>
            </a:r>
            <a:endParaRPr lang="en-US" sz="1400" b="1" dirty="0"/>
          </a:p>
          <a:p>
            <a:pPr marL="0" indent="0" algn="ctr">
              <a:buNone/>
            </a:pPr>
            <a:r>
              <a:rPr lang="en-US" sz="1400" b="1" dirty="0">
                <a:solidFill>
                  <a:srgbClr val="1E293B"/>
                </a:solidFill>
                <a:latin typeface="Calibri" pitchFamily="34" charset="0"/>
                <a:ea typeface="Calibri" pitchFamily="34" charset="-122"/>
                <a:cs typeface="Calibri" pitchFamily="34" charset="-120"/>
              </a:rPr>
              <a:t>Deployment</a:t>
            </a:r>
            <a:endParaRPr lang="en-US" sz="1400" b="1" dirty="0"/>
          </a:p>
        </p:txBody>
      </p:sp>
      <p:sp>
        <p:nvSpPr>
          <p:cNvPr id="29" name="Text 26">
            <a:extLst>
              <a:ext uri="{FF2B5EF4-FFF2-40B4-BE49-F238E27FC236}">
                <a16:creationId xmlns:a16="http://schemas.microsoft.com/office/drawing/2014/main" id="{84C722D2-9334-DFD5-0141-C5AB2B247059}"/>
              </a:ext>
            </a:extLst>
          </p:cNvPr>
          <p:cNvSpPr/>
          <p:nvPr/>
        </p:nvSpPr>
        <p:spPr>
          <a:xfrm>
            <a:off x="8722935" y="3134802"/>
            <a:ext cx="1502143" cy="257091"/>
          </a:xfrm>
          <a:prstGeom prst="rect">
            <a:avLst/>
          </a:prstGeom>
          <a:noFill/>
          <a:ln/>
        </p:spPr>
        <p:txBody>
          <a:bodyPr wrap="square" lIns="0" tIns="0" rIns="0" bIns="0" rtlCol="0" anchor="ctr"/>
          <a:lstStyle/>
          <a:p>
            <a:pPr marL="0" indent="0" algn="ctr">
              <a:buNone/>
            </a:pPr>
            <a:r>
              <a:rPr lang="en-US" sz="1400" b="1" dirty="0">
                <a:solidFill>
                  <a:srgbClr val="0070C0"/>
                </a:solidFill>
                <a:latin typeface="Calibri" pitchFamily="34" charset="0"/>
                <a:ea typeface="Calibri" pitchFamily="34" charset="-122"/>
                <a:cs typeface="Calibri" pitchFamily="34" charset="-120"/>
              </a:rPr>
              <a:t>2027–2029</a:t>
            </a:r>
            <a:endParaRPr lang="en-US" sz="1400" b="1" dirty="0">
              <a:solidFill>
                <a:srgbClr val="0070C0"/>
              </a:solidFill>
            </a:endParaRPr>
          </a:p>
        </p:txBody>
      </p:sp>
      <p:sp>
        <p:nvSpPr>
          <p:cNvPr id="30" name="Text 27">
            <a:extLst>
              <a:ext uri="{FF2B5EF4-FFF2-40B4-BE49-F238E27FC236}">
                <a16:creationId xmlns:a16="http://schemas.microsoft.com/office/drawing/2014/main" id="{43C6A33A-0665-0000-F8B2-DFC87EA0D8F0}"/>
              </a:ext>
            </a:extLst>
          </p:cNvPr>
          <p:cNvSpPr/>
          <p:nvPr/>
        </p:nvSpPr>
        <p:spPr>
          <a:xfrm>
            <a:off x="1053884" y="3609514"/>
            <a:ext cx="4700791" cy="283317"/>
          </a:xfrm>
          <a:prstGeom prst="rect">
            <a:avLst/>
          </a:prstGeom>
          <a:noFill/>
          <a:ln/>
        </p:spPr>
        <p:txBody>
          <a:bodyPr wrap="square" lIns="0" tIns="0" rIns="0" bIns="0" rtlCol="0" anchor="ctr"/>
          <a:lstStyle/>
          <a:p>
            <a:pPr marL="0" indent="0">
              <a:buNone/>
            </a:pPr>
            <a:r>
              <a:rPr lang="en-US" sz="2400" b="1" dirty="0">
                <a:solidFill>
                  <a:srgbClr val="16A34A"/>
                </a:solidFill>
                <a:latin typeface="Calibri" pitchFamily="34" charset="0"/>
                <a:ea typeface="Calibri" pitchFamily="34" charset="-122"/>
                <a:cs typeface="Calibri" pitchFamily="34" charset="-120"/>
              </a:rPr>
              <a:t>KEY ACHIEVEMENTS</a:t>
            </a:r>
            <a:endParaRPr lang="en-US" sz="2400" dirty="0"/>
          </a:p>
        </p:txBody>
      </p:sp>
      <p:sp>
        <p:nvSpPr>
          <p:cNvPr id="31" name="Text 28">
            <a:extLst>
              <a:ext uri="{FF2B5EF4-FFF2-40B4-BE49-F238E27FC236}">
                <a16:creationId xmlns:a16="http://schemas.microsoft.com/office/drawing/2014/main" id="{61DECE41-4847-0D31-ADDA-CC224F0FCB8E}"/>
              </a:ext>
            </a:extLst>
          </p:cNvPr>
          <p:cNvSpPr/>
          <p:nvPr/>
        </p:nvSpPr>
        <p:spPr>
          <a:xfrm>
            <a:off x="1053884" y="3911267"/>
            <a:ext cx="4700791" cy="2226062"/>
          </a:xfrm>
          <a:prstGeom prst="rect">
            <a:avLst/>
          </a:prstGeom>
          <a:noFill/>
          <a:ln/>
        </p:spPr>
        <p:txBody>
          <a:bodyPr wrap="square" rtlCol="0" anchor="ctr"/>
          <a:lstStyle/>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IFP Peer Review: 5 options assessed; SC endorsed Phase 1 (Fiji Met as regional hub)</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6 studies completed incl. ICT baseline (11 PICs), IFP Survey (11 countries)</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5 Severe Weather Pilot tools operational in Fiji, Tonga &amp; Niue — extended 12 months</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15 forecasting SOPs developed across 3 countries through Severe Weather Pilot</a:t>
            </a:r>
            <a:endParaRPr lang="en-US" sz="1600" dirty="0"/>
          </a:p>
        </p:txBody>
      </p:sp>
      <p:sp>
        <p:nvSpPr>
          <p:cNvPr id="32" name="Text 29">
            <a:extLst>
              <a:ext uri="{FF2B5EF4-FFF2-40B4-BE49-F238E27FC236}">
                <a16:creationId xmlns:a16="http://schemas.microsoft.com/office/drawing/2014/main" id="{EC627D18-A05E-97A9-56AF-061A836F72F5}"/>
              </a:ext>
            </a:extLst>
          </p:cNvPr>
          <p:cNvSpPr/>
          <p:nvPr/>
        </p:nvSpPr>
        <p:spPr>
          <a:xfrm>
            <a:off x="6095999" y="3564747"/>
            <a:ext cx="4721817" cy="283317"/>
          </a:xfrm>
          <a:prstGeom prst="rect">
            <a:avLst/>
          </a:prstGeom>
          <a:noFill/>
          <a:ln/>
        </p:spPr>
        <p:txBody>
          <a:bodyPr wrap="square" lIns="0" tIns="0" rIns="0" bIns="0" rtlCol="0" anchor="ctr"/>
          <a:lstStyle/>
          <a:p>
            <a:pPr marL="0" indent="0">
              <a:buNone/>
            </a:pPr>
            <a:r>
              <a:rPr lang="en-US" sz="2400" b="1" dirty="0">
                <a:solidFill>
                  <a:srgbClr val="B85042"/>
                </a:solidFill>
                <a:latin typeface="Calibri" pitchFamily="34" charset="0"/>
                <a:ea typeface="Calibri" pitchFamily="34" charset="-122"/>
                <a:cs typeface="Calibri" pitchFamily="34" charset="-120"/>
              </a:rPr>
              <a:t>KEY CHALLENGES</a:t>
            </a:r>
            <a:endParaRPr lang="en-US" sz="2400" dirty="0"/>
          </a:p>
        </p:txBody>
      </p:sp>
      <p:sp>
        <p:nvSpPr>
          <p:cNvPr id="33" name="Text 30">
            <a:extLst>
              <a:ext uri="{FF2B5EF4-FFF2-40B4-BE49-F238E27FC236}">
                <a16:creationId xmlns:a16="http://schemas.microsoft.com/office/drawing/2014/main" id="{92258620-008D-DC3C-ED72-65D1A06293C8}"/>
              </a:ext>
            </a:extLst>
          </p:cNvPr>
          <p:cNvSpPr/>
          <p:nvPr/>
        </p:nvSpPr>
        <p:spPr>
          <a:xfrm>
            <a:off x="6095999" y="3866500"/>
            <a:ext cx="4721817" cy="2226062"/>
          </a:xfrm>
          <a:prstGeom prst="rect">
            <a:avLst/>
          </a:prstGeom>
          <a:noFill/>
          <a:ln/>
        </p:spPr>
        <p:txBody>
          <a:bodyPr wrap="square" rtlCol="0" anchor="ctr"/>
          <a:lstStyle/>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IFP Phases 2 &amp; 3 not approved — insufficient country engagement was the key governance learning of 2025</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0 IFP platforms installed — first deployments not expected before 2027–2029</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7 of 8 ICT staffing LOAs still pending (LOA finalisation delays)</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Aviation, marine &amp; community SOPs not yet initiated</a:t>
            </a:r>
            <a:endParaRPr lang="en-US" sz="1600" dirty="0"/>
          </a:p>
        </p:txBody>
      </p:sp>
    </p:spTree>
    <p:extLst>
      <p:ext uri="{BB962C8B-B14F-4D97-AF65-F5344CB8AC3E}">
        <p14:creationId xmlns:p14="http://schemas.microsoft.com/office/powerpoint/2010/main" val="133732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0FB5C-CA69-BC5A-71CD-0EE8BBA8B5E1}"/>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EB225761-0664-C0F7-53B6-C7144E74676E}"/>
              </a:ext>
            </a:extLst>
          </p:cNvPr>
          <p:cNvSpPr/>
          <p:nvPr/>
        </p:nvSpPr>
        <p:spPr>
          <a:xfrm>
            <a:off x="5463928" y="544068"/>
            <a:ext cx="3974540" cy="594360"/>
          </a:xfrm>
          <a:prstGeom prst="rect">
            <a:avLst/>
          </a:prstGeom>
          <a:noFill/>
          <a:ln/>
        </p:spPr>
        <p:txBody>
          <a:bodyPr wrap="square" lIns="0" tIns="0" rIns="0" bIns="0" rtlCol="0" anchor="ctr"/>
          <a:lstStyle/>
          <a:p>
            <a:pPr marL="0" indent="0">
              <a:buNone/>
            </a:pPr>
            <a:r>
              <a:rPr lang="en-US" sz="2200" b="1" dirty="0">
                <a:solidFill>
                  <a:srgbClr val="1B2D6B"/>
                </a:solidFill>
                <a:latin typeface="Calibri" pitchFamily="34" charset="0"/>
                <a:ea typeface="Calibri" pitchFamily="34" charset="-122"/>
                <a:cs typeface="Calibri" pitchFamily="34" charset="-120"/>
              </a:rPr>
              <a:t>KRA 5: Communication &amp; Delivery </a:t>
            </a:r>
          </a:p>
          <a:p>
            <a:pPr marL="0" indent="0" algn="ctr">
              <a:buNone/>
            </a:pPr>
            <a:r>
              <a:rPr lang="en-US" sz="2200" b="1" dirty="0">
                <a:solidFill>
                  <a:srgbClr val="1B2D6B"/>
                </a:solidFill>
                <a:latin typeface="Calibri" pitchFamily="34" charset="0"/>
                <a:ea typeface="Calibri" pitchFamily="34" charset="-122"/>
                <a:cs typeface="Calibri" pitchFamily="34" charset="-120"/>
              </a:rPr>
              <a:t>to End Users</a:t>
            </a:r>
            <a:endParaRPr lang="en-US" sz="2200" dirty="0"/>
          </a:p>
        </p:txBody>
      </p:sp>
      <p:sp>
        <p:nvSpPr>
          <p:cNvPr id="5" name="Shape 2">
            <a:extLst>
              <a:ext uri="{FF2B5EF4-FFF2-40B4-BE49-F238E27FC236}">
                <a16:creationId xmlns:a16="http://schemas.microsoft.com/office/drawing/2014/main" id="{C770E2A6-7DCB-CCD4-2D9F-EFF87200311A}"/>
              </a:ext>
            </a:extLst>
          </p:cNvPr>
          <p:cNvSpPr/>
          <p:nvPr/>
        </p:nvSpPr>
        <p:spPr>
          <a:xfrm>
            <a:off x="10616339" y="0"/>
            <a:ext cx="1575661" cy="704861"/>
          </a:xfrm>
          <a:prstGeom prst="roundRect">
            <a:avLst>
              <a:gd name="adj" fmla="val 14545"/>
            </a:avLst>
          </a:prstGeom>
          <a:solidFill>
            <a:srgbClr val="F59E0B"/>
          </a:solidFill>
          <a:ln w="12700">
            <a:solidFill>
              <a:srgbClr val="F59E0B"/>
            </a:solidFill>
            <a:prstDash val="solid"/>
          </a:ln>
        </p:spPr>
        <p:txBody>
          <a:bodyPr/>
          <a:lstStyle/>
          <a:p>
            <a:endParaRPr lang="en-US" sz="2800"/>
          </a:p>
        </p:txBody>
      </p:sp>
      <p:sp>
        <p:nvSpPr>
          <p:cNvPr id="6" name="Text 3">
            <a:extLst>
              <a:ext uri="{FF2B5EF4-FFF2-40B4-BE49-F238E27FC236}">
                <a16:creationId xmlns:a16="http://schemas.microsoft.com/office/drawing/2014/main" id="{3D7F0F99-8042-D294-C11F-B2C4862578E0}"/>
              </a:ext>
            </a:extLst>
          </p:cNvPr>
          <p:cNvSpPr/>
          <p:nvPr/>
        </p:nvSpPr>
        <p:spPr>
          <a:xfrm>
            <a:off x="10616339" y="0"/>
            <a:ext cx="1575661" cy="704861"/>
          </a:xfrm>
          <a:prstGeom prst="rect">
            <a:avLst/>
          </a:prstGeom>
          <a:noFill/>
          <a:ln/>
        </p:spPr>
        <p:txBody>
          <a:bodyPr wrap="square" lIns="0" tIns="0" rIns="0" bIns="0" rtlCol="0" anchor="ctr"/>
          <a:lstStyle/>
          <a:p>
            <a:pPr marL="0" indent="0" algn="ctr">
              <a:buNone/>
            </a:pPr>
            <a:r>
              <a:rPr lang="en-US" sz="2800" b="1" dirty="0">
                <a:solidFill>
                  <a:srgbClr val="FFFFFF"/>
                </a:solidFill>
                <a:latin typeface="Calibri" pitchFamily="34" charset="0"/>
                <a:ea typeface="Calibri" pitchFamily="34" charset="-122"/>
                <a:cs typeface="Calibri" pitchFamily="34" charset="-120"/>
              </a:rPr>
              <a:t>AMBER</a:t>
            </a:r>
            <a:endParaRPr lang="en-US" sz="2800" dirty="0"/>
          </a:p>
        </p:txBody>
      </p:sp>
      <p:sp>
        <p:nvSpPr>
          <p:cNvPr id="7" name="Text 4">
            <a:extLst>
              <a:ext uri="{FF2B5EF4-FFF2-40B4-BE49-F238E27FC236}">
                <a16:creationId xmlns:a16="http://schemas.microsoft.com/office/drawing/2014/main" id="{4D965E49-5821-9A38-0015-6C0BFACA1CA0}"/>
              </a:ext>
            </a:extLst>
          </p:cNvPr>
          <p:cNvSpPr/>
          <p:nvPr/>
        </p:nvSpPr>
        <p:spPr>
          <a:xfrm>
            <a:off x="5102688" y="1257691"/>
            <a:ext cx="5095197" cy="474705"/>
          </a:xfrm>
          <a:prstGeom prst="rect">
            <a:avLst/>
          </a:prstGeom>
          <a:noFill/>
          <a:ln/>
        </p:spPr>
        <p:txBody>
          <a:bodyPr wrap="square" lIns="0" tIns="0" rIns="0" bIns="0" rtlCol="0" anchor="ctr"/>
          <a:lstStyle/>
          <a:p>
            <a:pPr marL="0" indent="0" algn="ctr">
              <a:buNone/>
            </a:pPr>
            <a:r>
              <a:rPr lang="en-US" sz="1600" b="1" i="1" dirty="0">
                <a:solidFill>
                  <a:srgbClr val="B85042"/>
                </a:solidFill>
                <a:latin typeface="Calibri" pitchFamily="34" charset="0"/>
                <a:ea typeface="Calibri" pitchFamily="34" charset="-122"/>
                <a:cs typeface="Calibri" pitchFamily="34" charset="-120"/>
              </a:rPr>
              <a:t>A warning that does not reach the right person, in the right </a:t>
            </a:r>
          </a:p>
          <a:p>
            <a:pPr marL="0" indent="0" algn="ctr">
              <a:buNone/>
            </a:pPr>
            <a:r>
              <a:rPr lang="en-US" sz="1600" b="1" i="1" dirty="0">
                <a:solidFill>
                  <a:srgbClr val="B85042"/>
                </a:solidFill>
                <a:latin typeface="Calibri" pitchFamily="34" charset="0"/>
                <a:ea typeface="Calibri" pitchFamily="34" charset="-122"/>
                <a:cs typeface="Calibri" pitchFamily="34" charset="-120"/>
              </a:rPr>
              <a:t>language, at the right moment, is not a warning</a:t>
            </a:r>
            <a:endParaRPr lang="en-US" sz="1600" b="1" dirty="0"/>
          </a:p>
        </p:txBody>
      </p:sp>
      <p:sp>
        <p:nvSpPr>
          <p:cNvPr id="9" name="Shape 6">
            <a:extLst>
              <a:ext uri="{FF2B5EF4-FFF2-40B4-BE49-F238E27FC236}">
                <a16:creationId xmlns:a16="http://schemas.microsoft.com/office/drawing/2014/main" id="{CEAB600E-CBF1-D0E9-A4F6-63A98206EF93}"/>
              </a:ext>
            </a:extLst>
          </p:cNvPr>
          <p:cNvSpPr/>
          <p:nvPr/>
        </p:nvSpPr>
        <p:spPr>
          <a:xfrm>
            <a:off x="942168" y="1892808"/>
            <a:ext cx="10356096" cy="727340"/>
          </a:xfrm>
          <a:prstGeom prst="rect">
            <a:avLst/>
          </a:prstGeom>
          <a:solidFill>
            <a:srgbClr val="FFF9EB"/>
          </a:solidFill>
          <a:ln w="12700">
            <a:solidFill>
              <a:srgbClr val="F59E0B"/>
            </a:solidFill>
            <a:prstDash val="solid"/>
          </a:ln>
        </p:spPr>
        <p:txBody>
          <a:bodyPr/>
          <a:lstStyle/>
          <a:p>
            <a:pPr algn="just"/>
            <a:endParaRPr lang="en-US" sz="1600" dirty="0"/>
          </a:p>
        </p:txBody>
      </p:sp>
      <p:sp>
        <p:nvSpPr>
          <p:cNvPr id="10" name="Text 7">
            <a:extLst>
              <a:ext uri="{FF2B5EF4-FFF2-40B4-BE49-F238E27FC236}">
                <a16:creationId xmlns:a16="http://schemas.microsoft.com/office/drawing/2014/main" id="{1EDB8E81-11C6-95AB-0475-28B107F5375C}"/>
              </a:ext>
            </a:extLst>
          </p:cNvPr>
          <p:cNvSpPr/>
          <p:nvPr/>
        </p:nvSpPr>
        <p:spPr>
          <a:xfrm>
            <a:off x="1125047" y="1947672"/>
            <a:ext cx="10009325" cy="672476"/>
          </a:xfrm>
          <a:prstGeom prst="rect">
            <a:avLst/>
          </a:prstGeom>
          <a:noFill/>
          <a:ln/>
        </p:spPr>
        <p:txBody>
          <a:bodyPr wrap="square" rtlCol="0" anchor="ctr"/>
          <a:lstStyle/>
          <a:p>
            <a:pPr marL="0" indent="0" algn="just">
              <a:buNone/>
            </a:pPr>
            <a:r>
              <a:rPr lang="en-US" sz="1600" b="1" dirty="0">
                <a:solidFill>
                  <a:srgbClr val="7A4000"/>
                </a:solidFill>
                <a:latin typeface="Calibri" pitchFamily="34" charset="0"/>
                <a:ea typeface="Calibri" pitchFamily="34" charset="-122"/>
                <a:cs typeface="Calibri" pitchFamily="34" charset="-120"/>
              </a:rPr>
              <a:t>Status Note: KRA 5 is the KRA with the highest volume of planned 2026 activity. Most planned activities reflect programme sequencing — the path forward is clear but decisive acceleration is required in 2026.</a:t>
            </a:r>
            <a:endParaRPr lang="en-US" sz="1600" b="1" dirty="0"/>
          </a:p>
        </p:txBody>
      </p:sp>
      <p:sp>
        <p:nvSpPr>
          <p:cNvPr id="11" name="Shape 8">
            <a:extLst>
              <a:ext uri="{FF2B5EF4-FFF2-40B4-BE49-F238E27FC236}">
                <a16:creationId xmlns:a16="http://schemas.microsoft.com/office/drawing/2014/main" id="{039773FC-EBB2-08AD-7020-B50A2C87C513}"/>
              </a:ext>
            </a:extLst>
          </p:cNvPr>
          <p:cNvSpPr/>
          <p:nvPr/>
        </p:nvSpPr>
        <p:spPr>
          <a:xfrm>
            <a:off x="951661" y="2930500"/>
            <a:ext cx="10356096" cy="1472728"/>
          </a:xfrm>
          <a:prstGeom prst="rect">
            <a:avLst/>
          </a:prstGeom>
          <a:solidFill>
            <a:srgbClr val="F5F7FA"/>
          </a:solidFill>
          <a:ln w="12700">
            <a:solidFill>
              <a:srgbClr val="E2E6EF"/>
            </a:solidFill>
            <a:prstDash val="solid"/>
          </a:ln>
        </p:spPr>
        <p:txBody>
          <a:bodyPr/>
          <a:lstStyle/>
          <a:p>
            <a:endParaRPr lang="en-US"/>
          </a:p>
        </p:txBody>
      </p:sp>
      <p:sp>
        <p:nvSpPr>
          <p:cNvPr id="12" name="Text 9">
            <a:extLst>
              <a:ext uri="{FF2B5EF4-FFF2-40B4-BE49-F238E27FC236}">
                <a16:creationId xmlns:a16="http://schemas.microsoft.com/office/drawing/2014/main" id="{DD54FCC6-4977-F659-7D86-226175DD890A}"/>
              </a:ext>
            </a:extLst>
          </p:cNvPr>
          <p:cNvSpPr/>
          <p:nvPr/>
        </p:nvSpPr>
        <p:spPr>
          <a:xfrm>
            <a:off x="1125047" y="2920342"/>
            <a:ext cx="5847253" cy="396205"/>
          </a:xfrm>
          <a:prstGeom prst="rect">
            <a:avLst/>
          </a:prstGeom>
          <a:noFill/>
          <a:ln/>
        </p:spPr>
        <p:txBody>
          <a:bodyPr wrap="square" lIns="0" tIns="0" rIns="0" bIns="0" rtlCol="0" anchor="ctr"/>
          <a:lstStyle/>
          <a:p>
            <a:pPr marL="0" indent="0">
              <a:buNone/>
            </a:pPr>
            <a:r>
              <a:rPr lang="en-US" sz="2000" b="1" dirty="0">
                <a:solidFill>
                  <a:srgbClr val="1B2D6B"/>
                </a:solidFill>
                <a:latin typeface="Calibri" pitchFamily="34" charset="0"/>
                <a:ea typeface="Calibri" pitchFamily="34" charset="-122"/>
                <a:cs typeface="Calibri" pitchFamily="34" charset="-120"/>
              </a:rPr>
              <a:t>Common Alerting Protocol (CAP) Baseline — Pre-WRP</a:t>
            </a:r>
            <a:endParaRPr lang="en-US" sz="2000" dirty="0"/>
          </a:p>
        </p:txBody>
      </p:sp>
      <p:sp>
        <p:nvSpPr>
          <p:cNvPr id="13" name="Shape 10">
            <a:extLst>
              <a:ext uri="{FF2B5EF4-FFF2-40B4-BE49-F238E27FC236}">
                <a16:creationId xmlns:a16="http://schemas.microsoft.com/office/drawing/2014/main" id="{3015FDC7-69E8-FC8B-D67A-AE91D41AA867}"/>
              </a:ext>
            </a:extLst>
          </p:cNvPr>
          <p:cNvSpPr/>
          <p:nvPr/>
        </p:nvSpPr>
        <p:spPr>
          <a:xfrm>
            <a:off x="1125047" y="3386459"/>
            <a:ext cx="1920240" cy="672476"/>
          </a:xfrm>
          <a:prstGeom prst="rect">
            <a:avLst/>
          </a:prstGeom>
          <a:solidFill>
            <a:srgbClr val="16A34A"/>
          </a:solidFill>
          <a:ln w="12700">
            <a:solidFill>
              <a:srgbClr val="16A34A"/>
            </a:solidFill>
            <a:prstDash val="solid"/>
          </a:ln>
        </p:spPr>
        <p:txBody>
          <a:bodyPr/>
          <a:lstStyle/>
          <a:p>
            <a:endParaRPr lang="en-US" sz="1400" b="1"/>
          </a:p>
        </p:txBody>
      </p:sp>
      <p:sp>
        <p:nvSpPr>
          <p:cNvPr id="14" name="Text 11">
            <a:extLst>
              <a:ext uri="{FF2B5EF4-FFF2-40B4-BE49-F238E27FC236}">
                <a16:creationId xmlns:a16="http://schemas.microsoft.com/office/drawing/2014/main" id="{746668D1-6222-D48A-50AA-05A6ADBFEF8D}"/>
              </a:ext>
            </a:extLst>
          </p:cNvPr>
          <p:cNvSpPr/>
          <p:nvPr/>
        </p:nvSpPr>
        <p:spPr>
          <a:xfrm>
            <a:off x="1125047" y="3377702"/>
            <a:ext cx="1920240" cy="672476"/>
          </a:xfrm>
          <a:prstGeom prst="rect">
            <a:avLst/>
          </a:prstGeom>
          <a:noFill/>
          <a:ln/>
        </p:spPr>
        <p:txBody>
          <a:bodyPr wrap="square" lIns="50800" tIns="50800" rIns="50800" bIns="5080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1 PICT — CAP Fully Adopted (Solomon Islands)</a:t>
            </a:r>
            <a:endParaRPr lang="en-US" sz="1400" b="1" dirty="0"/>
          </a:p>
        </p:txBody>
      </p:sp>
      <p:sp>
        <p:nvSpPr>
          <p:cNvPr id="15" name="Shape 12">
            <a:extLst>
              <a:ext uri="{FF2B5EF4-FFF2-40B4-BE49-F238E27FC236}">
                <a16:creationId xmlns:a16="http://schemas.microsoft.com/office/drawing/2014/main" id="{FA38D832-E3A7-9C66-5E29-2E25C9C6E95D}"/>
              </a:ext>
            </a:extLst>
          </p:cNvPr>
          <p:cNvSpPr/>
          <p:nvPr/>
        </p:nvSpPr>
        <p:spPr>
          <a:xfrm>
            <a:off x="3478983" y="3412959"/>
            <a:ext cx="1920240" cy="672475"/>
          </a:xfrm>
          <a:prstGeom prst="rect">
            <a:avLst/>
          </a:prstGeom>
          <a:solidFill>
            <a:srgbClr val="F59E0B"/>
          </a:solidFill>
          <a:ln w="12700">
            <a:solidFill>
              <a:srgbClr val="F59E0B"/>
            </a:solidFill>
            <a:prstDash val="solid"/>
          </a:ln>
        </p:spPr>
        <p:txBody>
          <a:bodyPr/>
          <a:lstStyle/>
          <a:p>
            <a:endParaRPr lang="en-US" sz="1400" b="1"/>
          </a:p>
        </p:txBody>
      </p:sp>
      <p:sp>
        <p:nvSpPr>
          <p:cNvPr id="16" name="Text 13">
            <a:extLst>
              <a:ext uri="{FF2B5EF4-FFF2-40B4-BE49-F238E27FC236}">
                <a16:creationId xmlns:a16="http://schemas.microsoft.com/office/drawing/2014/main" id="{E977581C-823C-6992-4588-7DB57C543612}"/>
              </a:ext>
            </a:extLst>
          </p:cNvPr>
          <p:cNvSpPr/>
          <p:nvPr/>
        </p:nvSpPr>
        <p:spPr>
          <a:xfrm>
            <a:off x="3478983" y="3422647"/>
            <a:ext cx="1920240" cy="672475"/>
          </a:xfrm>
          <a:prstGeom prst="rect">
            <a:avLst/>
          </a:prstGeom>
          <a:noFill/>
          <a:ln/>
        </p:spPr>
        <p:txBody>
          <a:bodyPr wrap="square" lIns="50800" tIns="50800" rIns="50800" bIns="5080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9 PICs — CAP in Development or Test Mode</a:t>
            </a:r>
            <a:endParaRPr lang="en-US" sz="1400" b="1" dirty="0"/>
          </a:p>
        </p:txBody>
      </p:sp>
      <p:sp>
        <p:nvSpPr>
          <p:cNvPr id="17" name="Shape 14">
            <a:extLst>
              <a:ext uri="{FF2B5EF4-FFF2-40B4-BE49-F238E27FC236}">
                <a16:creationId xmlns:a16="http://schemas.microsoft.com/office/drawing/2014/main" id="{25E324AA-3CB2-7093-1114-DB0BD9BA4FDB}"/>
              </a:ext>
            </a:extLst>
          </p:cNvPr>
          <p:cNvSpPr/>
          <p:nvPr/>
        </p:nvSpPr>
        <p:spPr>
          <a:xfrm>
            <a:off x="6015764" y="3414004"/>
            <a:ext cx="1920240" cy="635012"/>
          </a:xfrm>
          <a:prstGeom prst="rect">
            <a:avLst/>
          </a:prstGeom>
          <a:solidFill>
            <a:srgbClr val="DC2626"/>
          </a:solidFill>
          <a:ln w="12700">
            <a:solidFill>
              <a:srgbClr val="DC2626"/>
            </a:solidFill>
            <a:prstDash val="solid"/>
          </a:ln>
        </p:spPr>
        <p:txBody>
          <a:bodyPr/>
          <a:lstStyle/>
          <a:p>
            <a:endParaRPr lang="en-US" sz="1600" b="1"/>
          </a:p>
        </p:txBody>
      </p:sp>
      <p:sp>
        <p:nvSpPr>
          <p:cNvPr id="18" name="Text 15">
            <a:extLst>
              <a:ext uri="{FF2B5EF4-FFF2-40B4-BE49-F238E27FC236}">
                <a16:creationId xmlns:a16="http://schemas.microsoft.com/office/drawing/2014/main" id="{E8A575AF-EF5A-77FA-2718-F73ED6432036}"/>
              </a:ext>
            </a:extLst>
          </p:cNvPr>
          <p:cNvSpPr/>
          <p:nvPr/>
        </p:nvSpPr>
        <p:spPr>
          <a:xfrm>
            <a:off x="6019573" y="3415166"/>
            <a:ext cx="1920240" cy="635012"/>
          </a:xfrm>
          <a:prstGeom prst="rect">
            <a:avLst/>
          </a:prstGeom>
          <a:noFill/>
          <a:ln/>
        </p:spPr>
        <p:txBody>
          <a:bodyPr wrap="square" lIns="50800" tIns="50800" rIns="50800" bIns="5080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 PICs — </a:t>
            </a:r>
          </a:p>
          <a:p>
            <a:pPr marL="0" indent="0" algn="ctr">
              <a:buNone/>
            </a:pPr>
            <a:r>
              <a:rPr lang="en-US" sz="1600" b="1" dirty="0">
                <a:solidFill>
                  <a:srgbClr val="FFFFFF"/>
                </a:solidFill>
                <a:latin typeface="Calibri" pitchFamily="34" charset="0"/>
                <a:ea typeface="Calibri" pitchFamily="34" charset="-122"/>
                <a:cs typeface="Calibri" pitchFamily="34" charset="-120"/>
              </a:rPr>
              <a:t>Not Yet Started</a:t>
            </a:r>
            <a:endParaRPr lang="en-US" sz="1600" b="1" dirty="0"/>
          </a:p>
        </p:txBody>
      </p:sp>
      <p:sp>
        <p:nvSpPr>
          <p:cNvPr id="19" name="Shape 16">
            <a:extLst>
              <a:ext uri="{FF2B5EF4-FFF2-40B4-BE49-F238E27FC236}">
                <a16:creationId xmlns:a16="http://schemas.microsoft.com/office/drawing/2014/main" id="{08A38BE8-F97E-8781-D615-DDB9850576BC}"/>
              </a:ext>
            </a:extLst>
          </p:cNvPr>
          <p:cNvSpPr/>
          <p:nvPr/>
        </p:nvSpPr>
        <p:spPr>
          <a:xfrm>
            <a:off x="8478348" y="3415480"/>
            <a:ext cx="1920240" cy="600058"/>
          </a:xfrm>
          <a:prstGeom prst="rect">
            <a:avLst/>
          </a:prstGeom>
          <a:solidFill>
            <a:srgbClr val="64748B"/>
          </a:solidFill>
          <a:ln w="12700">
            <a:solidFill>
              <a:srgbClr val="64748B"/>
            </a:solidFill>
            <a:prstDash val="solid"/>
          </a:ln>
        </p:spPr>
        <p:txBody>
          <a:bodyPr/>
          <a:lstStyle/>
          <a:p>
            <a:endParaRPr lang="en-US" sz="1600" b="1"/>
          </a:p>
        </p:txBody>
      </p:sp>
      <p:sp>
        <p:nvSpPr>
          <p:cNvPr id="20" name="Text 17">
            <a:extLst>
              <a:ext uri="{FF2B5EF4-FFF2-40B4-BE49-F238E27FC236}">
                <a16:creationId xmlns:a16="http://schemas.microsoft.com/office/drawing/2014/main" id="{05B1D2B2-FE65-8CA9-2053-4ACE38C0E8B5}"/>
              </a:ext>
            </a:extLst>
          </p:cNvPr>
          <p:cNvSpPr/>
          <p:nvPr/>
        </p:nvSpPr>
        <p:spPr>
          <a:xfrm>
            <a:off x="8478348" y="3411523"/>
            <a:ext cx="1920240" cy="635011"/>
          </a:xfrm>
          <a:prstGeom prst="rect">
            <a:avLst/>
          </a:prstGeom>
          <a:noFill/>
          <a:ln/>
        </p:spPr>
        <p:txBody>
          <a:bodyPr wrap="square" lIns="50800" tIns="50800" rIns="50800" bIns="5080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 PICs — No Data Available</a:t>
            </a:r>
            <a:endParaRPr lang="en-US" sz="1600" b="1" dirty="0"/>
          </a:p>
        </p:txBody>
      </p:sp>
      <p:sp>
        <p:nvSpPr>
          <p:cNvPr id="21" name="Text 18">
            <a:extLst>
              <a:ext uri="{FF2B5EF4-FFF2-40B4-BE49-F238E27FC236}">
                <a16:creationId xmlns:a16="http://schemas.microsoft.com/office/drawing/2014/main" id="{00E6E106-0CD7-D2DE-4850-DC9203F0929A}"/>
              </a:ext>
            </a:extLst>
          </p:cNvPr>
          <p:cNvSpPr/>
          <p:nvPr/>
        </p:nvSpPr>
        <p:spPr>
          <a:xfrm>
            <a:off x="951660" y="4509327"/>
            <a:ext cx="4736217" cy="256032"/>
          </a:xfrm>
          <a:prstGeom prst="rect">
            <a:avLst/>
          </a:prstGeom>
          <a:noFill/>
          <a:ln/>
        </p:spPr>
        <p:txBody>
          <a:bodyPr wrap="square" lIns="0" tIns="0" rIns="0" bIns="0" rtlCol="0" anchor="ctr"/>
          <a:lstStyle/>
          <a:p>
            <a:pPr marL="0" indent="0">
              <a:buNone/>
            </a:pPr>
            <a:r>
              <a:rPr lang="en-US" sz="2000" b="1" dirty="0">
                <a:solidFill>
                  <a:srgbClr val="16A34A"/>
                </a:solidFill>
                <a:latin typeface="Calibri" pitchFamily="34" charset="0"/>
                <a:ea typeface="Calibri" pitchFamily="34" charset="-122"/>
                <a:cs typeface="Calibri" pitchFamily="34" charset="-120"/>
              </a:rPr>
              <a:t>KEY 2025 ACHIEVEMENTS</a:t>
            </a:r>
            <a:endParaRPr lang="en-US" sz="2000" dirty="0"/>
          </a:p>
        </p:txBody>
      </p:sp>
      <p:sp>
        <p:nvSpPr>
          <p:cNvPr id="22" name="Text 19">
            <a:extLst>
              <a:ext uri="{FF2B5EF4-FFF2-40B4-BE49-F238E27FC236}">
                <a16:creationId xmlns:a16="http://schemas.microsoft.com/office/drawing/2014/main" id="{C8D5E1D9-0424-1D30-1105-246F39B4EA9D}"/>
              </a:ext>
            </a:extLst>
          </p:cNvPr>
          <p:cNvSpPr/>
          <p:nvPr/>
        </p:nvSpPr>
        <p:spPr>
          <a:xfrm>
            <a:off x="951660" y="4811079"/>
            <a:ext cx="4736217" cy="1645920"/>
          </a:xfrm>
          <a:prstGeom prst="rect">
            <a:avLst/>
          </a:prstGeom>
          <a:noFill/>
          <a:ln/>
        </p:spPr>
        <p:txBody>
          <a:bodyPr wrap="square" rtlCol="0" anchor="ctr"/>
          <a:lstStyle/>
          <a:p>
            <a:pPr marL="342900" indent="-342900">
              <a:buSzPct val="100000"/>
              <a:buChar char="•"/>
            </a:pPr>
            <a:r>
              <a:rPr lang="en-US" sz="1400" dirty="0">
                <a:solidFill>
                  <a:srgbClr val="1E293B"/>
                </a:solidFill>
                <a:latin typeface="Calibri" pitchFamily="34" charset="0"/>
                <a:ea typeface="Calibri" pitchFamily="34" charset="-122"/>
                <a:cs typeface="Calibri" pitchFamily="34" charset="-120"/>
              </a:rPr>
              <a:t>GSMA-PITA Cell Broadcast Workshop: 5-day intensive, ~28 orgs, 3 countries produced implementation roadmaps</a:t>
            </a:r>
            <a:endParaRPr lang="en-US" sz="1400" dirty="0"/>
          </a:p>
          <a:p>
            <a:pPr marL="342900" indent="-342900">
              <a:buSzPct val="100000"/>
              <a:buChar char="•"/>
            </a:pPr>
            <a:r>
              <a:rPr lang="en-US" sz="1400" dirty="0">
                <a:solidFill>
                  <a:srgbClr val="1E293B"/>
                </a:solidFill>
                <a:latin typeface="Calibri" pitchFamily="34" charset="0"/>
                <a:ea typeface="Calibri" pitchFamily="34" charset="-122"/>
                <a:cs typeface="Calibri" pitchFamily="34" charset="-120"/>
              </a:rPr>
              <a:t>Starlink communications installed at Tonga Met Service — first WRP-supported warning infrastructure</a:t>
            </a:r>
            <a:endParaRPr lang="en-US" sz="1400" dirty="0"/>
          </a:p>
          <a:p>
            <a:pPr marL="342900" indent="-342900">
              <a:buSzPct val="100000"/>
              <a:buChar char="•"/>
            </a:pPr>
            <a:r>
              <a:rPr lang="en-US" sz="1400" dirty="0">
                <a:solidFill>
                  <a:srgbClr val="1E293B"/>
                </a:solidFill>
                <a:latin typeface="Calibri" pitchFamily="34" charset="0"/>
                <a:ea typeface="Calibri" pitchFamily="34" charset="-122"/>
                <a:cs typeface="Calibri" pitchFamily="34" charset="-120"/>
              </a:rPr>
              <a:t>COPE book translations contracted for Niue &amp; Tokelau</a:t>
            </a:r>
            <a:endParaRPr lang="en-US" sz="1400" dirty="0"/>
          </a:p>
          <a:p>
            <a:pPr marL="342900" indent="-342900">
              <a:buSzPct val="100000"/>
              <a:buChar char="•"/>
            </a:pPr>
            <a:r>
              <a:rPr lang="en-US" sz="1400" dirty="0">
                <a:solidFill>
                  <a:srgbClr val="1E293B"/>
                </a:solidFill>
                <a:latin typeface="Calibri" pitchFamily="34" charset="0"/>
                <a:ea typeface="Calibri" pitchFamily="34" charset="-122"/>
                <a:cs typeface="Calibri" pitchFamily="34" charset="-120"/>
              </a:rPr>
              <a:t>MHEWS TWG established under Pacific Resilience Partnership</a:t>
            </a:r>
            <a:endParaRPr lang="en-US" sz="1400" dirty="0"/>
          </a:p>
        </p:txBody>
      </p:sp>
      <p:sp>
        <p:nvSpPr>
          <p:cNvPr id="23" name="Text 20">
            <a:extLst>
              <a:ext uri="{FF2B5EF4-FFF2-40B4-BE49-F238E27FC236}">
                <a16:creationId xmlns:a16="http://schemas.microsoft.com/office/drawing/2014/main" id="{8B7FD618-928E-44EC-FDE0-28A4F8A9B402}"/>
              </a:ext>
            </a:extLst>
          </p:cNvPr>
          <p:cNvSpPr/>
          <p:nvPr/>
        </p:nvSpPr>
        <p:spPr>
          <a:xfrm>
            <a:off x="5901463" y="4495881"/>
            <a:ext cx="5338875" cy="256032"/>
          </a:xfrm>
          <a:prstGeom prst="rect">
            <a:avLst/>
          </a:prstGeom>
          <a:noFill/>
          <a:ln/>
        </p:spPr>
        <p:txBody>
          <a:bodyPr wrap="square" lIns="0" tIns="0" rIns="0" bIns="0" rtlCol="0" anchor="ctr"/>
          <a:lstStyle/>
          <a:p>
            <a:pPr marL="0" indent="0">
              <a:buNone/>
            </a:pPr>
            <a:r>
              <a:rPr lang="en-US" sz="2000" b="1" dirty="0">
                <a:solidFill>
                  <a:srgbClr val="B85042"/>
                </a:solidFill>
                <a:latin typeface="Calibri" pitchFamily="34" charset="0"/>
                <a:ea typeface="Calibri" pitchFamily="34" charset="-122"/>
                <a:cs typeface="Calibri" pitchFamily="34" charset="-120"/>
              </a:rPr>
              <a:t>PRIORITY ACTIONS 2026</a:t>
            </a:r>
            <a:endParaRPr lang="en-US" sz="2000" dirty="0"/>
          </a:p>
        </p:txBody>
      </p:sp>
      <p:sp>
        <p:nvSpPr>
          <p:cNvPr id="24" name="Text 21">
            <a:extLst>
              <a:ext uri="{FF2B5EF4-FFF2-40B4-BE49-F238E27FC236}">
                <a16:creationId xmlns:a16="http://schemas.microsoft.com/office/drawing/2014/main" id="{6AE8B2FA-D9D7-6852-F068-FF1A28B4BA49}"/>
              </a:ext>
            </a:extLst>
          </p:cNvPr>
          <p:cNvSpPr/>
          <p:nvPr/>
        </p:nvSpPr>
        <p:spPr>
          <a:xfrm>
            <a:off x="5901463" y="4797633"/>
            <a:ext cx="5338875" cy="1645920"/>
          </a:xfrm>
          <a:prstGeom prst="rect">
            <a:avLst/>
          </a:prstGeom>
          <a:noFill/>
          <a:ln/>
        </p:spPr>
        <p:txBody>
          <a:bodyPr wrap="square" rtlCol="0" anchor="ctr"/>
          <a:lstStyle/>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Commence CAP training across multiple PICs — highest impact KRA 5 activity</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Finalise COPE book translations and distribution</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Finalise Starlink LOAs for Solomon Islands &amp; Kiribati</a:t>
            </a:r>
            <a:endParaRPr lang="en-US" sz="1600" dirty="0"/>
          </a:p>
          <a:p>
            <a:pPr marL="342900" indent="-342900">
              <a:buSzPct val="100000"/>
              <a:buChar char="•"/>
            </a:pPr>
            <a:r>
              <a:rPr lang="en-US" sz="1600" dirty="0">
                <a:solidFill>
                  <a:srgbClr val="1E293B"/>
                </a:solidFill>
                <a:latin typeface="Calibri" pitchFamily="34" charset="0"/>
                <a:ea typeface="Calibri" pitchFamily="34" charset="-122"/>
                <a:cs typeface="Calibri" pitchFamily="34" charset="-120"/>
              </a:rPr>
              <a:t>Fill Communications Officer vacancy — critical for KRA 5 acceleration</a:t>
            </a:r>
            <a:endParaRPr lang="en-US" sz="1600" dirty="0"/>
          </a:p>
        </p:txBody>
      </p:sp>
    </p:spTree>
    <p:extLst>
      <p:ext uri="{BB962C8B-B14F-4D97-AF65-F5344CB8AC3E}">
        <p14:creationId xmlns:p14="http://schemas.microsoft.com/office/powerpoint/2010/main" val="1804232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84F11-5541-42D2-1506-54A78E0BA4EB}"/>
            </a:ext>
          </a:extLst>
        </p:cNvPr>
        <p:cNvGrpSpPr/>
        <p:nvPr/>
      </p:nvGrpSpPr>
      <p:grpSpPr>
        <a:xfrm>
          <a:off x="0" y="0"/>
          <a:ext cx="0" cy="0"/>
          <a:chOff x="0" y="0"/>
          <a:chExt cx="0" cy="0"/>
        </a:xfrm>
      </p:grpSpPr>
      <p:sp>
        <p:nvSpPr>
          <p:cNvPr id="4" name="Text 1">
            <a:extLst>
              <a:ext uri="{FF2B5EF4-FFF2-40B4-BE49-F238E27FC236}">
                <a16:creationId xmlns:a16="http://schemas.microsoft.com/office/drawing/2014/main" id="{DF5CBE95-8411-ADDD-2B1E-BC86A96D3D08}"/>
              </a:ext>
            </a:extLst>
          </p:cNvPr>
          <p:cNvSpPr/>
          <p:nvPr/>
        </p:nvSpPr>
        <p:spPr>
          <a:xfrm>
            <a:off x="4953000" y="480054"/>
            <a:ext cx="4812792" cy="594360"/>
          </a:xfrm>
          <a:prstGeom prst="rect">
            <a:avLst/>
          </a:prstGeom>
          <a:noFill/>
          <a:ln/>
        </p:spPr>
        <p:txBody>
          <a:bodyPr wrap="square" lIns="0" tIns="0" rIns="0" bIns="0" rtlCol="0" anchor="ctr"/>
          <a:lstStyle/>
          <a:p>
            <a:pPr marL="0" indent="0" algn="ctr">
              <a:buNone/>
            </a:pPr>
            <a:r>
              <a:rPr lang="en-US" sz="2400" b="1" dirty="0">
                <a:solidFill>
                  <a:srgbClr val="1B2D6B"/>
                </a:solidFill>
                <a:latin typeface="Calibri" pitchFamily="34" charset="0"/>
                <a:ea typeface="Calibri" pitchFamily="34" charset="-122"/>
                <a:cs typeface="Calibri" pitchFamily="34" charset="-120"/>
              </a:rPr>
              <a:t>KRA 6: Risk Information &amp; </a:t>
            </a:r>
          </a:p>
          <a:p>
            <a:pPr marL="0" indent="0" algn="ctr">
              <a:buNone/>
            </a:pPr>
            <a:r>
              <a:rPr lang="en-US" sz="2400" b="1" dirty="0">
                <a:solidFill>
                  <a:srgbClr val="1B2D6B"/>
                </a:solidFill>
                <a:latin typeface="Calibri" pitchFamily="34" charset="0"/>
                <a:ea typeface="Calibri" pitchFamily="34" charset="-122"/>
                <a:cs typeface="Calibri" pitchFamily="34" charset="-120"/>
              </a:rPr>
              <a:t>Preparedness</a:t>
            </a:r>
            <a:endParaRPr lang="en-US" sz="2400" dirty="0"/>
          </a:p>
        </p:txBody>
      </p:sp>
      <p:sp>
        <p:nvSpPr>
          <p:cNvPr id="5" name="Shape 2">
            <a:extLst>
              <a:ext uri="{FF2B5EF4-FFF2-40B4-BE49-F238E27FC236}">
                <a16:creationId xmlns:a16="http://schemas.microsoft.com/office/drawing/2014/main" id="{881768F4-34BC-DA1E-915A-E634F4349B03}"/>
              </a:ext>
            </a:extLst>
          </p:cNvPr>
          <p:cNvSpPr/>
          <p:nvPr/>
        </p:nvSpPr>
        <p:spPr>
          <a:xfrm>
            <a:off x="10256520" y="-1"/>
            <a:ext cx="1902055" cy="777235"/>
          </a:xfrm>
          <a:prstGeom prst="roundRect">
            <a:avLst>
              <a:gd name="adj" fmla="val 14545"/>
            </a:avLst>
          </a:prstGeom>
          <a:solidFill>
            <a:srgbClr val="E05C20"/>
          </a:solidFill>
          <a:ln w="12700">
            <a:solidFill>
              <a:srgbClr val="E05C20"/>
            </a:solidFill>
            <a:prstDash val="solid"/>
          </a:ln>
        </p:spPr>
        <p:txBody>
          <a:bodyPr/>
          <a:lstStyle/>
          <a:p>
            <a:endParaRPr lang="en-US" sz="2400"/>
          </a:p>
        </p:txBody>
      </p:sp>
      <p:sp>
        <p:nvSpPr>
          <p:cNvPr id="6" name="Text 3">
            <a:extLst>
              <a:ext uri="{FF2B5EF4-FFF2-40B4-BE49-F238E27FC236}">
                <a16:creationId xmlns:a16="http://schemas.microsoft.com/office/drawing/2014/main" id="{9A1C9975-4F46-45CF-722F-3F2CF94E5490}"/>
              </a:ext>
            </a:extLst>
          </p:cNvPr>
          <p:cNvSpPr/>
          <p:nvPr/>
        </p:nvSpPr>
        <p:spPr>
          <a:xfrm>
            <a:off x="10256520" y="-1"/>
            <a:ext cx="1902055" cy="777235"/>
          </a:xfrm>
          <a:prstGeom prst="rect">
            <a:avLst/>
          </a:prstGeom>
          <a:noFill/>
          <a:ln/>
        </p:spPr>
        <p:txBody>
          <a:bodyPr wrap="square" lIns="0" tIns="0" rIns="0" bIns="0" rtlCol="0" anchor="ctr"/>
          <a:lstStyle/>
          <a:p>
            <a:pPr marL="0" indent="0" algn="ctr">
              <a:buNone/>
            </a:pPr>
            <a:r>
              <a:rPr lang="en-US" sz="2400" b="1" dirty="0">
                <a:solidFill>
                  <a:srgbClr val="FFFFFF"/>
                </a:solidFill>
                <a:latin typeface="Calibri" pitchFamily="34" charset="0"/>
                <a:ea typeface="Calibri" pitchFamily="34" charset="-122"/>
                <a:cs typeface="Calibri" pitchFamily="34" charset="-120"/>
              </a:rPr>
              <a:t>AMBER-RED</a:t>
            </a:r>
            <a:endParaRPr lang="en-US" sz="2400" dirty="0"/>
          </a:p>
        </p:txBody>
      </p:sp>
      <p:sp>
        <p:nvSpPr>
          <p:cNvPr id="7" name="Text 4">
            <a:extLst>
              <a:ext uri="{FF2B5EF4-FFF2-40B4-BE49-F238E27FC236}">
                <a16:creationId xmlns:a16="http://schemas.microsoft.com/office/drawing/2014/main" id="{92408847-E2E9-A7FE-40CB-43197456946D}"/>
              </a:ext>
            </a:extLst>
          </p:cNvPr>
          <p:cNvSpPr/>
          <p:nvPr/>
        </p:nvSpPr>
        <p:spPr>
          <a:xfrm>
            <a:off x="4953000" y="1120134"/>
            <a:ext cx="4812792" cy="719114"/>
          </a:xfrm>
          <a:prstGeom prst="rect">
            <a:avLst/>
          </a:prstGeom>
          <a:noFill/>
          <a:ln/>
        </p:spPr>
        <p:txBody>
          <a:bodyPr wrap="square" lIns="0" tIns="0" rIns="0" bIns="0" rtlCol="0" anchor="ctr"/>
          <a:lstStyle/>
          <a:p>
            <a:pPr marL="0" indent="0" algn="ctr">
              <a:buNone/>
            </a:pPr>
            <a:r>
              <a:rPr lang="en-US" sz="1400" b="1" i="1" dirty="0">
                <a:solidFill>
                  <a:srgbClr val="B85042"/>
                </a:solidFill>
                <a:latin typeface="Calibri" pitchFamily="34" charset="0"/>
                <a:ea typeface="Calibri" pitchFamily="34" charset="-122"/>
                <a:cs typeface="Calibri" pitchFamily="34" charset="-120"/>
              </a:rPr>
              <a:t>Ensuring communities have the risk knowledge to translate warnings Into protective action — endorsed Sep 2025</a:t>
            </a:r>
            <a:endParaRPr lang="en-US" sz="1400" b="1" dirty="0"/>
          </a:p>
        </p:txBody>
      </p:sp>
      <p:sp>
        <p:nvSpPr>
          <p:cNvPr id="9" name="Shape 6">
            <a:extLst>
              <a:ext uri="{FF2B5EF4-FFF2-40B4-BE49-F238E27FC236}">
                <a16:creationId xmlns:a16="http://schemas.microsoft.com/office/drawing/2014/main" id="{83026A82-933D-15DC-D01E-AAEAF3BEF1CD}"/>
              </a:ext>
            </a:extLst>
          </p:cNvPr>
          <p:cNvSpPr/>
          <p:nvPr/>
        </p:nvSpPr>
        <p:spPr>
          <a:xfrm>
            <a:off x="1062227" y="1921544"/>
            <a:ext cx="10251536" cy="1258824"/>
          </a:xfrm>
          <a:prstGeom prst="rect">
            <a:avLst/>
          </a:prstGeom>
          <a:solidFill>
            <a:srgbClr val="FFF0EC"/>
          </a:solidFill>
          <a:ln w="12700">
            <a:solidFill>
              <a:srgbClr val="E05C20"/>
            </a:solidFill>
            <a:prstDash val="solid"/>
          </a:ln>
        </p:spPr>
        <p:txBody>
          <a:bodyPr/>
          <a:lstStyle/>
          <a:p>
            <a:endParaRPr lang="en-US" sz="2000"/>
          </a:p>
        </p:txBody>
      </p:sp>
      <p:sp>
        <p:nvSpPr>
          <p:cNvPr id="10" name="Shape 7">
            <a:extLst>
              <a:ext uri="{FF2B5EF4-FFF2-40B4-BE49-F238E27FC236}">
                <a16:creationId xmlns:a16="http://schemas.microsoft.com/office/drawing/2014/main" id="{3297D067-20C3-7FCD-C815-860F3E43E9C5}"/>
              </a:ext>
            </a:extLst>
          </p:cNvPr>
          <p:cNvSpPr/>
          <p:nvPr/>
        </p:nvSpPr>
        <p:spPr>
          <a:xfrm>
            <a:off x="1062228" y="1921544"/>
            <a:ext cx="78858" cy="1258824"/>
          </a:xfrm>
          <a:prstGeom prst="rect">
            <a:avLst/>
          </a:prstGeom>
          <a:solidFill>
            <a:srgbClr val="E05C20"/>
          </a:solidFill>
          <a:ln w="12700">
            <a:solidFill>
              <a:srgbClr val="E05C20"/>
            </a:solidFill>
            <a:prstDash val="solid"/>
          </a:ln>
        </p:spPr>
        <p:txBody>
          <a:bodyPr/>
          <a:lstStyle/>
          <a:p>
            <a:endParaRPr lang="en-US" sz="2000"/>
          </a:p>
        </p:txBody>
      </p:sp>
      <p:sp>
        <p:nvSpPr>
          <p:cNvPr id="11" name="Text 8">
            <a:extLst>
              <a:ext uri="{FF2B5EF4-FFF2-40B4-BE49-F238E27FC236}">
                <a16:creationId xmlns:a16="http://schemas.microsoft.com/office/drawing/2014/main" id="{2C717810-3025-1561-DD6B-39A2BDAE5020}"/>
              </a:ext>
            </a:extLst>
          </p:cNvPr>
          <p:cNvSpPr/>
          <p:nvPr/>
        </p:nvSpPr>
        <p:spPr>
          <a:xfrm>
            <a:off x="1245108" y="1976408"/>
            <a:ext cx="9857246" cy="1078992"/>
          </a:xfrm>
          <a:prstGeom prst="rect">
            <a:avLst/>
          </a:prstGeom>
          <a:noFill/>
          <a:ln/>
        </p:spPr>
        <p:txBody>
          <a:bodyPr wrap="square" rtlCol="0" anchor="ctr"/>
          <a:lstStyle/>
          <a:p>
            <a:pPr marL="0" indent="0">
              <a:buNone/>
            </a:pPr>
            <a:r>
              <a:rPr lang="en-US" sz="2000" dirty="0">
                <a:solidFill>
                  <a:srgbClr val="1E293B"/>
                </a:solidFill>
                <a:latin typeface="Calibri" pitchFamily="34" charset="0"/>
                <a:ea typeface="Calibri" pitchFamily="34" charset="-122"/>
                <a:cs typeface="Calibri" pitchFamily="34" charset="-120"/>
              </a:rPr>
              <a:t>Context: KRA 6 was formally endorsed by the WRP Steering Committee in September 2025 to align with UN Early Warnings for All (EW4All). As a newly established KRA, no Investment Plan has yet been developed and no formal KRA 6-specific activities have commenced.</a:t>
            </a:r>
            <a:endParaRPr lang="en-US" sz="2000" dirty="0"/>
          </a:p>
        </p:txBody>
      </p:sp>
      <p:sp>
        <p:nvSpPr>
          <p:cNvPr id="12" name="Text 9">
            <a:extLst>
              <a:ext uri="{FF2B5EF4-FFF2-40B4-BE49-F238E27FC236}">
                <a16:creationId xmlns:a16="http://schemas.microsoft.com/office/drawing/2014/main" id="{7DE657CB-520B-3294-F752-4A28D5776CDF}"/>
              </a:ext>
            </a:extLst>
          </p:cNvPr>
          <p:cNvSpPr/>
          <p:nvPr/>
        </p:nvSpPr>
        <p:spPr>
          <a:xfrm>
            <a:off x="1062227" y="3292627"/>
            <a:ext cx="6034630" cy="300093"/>
          </a:xfrm>
          <a:prstGeom prst="rect">
            <a:avLst/>
          </a:prstGeom>
          <a:noFill/>
          <a:ln/>
        </p:spPr>
        <p:txBody>
          <a:bodyPr wrap="square" lIns="0" tIns="0" rIns="0" bIns="0" rtlCol="0" anchor="ctr"/>
          <a:lstStyle/>
          <a:p>
            <a:pPr marL="0" indent="0">
              <a:buNone/>
            </a:pPr>
            <a:r>
              <a:rPr lang="en-US" sz="2400" b="1" dirty="0">
                <a:solidFill>
                  <a:srgbClr val="1B2D6B"/>
                </a:solidFill>
                <a:latin typeface="Calibri" pitchFamily="34" charset="0"/>
                <a:ea typeface="Calibri" pitchFamily="34" charset="-122"/>
                <a:cs typeface="Calibri" pitchFamily="34" charset="-120"/>
              </a:rPr>
              <a:t>Early Cross-KRA Contributions</a:t>
            </a:r>
            <a:endParaRPr lang="en-US" sz="2400" dirty="0"/>
          </a:p>
        </p:txBody>
      </p:sp>
      <p:sp>
        <p:nvSpPr>
          <p:cNvPr id="13" name="Shape 10">
            <a:extLst>
              <a:ext uri="{FF2B5EF4-FFF2-40B4-BE49-F238E27FC236}">
                <a16:creationId xmlns:a16="http://schemas.microsoft.com/office/drawing/2014/main" id="{33BFB729-356B-5350-222F-63AC0205454B}"/>
              </a:ext>
            </a:extLst>
          </p:cNvPr>
          <p:cNvSpPr/>
          <p:nvPr/>
        </p:nvSpPr>
        <p:spPr>
          <a:xfrm>
            <a:off x="1062227" y="3749039"/>
            <a:ext cx="3044824" cy="1903423"/>
          </a:xfrm>
          <a:prstGeom prst="rect">
            <a:avLst/>
          </a:prstGeom>
          <a:solidFill>
            <a:srgbClr val="F5F7FA"/>
          </a:solidFill>
          <a:ln w="12700">
            <a:solidFill>
              <a:srgbClr val="E2E6EF"/>
            </a:solidFill>
            <a:prstDash val="solid"/>
          </a:ln>
          <a:effectLst>
            <a:outerShdw blurRad="101600" dist="38100" dir="8100000" algn="bl" rotWithShape="0">
              <a:srgbClr val="000000">
                <a:alpha val="12000"/>
              </a:srgbClr>
            </a:outerShdw>
          </a:effectLst>
        </p:spPr>
        <p:txBody>
          <a:bodyPr/>
          <a:lstStyle/>
          <a:p>
            <a:endParaRPr lang="en-US"/>
          </a:p>
        </p:txBody>
      </p:sp>
      <p:sp>
        <p:nvSpPr>
          <p:cNvPr id="14" name="Shape 11">
            <a:extLst>
              <a:ext uri="{FF2B5EF4-FFF2-40B4-BE49-F238E27FC236}">
                <a16:creationId xmlns:a16="http://schemas.microsoft.com/office/drawing/2014/main" id="{C85ABBE9-48D5-4B5A-3868-BD79642E9458}"/>
              </a:ext>
            </a:extLst>
          </p:cNvPr>
          <p:cNvSpPr/>
          <p:nvPr/>
        </p:nvSpPr>
        <p:spPr>
          <a:xfrm>
            <a:off x="1062227" y="3767947"/>
            <a:ext cx="3044824" cy="657859"/>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CCE9792D-998C-9D0C-258C-8461AA3F648E}"/>
              </a:ext>
            </a:extLst>
          </p:cNvPr>
          <p:cNvSpPr/>
          <p:nvPr/>
        </p:nvSpPr>
        <p:spPr>
          <a:xfrm>
            <a:off x="1062227" y="3767948"/>
            <a:ext cx="3044824" cy="546808"/>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LiDAR Survey</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(from KRA 4)</a:t>
            </a:r>
            <a:endParaRPr lang="en-US" dirty="0"/>
          </a:p>
        </p:txBody>
      </p:sp>
      <p:sp>
        <p:nvSpPr>
          <p:cNvPr id="16" name="Text 13">
            <a:extLst>
              <a:ext uri="{FF2B5EF4-FFF2-40B4-BE49-F238E27FC236}">
                <a16:creationId xmlns:a16="http://schemas.microsoft.com/office/drawing/2014/main" id="{5840D295-F372-EF74-F2EA-F4B6817C6595}"/>
              </a:ext>
            </a:extLst>
          </p:cNvPr>
          <p:cNvSpPr/>
          <p:nvPr/>
        </p:nvSpPr>
        <p:spPr>
          <a:xfrm>
            <a:off x="1141086" y="4453544"/>
            <a:ext cx="2843733" cy="1017358"/>
          </a:xfrm>
          <a:prstGeom prst="rect">
            <a:avLst/>
          </a:prstGeom>
          <a:noFill/>
          <a:ln/>
        </p:spPr>
        <p:txBody>
          <a:bodyPr wrap="square" lIns="0" tIns="0" rIns="0" bIns="0" rtlCol="0" anchor="ctr"/>
          <a:lstStyle/>
          <a:p>
            <a:pPr marL="0" indent="0" algn="just">
              <a:buNone/>
            </a:pPr>
            <a:r>
              <a:rPr lang="en-US" sz="1600" dirty="0">
                <a:solidFill>
                  <a:srgbClr val="1E293B"/>
                </a:solidFill>
                <a:latin typeface="Calibri" pitchFamily="34" charset="0"/>
                <a:ea typeface="Calibri" pitchFamily="34" charset="-122"/>
                <a:cs typeface="Calibri" pitchFamily="34" charset="-120"/>
              </a:rPr>
              <a:t>FUGRO contracted for terrain &amp; hazard mapping — contributes to multi-hazard risk data (Output 6.1)</a:t>
            </a:r>
            <a:endParaRPr lang="en-US" sz="1600" dirty="0"/>
          </a:p>
        </p:txBody>
      </p:sp>
      <p:sp>
        <p:nvSpPr>
          <p:cNvPr id="17" name="Shape 14">
            <a:extLst>
              <a:ext uri="{FF2B5EF4-FFF2-40B4-BE49-F238E27FC236}">
                <a16:creationId xmlns:a16="http://schemas.microsoft.com/office/drawing/2014/main" id="{70AAD81A-705E-E500-8128-F5584E143AF7}"/>
              </a:ext>
            </a:extLst>
          </p:cNvPr>
          <p:cNvSpPr/>
          <p:nvPr/>
        </p:nvSpPr>
        <p:spPr>
          <a:xfrm>
            <a:off x="4573588" y="3842737"/>
            <a:ext cx="3044824" cy="1806989"/>
          </a:xfrm>
          <a:prstGeom prst="rect">
            <a:avLst/>
          </a:prstGeom>
          <a:solidFill>
            <a:srgbClr val="F5F7FA"/>
          </a:solidFill>
          <a:ln w="12700">
            <a:solidFill>
              <a:srgbClr val="E2E6EF"/>
            </a:solidFill>
            <a:prstDash val="solid"/>
          </a:ln>
          <a:effectLst>
            <a:outerShdw blurRad="101600" dist="38100" dir="8100000" algn="bl" rotWithShape="0">
              <a:srgbClr val="000000">
                <a:alpha val="12000"/>
              </a:srgbClr>
            </a:outerShdw>
          </a:effectLst>
        </p:spPr>
        <p:txBody>
          <a:bodyPr/>
          <a:lstStyle/>
          <a:p>
            <a:endParaRPr lang="en-US"/>
          </a:p>
        </p:txBody>
      </p:sp>
      <p:sp>
        <p:nvSpPr>
          <p:cNvPr id="18" name="Shape 15">
            <a:extLst>
              <a:ext uri="{FF2B5EF4-FFF2-40B4-BE49-F238E27FC236}">
                <a16:creationId xmlns:a16="http://schemas.microsoft.com/office/drawing/2014/main" id="{E70081E8-ACD1-E88E-5731-8E42BDEC8EB9}"/>
              </a:ext>
            </a:extLst>
          </p:cNvPr>
          <p:cNvSpPr/>
          <p:nvPr/>
        </p:nvSpPr>
        <p:spPr>
          <a:xfrm>
            <a:off x="4573588" y="3770060"/>
            <a:ext cx="3044824" cy="729412"/>
          </a:xfrm>
          <a:prstGeom prst="rect">
            <a:avLst/>
          </a:prstGeom>
          <a:solidFill>
            <a:srgbClr val="1B2D6B"/>
          </a:solidFill>
          <a:ln w="12700">
            <a:solidFill>
              <a:srgbClr val="1B2D6B"/>
            </a:solidFill>
            <a:prstDash val="solid"/>
          </a:ln>
        </p:spPr>
        <p:txBody>
          <a:bodyPr/>
          <a:lstStyle/>
          <a:p>
            <a:endParaRPr lang="en-US"/>
          </a:p>
        </p:txBody>
      </p:sp>
      <p:sp>
        <p:nvSpPr>
          <p:cNvPr id="19" name="Text 16">
            <a:extLst>
              <a:ext uri="{FF2B5EF4-FFF2-40B4-BE49-F238E27FC236}">
                <a16:creationId xmlns:a16="http://schemas.microsoft.com/office/drawing/2014/main" id="{F146D0E6-16C0-C899-4B40-61D1E4A06E26}"/>
              </a:ext>
            </a:extLst>
          </p:cNvPr>
          <p:cNvSpPr/>
          <p:nvPr/>
        </p:nvSpPr>
        <p:spPr>
          <a:xfrm>
            <a:off x="4573588" y="3770060"/>
            <a:ext cx="3044824" cy="729412"/>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COPE Booklets</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(from KRA 5)</a:t>
            </a:r>
            <a:endParaRPr lang="en-US" dirty="0"/>
          </a:p>
        </p:txBody>
      </p:sp>
      <p:sp>
        <p:nvSpPr>
          <p:cNvPr id="20" name="Text 17">
            <a:extLst>
              <a:ext uri="{FF2B5EF4-FFF2-40B4-BE49-F238E27FC236}">
                <a16:creationId xmlns:a16="http://schemas.microsoft.com/office/drawing/2014/main" id="{AF5E24DA-10BD-818F-51E6-919B15E4FBE0}"/>
              </a:ext>
            </a:extLst>
          </p:cNvPr>
          <p:cNvSpPr/>
          <p:nvPr/>
        </p:nvSpPr>
        <p:spPr>
          <a:xfrm>
            <a:off x="4665028" y="4512770"/>
            <a:ext cx="2953384" cy="1023337"/>
          </a:xfrm>
          <a:prstGeom prst="rect">
            <a:avLst/>
          </a:prstGeom>
          <a:noFill/>
          <a:ln/>
        </p:spPr>
        <p:txBody>
          <a:bodyPr wrap="square" lIns="0" tIns="0" rIns="0" bIns="0" rtlCol="0" anchor="ctr"/>
          <a:lstStyle/>
          <a:p>
            <a:pPr marL="0" indent="0">
              <a:buNone/>
            </a:pPr>
            <a:r>
              <a:rPr lang="en-US" sz="1600" dirty="0">
                <a:solidFill>
                  <a:srgbClr val="1E293B"/>
                </a:solidFill>
                <a:latin typeface="Calibri" pitchFamily="34" charset="0"/>
                <a:ea typeface="Calibri" pitchFamily="34" charset="-122"/>
                <a:cs typeface="Calibri" pitchFamily="34" charset="-120"/>
              </a:rPr>
              <a:t>Community hazard preparedness booklets for Niue &amp; Tokelau — contributes to inclusive community preparedness (Output 6.2)</a:t>
            </a:r>
            <a:endParaRPr lang="en-US" sz="1600" dirty="0"/>
          </a:p>
        </p:txBody>
      </p:sp>
      <p:sp>
        <p:nvSpPr>
          <p:cNvPr id="21" name="Shape 18">
            <a:extLst>
              <a:ext uri="{FF2B5EF4-FFF2-40B4-BE49-F238E27FC236}">
                <a16:creationId xmlns:a16="http://schemas.microsoft.com/office/drawing/2014/main" id="{1954BADC-4639-9357-E158-8D694566143B}"/>
              </a:ext>
            </a:extLst>
          </p:cNvPr>
          <p:cNvSpPr/>
          <p:nvPr/>
        </p:nvSpPr>
        <p:spPr>
          <a:xfrm>
            <a:off x="8084949" y="4388122"/>
            <a:ext cx="3179836" cy="1268341"/>
          </a:xfrm>
          <a:prstGeom prst="rect">
            <a:avLst/>
          </a:prstGeom>
          <a:solidFill>
            <a:srgbClr val="F5F7FA"/>
          </a:solidFill>
          <a:ln w="12700">
            <a:solidFill>
              <a:srgbClr val="E2E6EF"/>
            </a:solidFill>
            <a:prstDash val="solid"/>
          </a:ln>
          <a:effectLst>
            <a:outerShdw blurRad="101600" dist="38100" dir="8100000" algn="bl" rotWithShape="0">
              <a:srgbClr val="000000">
                <a:alpha val="12000"/>
              </a:srgbClr>
            </a:outerShdw>
          </a:effectLst>
        </p:spPr>
        <p:txBody>
          <a:bodyPr/>
          <a:lstStyle/>
          <a:p>
            <a:endParaRPr lang="en-US"/>
          </a:p>
        </p:txBody>
      </p:sp>
      <p:sp>
        <p:nvSpPr>
          <p:cNvPr id="22" name="Shape 19">
            <a:extLst>
              <a:ext uri="{FF2B5EF4-FFF2-40B4-BE49-F238E27FC236}">
                <a16:creationId xmlns:a16="http://schemas.microsoft.com/office/drawing/2014/main" id="{B0D7725F-17C7-370C-6081-0232557F9E06}"/>
              </a:ext>
            </a:extLst>
          </p:cNvPr>
          <p:cNvSpPr/>
          <p:nvPr/>
        </p:nvSpPr>
        <p:spPr>
          <a:xfrm>
            <a:off x="8084949" y="3750755"/>
            <a:ext cx="3179836" cy="686580"/>
          </a:xfrm>
          <a:prstGeom prst="rect">
            <a:avLst/>
          </a:prstGeom>
          <a:solidFill>
            <a:srgbClr val="B85042"/>
          </a:solidFill>
          <a:ln w="12700">
            <a:solidFill>
              <a:srgbClr val="B85042"/>
            </a:solidFill>
            <a:prstDash val="solid"/>
          </a:ln>
        </p:spPr>
        <p:txBody>
          <a:bodyPr/>
          <a:lstStyle/>
          <a:p>
            <a:endParaRPr lang="en-US"/>
          </a:p>
        </p:txBody>
      </p:sp>
      <p:sp>
        <p:nvSpPr>
          <p:cNvPr id="23" name="Text 20">
            <a:extLst>
              <a:ext uri="{FF2B5EF4-FFF2-40B4-BE49-F238E27FC236}">
                <a16:creationId xmlns:a16="http://schemas.microsoft.com/office/drawing/2014/main" id="{B62ADBA6-281F-74DD-8F06-594C6FB62D09}"/>
              </a:ext>
            </a:extLst>
          </p:cNvPr>
          <p:cNvSpPr/>
          <p:nvPr/>
        </p:nvSpPr>
        <p:spPr>
          <a:xfrm>
            <a:off x="8084949" y="3750755"/>
            <a:ext cx="3179836" cy="68658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MHEWS TWG</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(from KRA 1)</a:t>
            </a:r>
            <a:endParaRPr lang="en-US" dirty="0"/>
          </a:p>
        </p:txBody>
      </p:sp>
      <p:sp>
        <p:nvSpPr>
          <p:cNvPr id="24" name="Text 21">
            <a:extLst>
              <a:ext uri="{FF2B5EF4-FFF2-40B4-BE49-F238E27FC236}">
                <a16:creationId xmlns:a16="http://schemas.microsoft.com/office/drawing/2014/main" id="{AFF387F3-DB0B-E27F-1A6C-1FDA73D044A7}"/>
              </a:ext>
            </a:extLst>
          </p:cNvPr>
          <p:cNvSpPr/>
          <p:nvPr/>
        </p:nvSpPr>
        <p:spPr>
          <a:xfrm>
            <a:off x="8196522" y="4293707"/>
            <a:ext cx="2956690" cy="1356019"/>
          </a:xfrm>
          <a:prstGeom prst="rect">
            <a:avLst/>
          </a:prstGeom>
          <a:noFill/>
          <a:ln/>
        </p:spPr>
        <p:txBody>
          <a:bodyPr wrap="square" lIns="0" tIns="0" rIns="0" bIns="0" rtlCol="0" anchor="ctr"/>
          <a:lstStyle/>
          <a:p>
            <a:pPr marL="0" indent="0">
              <a:buNone/>
            </a:pPr>
            <a:r>
              <a:rPr lang="en-US" dirty="0">
                <a:solidFill>
                  <a:srgbClr val="1E293B"/>
                </a:solidFill>
                <a:latin typeface="Calibri" pitchFamily="34" charset="0"/>
                <a:ea typeface="Calibri" pitchFamily="34" charset="-122"/>
                <a:cs typeface="Calibri" pitchFamily="34" charset="-120"/>
              </a:rPr>
              <a:t>First concrete multi-agency coordination mechanism for EW4All alignment under Pacific Resilience Partnership</a:t>
            </a:r>
            <a:endParaRPr lang="en-US" dirty="0"/>
          </a:p>
        </p:txBody>
      </p:sp>
      <p:sp>
        <p:nvSpPr>
          <p:cNvPr id="25" name="Shape 22">
            <a:extLst>
              <a:ext uri="{FF2B5EF4-FFF2-40B4-BE49-F238E27FC236}">
                <a16:creationId xmlns:a16="http://schemas.microsoft.com/office/drawing/2014/main" id="{64A211C4-8E7B-229D-2A8E-4AD12810456D}"/>
              </a:ext>
            </a:extLst>
          </p:cNvPr>
          <p:cNvSpPr/>
          <p:nvPr/>
        </p:nvSpPr>
        <p:spPr>
          <a:xfrm>
            <a:off x="1062228" y="5723392"/>
            <a:ext cx="10251536" cy="546808"/>
          </a:xfrm>
          <a:prstGeom prst="rect">
            <a:avLst/>
          </a:prstGeom>
          <a:solidFill>
            <a:srgbClr val="FFF9EB"/>
          </a:solidFill>
          <a:ln w="12700">
            <a:solidFill>
              <a:srgbClr val="F59E0B"/>
            </a:solidFill>
            <a:prstDash val="solid"/>
          </a:ln>
        </p:spPr>
        <p:txBody>
          <a:bodyPr/>
          <a:lstStyle/>
          <a:p>
            <a:endParaRPr lang="en-US" b="1"/>
          </a:p>
        </p:txBody>
      </p:sp>
      <p:sp>
        <p:nvSpPr>
          <p:cNvPr id="26" name="Text 23">
            <a:extLst>
              <a:ext uri="{FF2B5EF4-FFF2-40B4-BE49-F238E27FC236}">
                <a16:creationId xmlns:a16="http://schemas.microsoft.com/office/drawing/2014/main" id="{23344DD8-35E1-EE31-A2D9-EBC87B9504DD}"/>
              </a:ext>
            </a:extLst>
          </p:cNvPr>
          <p:cNvSpPr/>
          <p:nvPr/>
        </p:nvSpPr>
        <p:spPr>
          <a:xfrm>
            <a:off x="1245108" y="5799229"/>
            <a:ext cx="9884665" cy="400042"/>
          </a:xfrm>
          <a:prstGeom prst="rect">
            <a:avLst/>
          </a:prstGeom>
          <a:noFill/>
          <a:ln/>
        </p:spPr>
        <p:txBody>
          <a:bodyPr wrap="square" rtlCol="0" anchor="ctr"/>
          <a:lstStyle/>
          <a:p>
            <a:pPr marL="0" indent="0">
              <a:buNone/>
            </a:pPr>
            <a:r>
              <a:rPr lang="en-US" sz="1400" b="1" dirty="0">
                <a:solidFill>
                  <a:srgbClr val="7A4000"/>
                </a:solidFill>
                <a:latin typeface="Calibri" pitchFamily="34" charset="0"/>
                <a:ea typeface="Calibri" pitchFamily="34" charset="-122"/>
                <a:cs typeface="Calibri" pitchFamily="34" charset="-120"/>
              </a:rPr>
              <a:t>CRITICAL 2026 PRIORITY: Complete the KRA 6 Investment Plan, Implementation Plan and Funded Work Plan — without it, no KRA 6-specific activity targets can be set or costed, and WRP's EW4All commitments remain without a programmatic vehicle.</a:t>
            </a:r>
            <a:endParaRPr lang="en-US" sz="1400" b="1" dirty="0"/>
          </a:p>
        </p:txBody>
      </p:sp>
    </p:spTree>
    <p:extLst>
      <p:ext uri="{BB962C8B-B14F-4D97-AF65-F5344CB8AC3E}">
        <p14:creationId xmlns:p14="http://schemas.microsoft.com/office/powerpoint/2010/main" val="159366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ED02-5B92-3CDA-51EF-3FDD23A4E144}"/>
              </a:ext>
            </a:extLst>
          </p:cNvPr>
          <p:cNvSpPr>
            <a:spLocks noGrp="1"/>
          </p:cNvSpPr>
          <p:nvPr>
            <p:ph type="title"/>
          </p:nvPr>
        </p:nvSpPr>
        <p:spPr>
          <a:xfrm>
            <a:off x="838200" y="365125"/>
            <a:ext cx="10515600" cy="549275"/>
          </a:xfrm>
        </p:spPr>
        <p:txBody>
          <a:bodyPr>
            <a:normAutofit fontScale="90000"/>
          </a:bodyPr>
          <a:lstStyle/>
          <a:p>
            <a:r>
              <a:rPr lang="en-US" dirty="0"/>
              <a:t>Stories (Qualitative Signals)</a:t>
            </a:r>
          </a:p>
        </p:txBody>
      </p:sp>
      <p:sp>
        <p:nvSpPr>
          <p:cNvPr id="3" name="Content Placeholder 2">
            <a:extLst>
              <a:ext uri="{FF2B5EF4-FFF2-40B4-BE49-F238E27FC236}">
                <a16:creationId xmlns:a16="http://schemas.microsoft.com/office/drawing/2014/main" id="{169B7F05-75E2-5D56-497B-31FF7EF75148}"/>
              </a:ext>
            </a:extLst>
          </p:cNvPr>
          <p:cNvSpPr>
            <a:spLocks noGrp="1"/>
          </p:cNvSpPr>
          <p:nvPr>
            <p:ph idx="1"/>
          </p:nvPr>
        </p:nvSpPr>
        <p:spPr>
          <a:xfrm>
            <a:off x="340963" y="1131376"/>
            <a:ext cx="11360257" cy="5517397"/>
          </a:xfrm>
        </p:spPr>
        <p:txBody>
          <a:bodyPr>
            <a:normAutofit fontScale="92500" lnSpcReduction="10000"/>
          </a:bodyPr>
          <a:lstStyle/>
          <a:p>
            <a:pPr marL="519113" lvl="0" indent="-336550">
              <a:buFont typeface="+mj-lt"/>
              <a:buAutoNum type="arabicParenR"/>
            </a:pPr>
            <a:r>
              <a:rPr lang="en-AU" sz="2000" b="1" dirty="0"/>
              <a:t>KRA 1 — Learning Story 1: Building Something New</a:t>
            </a:r>
            <a:r>
              <a:rPr lang="en-AU" sz="2000" dirty="0"/>
              <a:t> examines what it truly requires to establish a Pacific-led programme in a sector ready for change: building a capable PMU, coordinating multiple donors and executing agencies, and navigating the operational pressures of a first year — while holding the line on Pacific ownership. (see page 31)</a:t>
            </a:r>
            <a:endParaRPr lang="en-GB" sz="2000" dirty="0"/>
          </a:p>
          <a:p>
            <a:pPr marL="519113" lvl="0" indent="-336550">
              <a:buFont typeface="+mj-lt"/>
              <a:buAutoNum type="arabicParenR"/>
            </a:pPr>
            <a:r>
              <a:rPr lang="en-AU" sz="2000" b="1" dirty="0"/>
              <a:t>KRA 1 — Learning Story 2: The Skill of Adaptive Management</a:t>
            </a:r>
            <a:r>
              <a:rPr lang="en-AU" sz="2000" dirty="0"/>
              <a:t> draws on the Severe Weather Forecasting Enhancement Pilot to make a programme-wide argument: that adaptive management is not a licence to deviate from commitments — it is a commitment in itself. The pilot earned the right to adapt by building the feedback infrastructure first. For WRP, this is the model of how the programme should operate across all its work. (see page 33)</a:t>
            </a:r>
            <a:endParaRPr lang="en-GB" sz="2000" dirty="0"/>
          </a:p>
          <a:p>
            <a:pPr marL="519113" lvl="0" indent="-336550">
              <a:buFont typeface="+mj-lt"/>
              <a:buAutoNum type="arabicParenR"/>
            </a:pPr>
            <a:r>
              <a:rPr lang="en-AU" sz="2000" b="1" dirty="0"/>
              <a:t>KRA 2 — Performance Story 1: From Aviation Briefings to BIP-M Certified</a:t>
            </a:r>
            <a:r>
              <a:rPr lang="en-AU" sz="2000" dirty="0"/>
              <a:t> follows </a:t>
            </a:r>
            <a:r>
              <a:rPr lang="en-AU" sz="2000" dirty="0" err="1"/>
              <a:t>Lineni</a:t>
            </a:r>
            <a:r>
              <a:rPr lang="en-AU" sz="2000" dirty="0"/>
              <a:t> Fifita of Tonga, one of nine WRP-funded graduates who returned home in 2025 with an internationally recognised WMO qualification — and what that qualification means for the service she returns to. (see page 38)</a:t>
            </a:r>
            <a:endParaRPr lang="en-GB" sz="2000" dirty="0"/>
          </a:p>
          <a:p>
            <a:pPr marL="519113" lvl="0" indent="-336550">
              <a:buFont typeface="+mj-lt"/>
              <a:buAutoNum type="arabicParenR"/>
            </a:pPr>
            <a:r>
              <a:rPr lang="en-AU" sz="2000" b="1" dirty="0"/>
              <a:t>KRA 2 — Performance Story 2: Learning to Programme Well, Together</a:t>
            </a:r>
            <a:r>
              <a:rPr lang="en-AU" sz="2000" dirty="0"/>
              <a:t> documents how GEDSI and MERL were embedded directly into the 2025 WRP Planning Workshop — building the reflective and inclusive programming capability the programme needs to deliver on its own values. (see page 39)</a:t>
            </a:r>
            <a:endParaRPr lang="en-GB" sz="2000" dirty="0"/>
          </a:p>
          <a:p>
            <a:pPr marL="519113" lvl="0" indent="-336550">
              <a:buFont typeface="+mj-lt"/>
              <a:buAutoNum type="arabicParenR"/>
            </a:pPr>
            <a:r>
              <a:rPr lang="en-AU" sz="2000" b="1" dirty="0"/>
              <a:t>KRA 3 — Impact Story 1: Seeing the Storm Before It Arrives</a:t>
            </a:r>
            <a:r>
              <a:rPr lang="en-AU" sz="2000" dirty="0"/>
              <a:t> documents what changed for Tonga when its first weather radar became operational — from inference-based forecasting to direct observation, and from generalised warnings to earlier, more specific, more credible alerts. This is the clearest illustration in 2025 of what WRP investment means in practice for communities. (see page 44)</a:t>
            </a:r>
            <a:endParaRPr lang="en-GB" sz="2000" dirty="0"/>
          </a:p>
        </p:txBody>
      </p:sp>
    </p:spTree>
    <p:extLst>
      <p:ext uri="{BB962C8B-B14F-4D97-AF65-F5344CB8AC3E}">
        <p14:creationId xmlns:p14="http://schemas.microsoft.com/office/powerpoint/2010/main" val="3478366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C2F4-517E-73A0-BB6B-E28E2DD4E24A}"/>
              </a:ext>
            </a:extLst>
          </p:cNvPr>
          <p:cNvSpPr>
            <a:spLocks noGrp="1"/>
          </p:cNvSpPr>
          <p:nvPr>
            <p:ph type="title"/>
          </p:nvPr>
        </p:nvSpPr>
        <p:spPr>
          <a:xfrm>
            <a:off x="763291" y="179145"/>
            <a:ext cx="10515600" cy="673261"/>
          </a:xfrm>
        </p:spPr>
        <p:txBody>
          <a:bodyPr>
            <a:normAutofit fontScale="90000"/>
          </a:bodyPr>
          <a:lstStyle/>
          <a:p>
            <a:r>
              <a:rPr lang="en-US" dirty="0"/>
              <a:t>Qualitative Signals-</a:t>
            </a:r>
            <a:r>
              <a:rPr lang="en-US" dirty="0" err="1"/>
              <a:t>cont</a:t>
            </a:r>
            <a:endParaRPr lang="en-US" dirty="0"/>
          </a:p>
        </p:txBody>
      </p:sp>
      <p:sp>
        <p:nvSpPr>
          <p:cNvPr id="3" name="Content Placeholder 2">
            <a:extLst>
              <a:ext uri="{FF2B5EF4-FFF2-40B4-BE49-F238E27FC236}">
                <a16:creationId xmlns:a16="http://schemas.microsoft.com/office/drawing/2014/main" id="{21DDC5FC-4E1F-B640-F5DE-1029FA60B801}"/>
              </a:ext>
            </a:extLst>
          </p:cNvPr>
          <p:cNvSpPr>
            <a:spLocks noGrp="1"/>
          </p:cNvSpPr>
          <p:nvPr>
            <p:ph idx="1"/>
          </p:nvPr>
        </p:nvSpPr>
        <p:spPr>
          <a:xfrm>
            <a:off x="480447" y="852406"/>
            <a:ext cx="11081289" cy="5640469"/>
          </a:xfrm>
        </p:spPr>
        <p:txBody>
          <a:bodyPr>
            <a:normAutofit fontScale="92500" lnSpcReduction="10000"/>
          </a:bodyPr>
          <a:lstStyle/>
          <a:p>
            <a:pPr marL="696913" lvl="0" indent="-514350">
              <a:buFont typeface="+mj-lt"/>
              <a:buAutoNum type="arabicParenR" startAt="6"/>
            </a:pPr>
            <a:r>
              <a:rPr lang="en-AU" sz="2000" b="1" dirty="0"/>
              <a:t>KRA 3 — Performance Story 3: Seeing the Whole Picture</a:t>
            </a:r>
            <a:r>
              <a:rPr lang="en-AU" sz="2000" dirty="0"/>
              <a:t> describes how a regional workshop in November 2025 brought together 65 representatives from 14 Pacific Island countries to collectively map the region's observation network crisis for the first time — and turn it into a shared plan of action. (see page 49)</a:t>
            </a:r>
            <a:endParaRPr lang="en-GB" sz="2000" dirty="0"/>
          </a:p>
          <a:p>
            <a:pPr marL="696913" lvl="0" indent="-514350">
              <a:buFont typeface="+mj-lt"/>
              <a:buAutoNum type="arabicParenR" startAt="6"/>
            </a:pPr>
            <a:r>
              <a:rPr lang="en-AU" sz="2000" b="1" dirty="0"/>
              <a:t>KRA 1 / KRA 4 — Learning Story 3: Getting the Foundations Right</a:t>
            </a:r>
            <a:r>
              <a:rPr lang="en-AU" sz="2000" dirty="0"/>
              <a:t> follows the IFP journey and what it taught WRP about partnership, shared vision, and the patience that complex change requires. When the Steering Committee did not approve IFP Phases 2 and 3 in May 2025, WRP treated that as signal rather than setback — completing one-on-one meetings with 14 of 15 Met Directors and reforming how major decisions are prepared. (see page 55)</a:t>
            </a:r>
            <a:endParaRPr lang="en-GB" sz="2000" dirty="0"/>
          </a:p>
          <a:p>
            <a:pPr marL="696913" lvl="0" indent="-514350">
              <a:buFont typeface="+mj-lt"/>
              <a:buAutoNum type="arabicParenR" startAt="6"/>
            </a:pPr>
            <a:r>
              <a:rPr lang="en-AU" sz="2000" b="1" dirty="0"/>
              <a:t>KRA 4 — Performance Story 4: A Safe Space to Get It Right</a:t>
            </a:r>
            <a:r>
              <a:rPr lang="en-AU" sz="2000" dirty="0"/>
              <a:t> follows the emergence of a peer forecasting community within the Severe Weather Pilot — and the moment a meteorologist from Niue's small service used that community to build the confidence to issue a warning that was right, and that protected lives. (see page 56)</a:t>
            </a:r>
            <a:endParaRPr lang="en-GB" sz="2000" dirty="0"/>
          </a:p>
          <a:p>
            <a:pPr marL="696913" lvl="0" indent="-514350">
              <a:buFont typeface="+mj-lt"/>
              <a:buAutoNum type="arabicParenR" startAt="6"/>
            </a:pPr>
            <a:r>
              <a:rPr lang="en-AU" sz="2000" b="1" dirty="0"/>
              <a:t>KRA 5 — Performance Story 5: Alert on Every Phone</a:t>
            </a:r>
            <a:r>
              <a:rPr lang="en-AU" sz="2000" dirty="0"/>
              <a:t> describes WRP's partnership with GSMA on cell broadcasting — technology that sends an alert to every handset in an affected area without requiring credit, a SIM card, or internet connection — and what it means for the Pacific communities most likely to be cut off when warnings matter most. (see page 60)</a:t>
            </a:r>
            <a:endParaRPr lang="en-GB" sz="2000" dirty="0"/>
          </a:p>
          <a:p>
            <a:pPr marL="696913" lvl="0" indent="-514350">
              <a:buFont typeface="+mj-lt"/>
              <a:buAutoNum type="arabicParenR" startAt="6"/>
            </a:pPr>
            <a:r>
              <a:rPr lang="en-AU" sz="2000" b="1" dirty="0"/>
              <a:t>GEDSI — Performance Story 6: No One Left Behind</a:t>
            </a:r>
            <a:r>
              <a:rPr lang="en-AU" sz="2000" dirty="0"/>
              <a:t> documents the partnership between SPREP and the Pacific Disability Forum, signed in September 2025, and what it means for a programme whose stated purpose includes reaching the people most at risk and least reached by existing warning systems. (see page 67)</a:t>
            </a:r>
            <a:endParaRPr lang="en-GB" sz="2000" dirty="0"/>
          </a:p>
        </p:txBody>
      </p:sp>
    </p:spTree>
    <p:extLst>
      <p:ext uri="{BB962C8B-B14F-4D97-AF65-F5344CB8AC3E}">
        <p14:creationId xmlns:p14="http://schemas.microsoft.com/office/powerpoint/2010/main" val="2478290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a:extLst>
              <a:ext uri="{FF2B5EF4-FFF2-40B4-BE49-F238E27FC236}">
                <a16:creationId xmlns:a16="http://schemas.microsoft.com/office/drawing/2014/main" id="{E09E82BD-D231-0F53-B125-D33E201C1E51}"/>
              </a:ext>
            </a:extLst>
          </p:cNvPr>
          <p:cNvSpPr/>
          <p:nvPr/>
        </p:nvSpPr>
        <p:spPr>
          <a:xfrm>
            <a:off x="0" y="1"/>
            <a:ext cx="2377440" cy="6858000"/>
          </a:xfrm>
          <a:prstGeom prst="rect">
            <a:avLst/>
          </a:prstGeom>
          <a:solidFill>
            <a:srgbClr val="1A2F5A"/>
          </a:solidFill>
          <a:ln w="12700">
            <a:solidFill>
              <a:srgbClr val="1A2F5A"/>
            </a:solidFill>
            <a:prstDash val="solid"/>
          </a:ln>
        </p:spPr>
        <p:txBody>
          <a:bodyPr/>
          <a:lstStyle/>
          <a:p>
            <a:endParaRPr lang="en-US"/>
          </a:p>
        </p:txBody>
      </p:sp>
      <p:sp>
        <p:nvSpPr>
          <p:cNvPr id="4" name="Text 2">
            <a:extLst>
              <a:ext uri="{FF2B5EF4-FFF2-40B4-BE49-F238E27FC236}">
                <a16:creationId xmlns:a16="http://schemas.microsoft.com/office/drawing/2014/main" id="{C7599A8F-8559-4A9E-A9F9-9F8E3D83F627}"/>
              </a:ext>
            </a:extLst>
          </p:cNvPr>
          <p:cNvSpPr/>
          <p:nvPr/>
        </p:nvSpPr>
        <p:spPr>
          <a:xfrm>
            <a:off x="164592" y="182880"/>
            <a:ext cx="2212848" cy="274320"/>
          </a:xfrm>
          <a:prstGeom prst="rect">
            <a:avLst/>
          </a:prstGeom>
          <a:noFill/>
          <a:ln/>
        </p:spPr>
        <p:txBody>
          <a:bodyPr wrap="square" lIns="0" tIns="0" rIns="0" bIns="0" rtlCol="0" anchor="ctr"/>
          <a:lstStyle/>
          <a:p>
            <a:pPr marL="0" indent="0">
              <a:buNone/>
            </a:pPr>
            <a:r>
              <a:rPr lang="en-US" sz="2300" b="1" kern="0" spc="200" dirty="0">
                <a:solidFill>
                  <a:srgbClr val="FFFF00"/>
                </a:solidFill>
                <a:latin typeface="Calibri" pitchFamily="34" charset="0"/>
                <a:ea typeface="Calibri" pitchFamily="34" charset="-122"/>
                <a:cs typeface="Calibri" pitchFamily="34" charset="-120"/>
              </a:rPr>
              <a:t>EFFECTIVENESS</a:t>
            </a:r>
            <a:endParaRPr lang="en-US" sz="2300" dirty="0">
              <a:solidFill>
                <a:srgbClr val="FFFF00"/>
              </a:solidFill>
            </a:endParaRPr>
          </a:p>
        </p:txBody>
      </p:sp>
      <p:sp>
        <p:nvSpPr>
          <p:cNvPr id="5" name="Text 3">
            <a:extLst>
              <a:ext uri="{FF2B5EF4-FFF2-40B4-BE49-F238E27FC236}">
                <a16:creationId xmlns:a16="http://schemas.microsoft.com/office/drawing/2014/main" id="{AFEF841E-3B56-E655-3C05-2E01A5E8ACBA}"/>
              </a:ext>
            </a:extLst>
          </p:cNvPr>
          <p:cNvSpPr/>
          <p:nvPr/>
        </p:nvSpPr>
        <p:spPr>
          <a:xfrm>
            <a:off x="164592" y="548640"/>
            <a:ext cx="2029968" cy="777240"/>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FY2025</a:t>
            </a:r>
            <a:endParaRPr lang="en-US" sz="2400" dirty="0"/>
          </a:p>
          <a:p>
            <a:pPr marL="0" indent="0">
              <a:buNone/>
            </a:pPr>
            <a:r>
              <a:rPr lang="en-US" sz="2400" b="1" dirty="0">
                <a:solidFill>
                  <a:srgbClr val="FFFFFF"/>
                </a:solidFill>
                <a:latin typeface="Calibri" pitchFamily="34" charset="0"/>
                <a:ea typeface="Calibri" pitchFamily="34" charset="-122"/>
                <a:cs typeface="Calibri" pitchFamily="34" charset="-120"/>
              </a:rPr>
              <a:t>Summary</a:t>
            </a:r>
            <a:endParaRPr lang="en-US" sz="2400" dirty="0"/>
          </a:p>
        </p:txBody>
      </p:sp>
      <p:sp>
        <p:nvSpPr>
          <p:cNvPr id="6" name="Text 4">
            <a:extLst>
              <a:ext uri="{FF2B5EF4-FFF2-40B4-BE49-F238E27FC236}">
                <a16:creationId xmlns:a16="http://schemas.microsoft.com/office/drawing/2014/main" id="{2D2E0B58-2CBA-2F90-36A7-581CB0A04388}"/>
              </a:ext>
            </a:extLst>
          </p:cNvPr>
          <p:cNvSpPr/>
          <p:nvPr/>
        </p:nvSpPr>
        <p:spPr>
          <a:xfrm>
            <a:off x="164592" y="1463040"/>
            <a:ext cx="2029968" cy="256032"/>
          </a:xfrm>
          <a:prstGeom prst="rect">
            <a:avLst/>
          </a:prstGeom>
          <a:noFill/>
          <a:ln/>
        </p:spPr>
        <p:txBody>
          <a:bodyPr wrap="square" lIns="0" tIns="0" rIns="0" bIns="0" rtlCol="0" anchor="ctr"/>
          <a:lstStyle/>
          <a:p>
            <a:pPr marL="0" indent="0">
              <a:buNone/>
            </a:pPr>
            <a:r>
              <a:rPr lang="en-US" sz="2400" b="1" kern="0" spc="100" dirty="0">
                <a:solidFill>
                  <a:srgbClr val="FFFF00"/>
                </a:solidFill>
                <a:latin typeface="Calibri" pitchFamily="34" charset="0"/>
                <a:ea typeface="Calibri" pitchFamily="34" charset="-122"/>
                <a:cs typeface="Calibri" pitchFamily="34" charset="-120"/>
              </a:rPr>
              <a:t>Overall</a:t>
            </a:r>
            <a:endParaRPr lang="en-US" sz="2400" dirty="0">
              <a:solidFill>
                <a:srgbClr val="FFFF00"/>
              </a:solidFill>
            </a:endParaRPr>
          </a:p>
        </p:txBody>
      </p:sp>
      <p:sp>
        <p:nvSpPr>
          <p:cNvPr id="7" name="Text 5">
            <a:extLst>
              <a:ext uri="{FF2B5EF4-FFF2-40B4-BE49-F238E27FC236}">
                <a16:creationId xmlns:a16="http://schemas.microsoft.com/office/drawing/2014/main" id="{0CA98E0D-87C9-265E-800D-925340A932F2}"/>
              </a:ext>
            </a:extLst>
          </p:cNvPr>
          <p:cNvSpPr/>
          <p:nvPr/>
        </p:nvSpPr>
        <p:spPr>
          <a:xfrm>
            <a:off x="164592" y="1719072"/>
            <a:ext cx="2029968" cy="1440180"/>
          </a:xfrm>
          <a:prstGeom prst="rect">
            <a:avLst/>
          </a:prstGeom>
          <a:noFill/>
          <a:ln/>
        </p:spPr>
        <p:txBody>
          <a:bodyPr wrap="square" lIns="0" tIns="0" rIns="0" bIns="0" rtlCol="0" anchor="ctr"/>
          <a:lstStyle/>
          <a:p>
            <a:pPr marL="0" indent="0">
              <a:buNone/>
            </a:pPr>
            <a:r>
              <a:rPr lang="en-US" b="1" dirty="0">
                <a:solidFill>
                  <a:srgbClr val="A8C4D8"/>
                </a:solidFill>
                <a:latin typeface="Calibri" pitchFamily="34" charset="0"/>
                <a:ea typeface="Calibri" pitchFamily="34" charset="-122"/>
                <a:cs typeface="Calibri" pitchFamily="34" charset="-120"/>
              </a:rPr>
              <a:t>Solid foundational progress. Moving in the right direction — most consequential delivery lies ahead.</a:t>
            </a:r>
            <a:endParaRPr lang="en-US" b="1" dirty="0"/>
          </a:p>
        </p:txBody>
      </p:sp>
      <p:sp>
        <p:nvSpPr>
          <p:cNvPr id="8" name="Shape 6">
            <a:extLst>
              <a:ext uri="{FF2B5EF4-FFF2-40B4-BE49-F238E27FC236}">
                <a16:creationId xmlns:a16="http://schemas.microsoft.com/office/drawing/2014/main" id="{6DCAB74A-4F90-80C9-E3AA-917FE4A0ECEB}"/>
              </a:ext>
            </a:extLst>
          </p:cNvPr>
          <p:cNvSpPr/>
          <p:nvPr/>
        </p:nvSpPr>
        <p:spPr>
          <a:xfrm>
            <a:off x="164592" y="3922775"/>
            <a:ext cx="2029968" cy="2109771"/>
          </a:xfrm>
          <a:prstGeom prst="rect">
            <a:avLst/>
          </a:prstGeom>
          <a:solidFill>
            <a:srgbClr val="163A5C"/>
          </a:solidFill>
          <a:ln w="12700">
            <a:solidFill>
              <a:srgbClr val="1E4A72"/>
            </a:solidFill>
            <a:prstDash val="solid"/>
          </a:ln>
        </p:spPr>
        <p:txBody>
          <a:bodyPr/>
          <a:lstStyle/>
          <a:p>
            <a:endParaRPr lang="en-US"/>
          </a:p>
        </p:txBody>
      </p:sp>
      <p:sp>
        <p:nvSpPr>
          <p:cNvPr id="9" name="Text 7">
            <a:extLst>
              <a:ext uri="{FF2B5EF4-FFF2-40B4-BE49-F238E27FC236}">
                <a16:creationId xmlns:a16="http://schemas.microsoft.com/office/drawing/2014/main" id="{20CDB180-14DF-B28D-F5B6-3F1B5C46AADA}"/>
              </a:ext>
            </a:extLst>
          </p:cNvPr>
          <p:cNvSpPr/>
          <p:nvPr/>
        </p:nvSpPr>
        <p:spPr>
          <a:xfrm>
            <a:off x="256032" y="3552444"/>
            <a:ext cx="1847088" cy="237744"/>
          </a:xfrm>
          <a:prstGeom prst="rect">
            <a:avLst/>
          </a:prstGeom>
          <a:noFill/>
          <a:ln/>
        </p:spPr>
        <p:txBody>
          <a:bodyPr wrap="square" lIns="0" tIns="0" rIns="0" bIns="0" rtlCol="0" anchor="ctr"/>
          <a:lstStyle/>
          <a:p>
            <a:pPr marL="0" indent="0">
              <a:buNone/>
            </a:pPr>
            <a:r>
              <a:rPr lang="en-US" sz="2400" b="1" dirty="0">
                <a:solidFill>
                  <a:schemeClr val="bg1"/>
                </a:solidFill>
                <a:latin typeface="Calibri" pitchFamily="34" charset="0"/>
                <a:ea typeface="Calibri" pitchFamily="34" charset="-122"/>
                <a:cs typeface="Calibri" pitchFamily="34" charset="-120"/>
              </a:rPr>
              <a:t>Spotlight</a:t>
            </a:r>
            <a:endParaRPr lang="en-US" sz="2400" dirty="0">
              <a:solidFill>
                <a:schemeClr val="bg1"/>
              </a:solidFill>
            </a:endParaRPr>
          </a:p>
        </p:txBody>
      </p:sp>
      <p:sp>
        <p:nvSpPr>
          <p:cNvPr id="10" name="Text 8">
            <a:extLst>
              <a:ext uri="{FF2B5EF4-FFF2-40B4-BE49-F238E27FC236}">
                <a16:creationId xmlns:a16="http://schemas.microsoft.com/office/drawing/2014/main" id="{3F42CC3E-476C-BD67-2CB4-59A965C8B0A1}"/>
              </a:ext>
            </a:extLst>
          </p:cNvPr>
          <p:cNvSpPr/>
          <p:nvPr/>
        </p:nvSpPr>
        <p:spPr>
          <a:xfrm>
            <a:off x="265176" y="3948127"/>
            <a:ext cx="1847088" cy="2109771"/>
          </a:xfrm>
          <a:prstGeom prst="rect">
            <a:avLst/>
          </a:prstGeom>
          <a:noFill/>
          <a:ln/>
        </p:spPr>
        <p:txBody>
          <a:bodyPr wrap="square" lIns="0" tIns="0" rIns="0" bIns="0" rtlCol="0" anchor="ctr"/>
          <a:lstStyle/>
          <a:p>
            <a:pPr marL="0" indent="0">
              <a:buNone/>
            </a:pPr>
            <a:r>
              <a:rPr lang="en-US" b="1" dirty="0">
                <a:solidFill>
                  <a:srgbClr val="D0E4F0"/>
                </a:solidFill>
                <a:latin typeface="Calibri" pitchFamily="34" charset="0"/>
                <a:ea typeface="Calibri" pitchFamily="34" charset="-122"/>
                <a:cs typeface="Calibri" pitchFamily="34" charset="-120"/>
              </a:rPr>
              <a:t>Tonga's first weather radar is changing how forecasters see storms — and how warnings reach communities.</a:t>
            </a:r>
            <a:endParaRPr lang="en-US" b="1" dirty="0"/>
          </a:p>
        </p:txBody>
      </p:sp>
      <p:sp>
        <p:nvSpPr>
          <p:cNvPr id="11" name="Text 9">
            <a:extLst>
              <a:ext uri="{FF2B5EF4-FFF2-40B4-BE49-F238E27FC236}">
                <a16:creationId xmlns:a16="http://schemas.microsoft.com/office/drawing/2014/main" id="{120A5977-186B-F4C6-97F0-07A69B50B7D2}"/>
              </a:ext>
            </a:extLst>
          </p:cNvPr>
          <p:cNvSpPr/>
          <p:nvPr/>
        </p:nvSpPr>
        <p:spPr>
          <a:xfrm>
            <a:off x="2560320" y="182880"/>
            <a:ext cx="9631680" cy="617220"/>
          </a:xfrm>
          <a:prstGeom prst="rect">
            <a:avLst/>
          </a:prstGeom>
          <a:noFill/>
          <a:ln/>
        </p:spPr>
        <p:txBody>
          <a:bodyPr wrap="square" lIns="0" tIns="0" rIns="0" bIns="0" rtlCol="0" anchor="ctr"/>
          <a:lstStyle/>
          <a:p>
            <a:pPr marL="0" indent="0">
              <a:buNone/>
            </a:pPr>
            <a:r>
              <a:rPr lang="en-US" sz="3600" b="1" dirty="0">
                <a:solidFill>
                  <a:srgbClr val="1A2F5A"/>
                </a:solidFill>
                <a:latin typeface="Calibri" pitchFamily="34" charset="0"/>
                <a:ea typeface="Calibri" pitchFamily="34" charset="-122"/>
                <a:cs typeface="Calibri" pitchFamily="34" charset="-120"/>
              </a:rPr>
              <a:t>Are we achieving what we set out to achieve?</a:t>
            </a:r>
            <a:endParaRPr lang="en-US" sz="3600" dirty="0"/>
          </a:p>
        </p:txBody>
      </p:sp>
      <p:sp>
        <p:nvSpPr>
          <p:cNvPr id="12" name="Text 10">
            <a:extLst>
              <a:ext uri="{FF2B5EF4-FFF2-40B4-BE49-F238E27FC236}">
                <a16:creationId xmlns:a16="http://schemas.microsoft.com/office/drawing/2014/main" id="{48ECDDC6-32DB-44E6-28FD-8D5D4A9DE1CC}"/>
              </a:ext>
            </a:extLst>
          </p:cNvPr>
          <p:cNvSpPr/>
          <p:nvPr/>
        </p:nvSpPr>
        <p:spPr>
          <a:xfrm>
            <a:off x="2560320" y="800100"/>
            <a:ext cx="9342378" cy="504044"/>
          </a:xfrm>
          <a:prstGeom prst="rect">
            <a:avLst/>
          </a:prstGeom>
          <a:noFill/>
          <a:ln/>
        </p:spPr>
        <p:txBody>
          <a:bodyPr wrap="square" lIns="0" tIns="0" rIns="0" bIns="0" rtlCol="0" anchor="ctr"/>
          <a:lstStyle/>
          <a:p>
            <a:pPr marL="0" indent="0">
              <a:buNone/>
            </a:pPr>
            <a:r>
              <a:rPr lang="en-US" sz="2000" i="1" dirty="0">
                <a:solidFill>
                  <a:srgbClr val="475569"/>
                </a:solidFill>
                <a:latin typeface="Calibri" pitchFamily="34" charset="0"/>
                <a:ea typeface="Calibri" pitchFamily="34" charset="-122"/>
                <a:cs typeface="Calibri" pitchFamily="34" charset="-120"/>
              </a:rPr>
              <a:t>Early signals are encouraging. Long-term community outcomes will take years to measure.</a:t>
            </a:r>
            <a:endParaRPr lang="en-US" sz="2000" dirty="0"/>
          </a:p>
        </p:txBody>
      </p:sp>
      <p:sp>
        <p:nvSpPr>
          <p:cNvPr id="13" name="Shape 11">
            <a:extLst>
              <a:ext uri="{FF2B5EF4-FFF2-40B4-BE49-F238E27FC236}">
                <a16:creationId xmlns:a16="http://schemas.microsoft.com/office/drawing/2014/main" id="{06278CA7-0791-19A1-80C1-143A5C6D0EFE}"/>
              </a:ext>
            </a:extLst>
          </p:cNvPr>
          <p:cNvSpPr/>
          <p:nvPr/>
        </p:nvSpPr>
        <p:spPr>
          <a:xfrm>
            <a:off x="2560320" y="1304144"/>
            <a:ext cx="2584704" cy="2124856"/>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4400"/>
          </a:p>
        </p:txBody>
      </p:sp>
      <p:sp>
        <p:nvSpPr>
          <p:cNvPr id="16" name="Text 14">
            <a:extLst>
              <a:ext uri="{FF2B5EF4-FFF2-40B4-BE49-F238E27FC236}">
                <a16:creationId xmlns:a16="http://schemas.microsoft.com/office/drawing/2014/main" id="{093C9B20-594A-3B11-67A5-75940C910CA7}"/>
              </a:ext>
            </a:extLst>
          </p:cNvPr>
          <p:cNvSpPr/>
          <p:nvPr/>
        </p:nvSpPr>
        <p:spPr>
          <a:xfrm>
            <a:off x="2686221" y="1730684"/>
            <a:ext cx="2354953" cy="500768"/>
          </a:xfrm>
          <a:prstGeom prst="rect">
            <a:avLst/>
          </a:prstGeom>
          <a:noFill/>
          <a:ln/>
        </p:spPr>
        <p:txBody>
          <a:bodyPr wrap="square" lIns="0" tIns="0" rIns="0" bIns="0" rtlCol="0" anchor="ctr"/>
          <a:lstStyle/>
          <a:p>
            <a:pPr marL="0" indent="0" algn="ctr">
              <a:buNone/>
            </a:pPr>
            <a:r>
              <a:rPr lang="en-US" b="1" dirty="0">
                <a:solidFill>
                  <a:srgbClr val="1A2F5A"/>
                </a:solidFill>
                <a:latin typeface="Calibri" pitchFamily="34" charset="0"/>
                <a:ea typeface="Calibri" pitchFamily="34" charset="-122"/>
                <a:cs typeface="Calibri" pitchFamily="34" charset="-120"/>
              </a:rPr>
              <a:t>KRA 1 · Governance &amp; Partnerships</a:t>
            </a:r>
            <a:endParaRPr lang="en-US" dirty="0"/>
          </a:p>
        </p:txBody>
      </p:sp>
      <p:sp>
        <p:nvSpPr>
          <p:cNvPr id="17" name="Text 15">
            <a:extLst>
              <a:ext uri="{FF2B5EF4-FFF2-40B4-BE49-F238E27FC236}">
                <a16:creationId xmlns:a16="http://schemas.microsoft.com/office/drawing/2014/main" id="{0E5E0891-0EDA-9CFB-A437-0623CD86598A}"/>
              </a:ext>
            </a:extLst>
          </p:cNvPr>
          <p:cNvSpPr/>
          <p:nvPr/>
        </p:nvSpPr>
        <p:spPr>
          <a:xfrm>
            <a:off x="2651759" y="2212848"/>
            <a:ext cx="2420113" cy="1216152"/>
          </a:xfrm>
          <a:prstGeom prst="rect">
            <a:avLst/>
          </a:prstGeom>
          <a:noFill/>
          <a:ln/>
        </p:spPr>
        <p:txBody>
          <a:bodyPr wrap="square" lIns="0" tIns="0" rIns="0" bIns="0" rtlCol="0" anchor="ctr"/>
          <a:lstStyle/>
          <a:p>
            <a:pPr marL="0" indent="0">
              <a:buNone/>
            </a:pPr>
            <a:r>
              <a:rPr lang="en-US" dirty="0">
                <a:solidFill>
                  <a:srgbClr val="475569"/>
                </a:solidFill>
                <a:latin typeface="Calibri" pitchFamily="34" charset="0"/>
                <a:ea typeface="Calibri" pitchFamily="34" charset="-122"/>
                <a:cs typeface="Calibri" pitchFamily="34" charset="-120"/>
              </a:rPr>
              <a:t>15 partners. 10-yr BoM–SPREP agreement. 3 active development partners.</a:t>
            </a:r>
            <a:endParaRPr lang="en-US" dirty="0"/>
          </a:p>
        </p:txBody>
      </p:sp>
      <p:sp>
        <p:nvSpPr>
          <p:cNvPr id="18" name="Shape 16">
            <a:extLst>
              <a:ext uri="{FF2B5EF4-FFF2-40B4-BE49-F238E27FC236}">
                <a16:creationId xmlns:a16="http://schemas.microsoft.com/office/drawing/2014/main" id="{6AAA6D08-707F-50AA-35FD-69EB06B8681A}"/>
              </a:ext>
            </a:extLst>
          </p:cNvPr>
          <p:cNvSpPr/>
          <p:nvPr/>
        </p:nvSpPr>
        <p:spPr>
          <a:xfrm>
            <a:off x="5552306" y="1375414"/>
            <a:ext cx="3055618" cy="2053586"/>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4400"/>
          </a:p>
        </p:txBody>
      </p:sp>
      <p:sp>
        <p:nvSpPr>
          <p:cNvPr id="19" name="Shape 17">
            <a:extLst>
              <a:ext uri="{FF2B5EF4-FFF2-40B4-BE49-F238E27FC236}">
                <a16:creationId xmlns:a16="http://schemas.microsoft.com/office/drawing/2014/main" id="{F1B6EBE0-3BC2-9936-2A91-D1C0764F44D8}"/>
              </a:ext>
            </a:extLst>
          </p:cNvPr>
          <p:cNvSpPr/>
          <p:nvPr/>
        </p:nvSpPr>
        <p:spPr>
          <a:xfrm>
            <a:off x="5697556" y="1431649"/>
            <a:ext cx="2824749" cy="319853"/>
          </a:xfrm>
          <a:prstGeom prst="rect">
            <a:avLst/>
          </a:prstGeom>
          <a:solidFill>
            <a:srgbClr val="DCFCE7"/>
          </a:solidFill>
          <a:ln w="12700">
            <a:solidFill>
              <a:srgbClr val="DCFCE7"/>
            </a:solidFill>
            <a:prstDash val="solid"/>
          </a:ln>
        </p:spPr>
        <p:txBody>
          <a:bodyPr/>
          <a:lstStyle/>
          <a:p>
            <a:endParaRPr lang="en-US" sz="4400" dirty="0"/>
          </a:p>
        </p:txBody>
      </p:sp>
      <p:sp>
        <p:nvSpPr>
          <p:cNvPr id="20" name="Text 18">
            <a:extLst>
              <a:ext uri="{FF2B5EF4-FFF2-40B4-BE49-F238E27FC236}">
                <a16:creationId xmlns:a16="http://schemas.microsoft.com/office/drawing/2014/main" id="{DEB2664B-67CE-5FB9-F8CE-4AA0429A6535}"/>
              </a:ext>
            </a:extLst>
          </p:cNvPr>
          <p:cNvSpPr/>
          <p:nvPr/>
        </p:nvSpPr>
        <p:spPr>
          <a:xfrm>
            <a:off x="5625457" y="1448565"/>
            <a:ext cx="2824749" cy="252749"/>
          </a:xfrm>
          <a:prstGeom prst="rect">
            <a:avLst/>
          </a:prstGeom>
          <a:noFill/>
          <a:ln/>
        </p:spPr>
        <p:txBody>
          <a:bodyPr wrap="square" lIns="0" tIns="0" rIns="0" bIns="0" rtlCol="0" anchor="ctr"/>
          <a:lstStyle/>
          <a:p>
            <a:pPr marL="0" indent="0" algn="ctr">
              <a:buNone/>
            </a:pPr>
            <a:r>
              <a:rPr lang="en-US" sz="2000" b="1" dirty="0">
                <a:solidFill>
                  <a:srgbClr val="16A34A"/>
                </a:solidFill>
                <a:latin typeface="Calibri" pitchFamily="34" charset="0"/>
                <a:ea typeface="Calibri" pitchFamily="34" charset="-122"/>
                <a:cs typeface="Calibri" pitchFamily="34" charset="-120"/>
              </a:rPr>
              <a:t>On track</a:t>
            </a:r>
            <a:endParaRPr lang="en-US" sz="2000" dirty="0"/>
          </a:p>
        </p:txBody>
      </p:sp>
      <p:sp>
        <p:nvSpPr>
          <p:cNvPr id="21" name="Text 19">
            <a:extLst>
              <a:ext uri="{FF2B5EF4-FFF2-40B4-BE49-F238E27FC236}">
                <a16:creationId xmlns:a16="http://schemas.microsoft.com/office/drawing/2014/main" id="{846CAE05-809C-7D5D-3C78-98749FFD5057}"/>
              </a:ext>
            </a:extLst>
          </p:cNvPr>
          <p:cNvSpPr/>
          <p:nvPr/>
        </p:nvSpPr>
        <p:spPr>
          <a:xfrm>
            <a:off x="5688111" y="1774362"/>
            <a:ext cx="2784008" cy="442311"/>
          </a:xfrm>
          <a:prstGeom prst="rect">
            <a:avLst/>
          </a:prstGeom>
          <a:noFill/>
          <a:ln/>
        </p:spPr>
        <p:txBody>
          <a:bodyPr wrap="square" lIns="0" tIns="0" rIns="0" bIns="0" rtlCol="0" anchor="ctr"/>
          <a:lstStyle/>
          <a:p>
            <a:pPr marL="0" indent="0" algn="ctr">
              <a:buNone/>
            </a:pPr>
            <a:r>
              <a:rPr lang="en-US" b="1" dirty="0">
                <a:solidFill>
                  <a:srgbClr val="1A2F5A"/>
                </a:solidFill>
                <a:latin typeface="Calibri" pitchFamily="34" charset="0"/>
                <a:ea typeface="Calibri" pitchFamily="34" charset="-122"/>
                <a:cs typeface="Calibri" pitchFamily="34" charset="-120"/>
              </a:rPr>
              <a:t>KRA 2 · People Capability</a:t>
            </a:r>
            <a:endParaRPr lang="en-US" dirty="0"/>
          </a:p>
        </p:txBody>
      </p:sp>
      <p:sp>
        <p:nvSpPr>
          <p:cNvPr id="22" name="Text 20">
            <a:extLst>
              <a:ext uri="{FF2B5EF4-FFF2-40B4-BE49-F238E27FC236}">
                <a16:creationId xmlns:a16="http://schemas.microsoft.com/office/drawing/2014/main" id="{CB7E207F-544B-7302-73AA-26402FCD2C2C}"/>
              </a:ext>
            </a:extLst>
          </p:cNvPr>
          <p:cNvSpPr/>
          <p:nvPr/>
        </p:nvSpPr>
        <p:spPr>
          <a:xfrm>
            <a:off x="5668043" y="2142100"/>
            <a:ext cx="2784008" cy="1074183"/>
          </a:xfrm>
          <a:prstGeom prst="rect">
            <a:avLst/>
          </a:prstGeom>
          <a:noFill/>
          <a:ln/>
        </p:spPr>
        <p:txBody>
          <a:bodyPr wrap="square" lIns="0" tIns="0" rIns="0" bIns="0" rtlCol="0" anchor="ctr"/>
          <a:lstStyle/>
          <a:p>
            <a:pPr marL="0" indent="0">
              <a:buNone/>
            </a:pPr>
            <a:r>
              <a:rPr lang="en-US" dirty="0">
                <a:solidFill>
                  <a:srgbClr val="475569"/>
                </a:solidFill>
                <a:latin typeface="Calibri" pitchFamily="34" charset="0"/>
                <a:ea typeface="Calibri" pitchFamily="34" charset="-122"/>
                <a:cs typeface="Calibri" pitchFamily="34" charset="-120"/>
              </a:rPr>
              <a:t>6 qualified meteorologists. 33 trained. 100% applied skills. 2 CoPs active.</a:t>
            </a:r>
            <a:endParaRPr lang="en-US" dirty="0"/>
          </a:p>
        </p:txBody>
      </p:sp>
      <p:sp>
        <p:nvSpPr>
          <p:cNvPr id="23" name="Shape 21">
            <a:extLst>
              <a:ext uri="{FF2B5EF4-FFF2-40B4-BE49-F238E27FC236}">
                <a16:creationId xmlns:a16="http://schemas.microsoft.com/office/drawing/2014/main" id="{F9FDFBF4-4A6B-9565-90DC-F9E2355E4763}"/>
              </a:ext>
            </a:extLst>
          </p:cNvPr>
          <p:cNvSpPr/>
          <p:nvPr/>
        </p:nvSpPr>
        <p:spPr>
          <a:xfrm>
            <a:off x="9026006" y="1353311"/>
            <a:ext cx="2876692" cy="2075689"/>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4400"/>
          </a:p>
        </p:txBody>
      </p:sp>
      <p:sp>
        <p:nvSpPr>
          <p:cNvPr id="26" name="Text 24">
            <a:extLst>
              <a:ext uri="{FF2B5EF4-FFF2-40B4-BE49-F238E27FC236}">
                <a16:creationId xmlns:a16="http://schemas.microsoft.com/office/drawing/2014/main" id="{C7919FAD-9F85-0D24-50B8-4687BE123121}"/>
              </a:ext>
            </a:extLst>
          </p:cNvPr>
          <p:cNvSpPr/>
          <p:nvPr/>
        </p:nvSpPr>
        <p:spPr>
          <a:xfrm>
            <a:off x="9099158" y="1800569"/>
            <a:ext cx="2620986" cy="545951"/>
          </a:xfrm>
          <a:prstGeom prst="rect">
            <a:avLst/>
          </a:prstGeom>
          <a:noFill/>
          <a:ln/>
        </p:spPr>
        <p:txBody>
          <a:bodyPr wrap="square" lIns="0" tIns="0" rIns="0" bIns="0" rtlCol="0" anchor="ctr"/>
          <a:lstStyle/>
          <a:p>
            <a:pPr marL="0" indent="0" algn="ctr">
              <a:buNone/>
            </a:pPr>
            <a:r>
              <a:rPr lang="en-US" b="1" dirty="0">
                <a:solidFill>
                  <a:srgbClr val="1A2F5A"/>
                </a:solidFill>
                <a:latin typeface="Calibri" pitchFamily="34" charset="0"/>
                <a:ea typeface="Calibri" pitchFamily="34" charset="-122"/>
                <a:cs typeface="Calibri" pitchFamily="34" charset="-120"/>
              </a:rPr>
              <a:t>KRA 3 · Observation Networks</a:t>
            </a:r>
            <a:endParaRPr lang="en-US" dirty="0"/>
          </a:p>
        </p:txBody>
      </p:sp>
      <p:sp>
        <p:nvSpPr>
          <p:cNvPr id="27" name="Text 25">
            <a:extLst>
              <a:ext uri="{FF2B5EF4-FFF2-40B4-BE49-F238E27FC236}">
                <a16:creationId xmlns:a16="http://schemas.microsoft.com/office/drawing/2014/main" id="{F24C5E4B-32B9-C837-5896-F000E182A275}"/>
              </a:ext>
            </a:extLst>
          </p:cNvPr>
          <p:cNvSpPr/>
          <p:nvPr/>
        </p:nvSpPr>
        <p:spPr>
          <a:xfrm>
            <a:off x="9117446" y="2319886"/>
            <a:ext cx="2620986" cy="926234"/>
          </a:xfrm>
          <a:prstGeom prst="rect">
            <a:avLst/>
          </a:prstGeom>
          <a:noFill/>
          <a:ln/>
        </p:spPr>
        <p:txBody>
          <a:bodyPr wrap="square" lIns="0" tIns="0" rIns="0" bIns="0" rtlCol="0" anchor="ctr"/>
          <a:lstStyle/>
          <a:p>
            <a:pPr marL="0" indent="0">
              <a:buNone/>
            </a:pPr>
            <a:r>
              <a:rPr lang="en-US" dirty="0">
                <a:solidFill>
                  <a:srgbClr val="475569"/>
                </a:solidFill>
                <a:latin typeface="Calibri" pitchFamily="34" charset="0"/>
                <a:ea typeface="Calibri" pitchFamily="34" charset="-122"/>
                <a:cs typeface="Calibri" pitchFamily="34" charset="-120"/>
              </a:rPr>
              <a:t>~700-station regional stocktake done. Priorities set for 2026 investment.</a:t>
            </a:r>
            <a:endParaRPr lang="en-US" dirty="0"/>
          </a:p>
        </p:txBody>
      </p:sp>
      <p:sp>
        <p:nvSpPr>
          <p:cNvPr id="28" name="Shape 26">
            <a:extLst>
              <a:ext uri="{FF2B5EF4-FFF2-40B4-BE49-F238E27FC236}">
                <a16:creationId xmlns:a16="http://schemas.microsoft.com/office/drawing/2014/main" id="{703F57CC-532F-115C-7D64-EC1BBB45C0E8}"/>
              </a:ext>
            </a:extLst>
          </p:cNvPr>
          <p:cNvSpPr/>
          <p:nvPr/>
        </p:nvSpPr>
        <p:spPr>
          <a:xfrm>
            <a:off x="2579486" y="3680053"/>
            <a:ext cx="2565538" cy="2377848"/>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4400"/>
          </a:p>
        </p:txBody>
      </p:sp>
      <p:sp>
        <p:nvSpPr>
          <p:cNvPr id="29" name="Shape 27">
            <a:extLst>
              <a:ext uri="{FF2B5EF4-FFF2-40B4-BE49-F238E27FC236}">
                <a16:creationId xmlns:a16="http://schemas.microsoft.com/office/drawing/2014/main" id="{A9B824BD-2C7E-4A7C-608C-4A77B76AB4AF}"/>
              </a:ext>
            </a:extLst>
          </p:cNvPr>
          <p:cNvSpPr/>
          <p:nvPr/>
        </p:nvSpPr>
        <p:spPr>
          <a:xfrm>
            <a:off x="2686221" y="3785691"/>
            <a:ext cx="2371697" cy="310746"/>
          </a:xfrm>
          <a:prstGeom prst="rect">
            <a:avLst/>
          </a:prstGeom>
          <a:solidFill>
            <a:srgbClr val="FEF3C7"/>
          </a:solidFill>
          <a:ln w="12700">
            <a:solidFill>
              <a:srgbClr val="FEF3C7"/>
            </a:solidFill>
            <a:prstDash val="solid"/>
          </a:ln>
        </p:spPr>
        <p:txBody>
          <a:bodyPr/>
          <a:lstStyle/>
          <a:p>
            <a:endParaRPr lang="en-US" sz="4400" dirty="0"/>
          </a:p>
        </p:txBody>
      </p:sp>
      <p:sp>
        <p:nvSpPr>
          <p:cNvPr id="31" name="Text 29">
            <a:extLst>
              <a:ext uri="{FF2B5EF4-FFF2-40B4-BE49-F238E27FC236}">
                <a16:creationId xmlns:a16="http://schemas.microsoft.com/office/drawing/2014/main" id="{910E47D7-2179-2307-A57E-62CA01F4D7E7}"/>
              </a:ext>
            </a:extLst>
          </p:cNvPr>
          <p:cNvSpPr/>
          <p:nvPr/>
        </p:nvSpPr>
        <p:spPr>
          <a:xfrm>
            <a:off x="2670926" y="4174236"/>
            <a:ext cx="2337490" cy="543804"/>
          </a:xfrm>
          <a:prstGeom prst="rect">
            <a:avLst/>
          </a:prstGeom>
          <a:noFill/>
          <a:ln/>
        </p:spPr>
        <p:txBody>
          <a:bodyPr wrap="square" lIns="0" tIns="0" rIns="0" bIns="0" rtlCol="0" anchor="ctr"/>
          <a:lstStyle/>
          <a:p>
            <a:pPr marL="0" indent="0" algn="ctr">
              <a:buNone/>
            </a:pPr>
            <a:r>
              <a:rPr lang="en-US" b="1" dirty="0">
                <a:solidFill>
                  <a:srgbClr val="1A2F5A"/>
                </a:solidFill>
                <a:latin typeface="Calibri" pitchFamily="34" charset="0"/>
                <a:ea typeface="Calibri" pitchFamily="34" charset="-122"/>
                <a:cs typeface="Calibri" pitchFamily="34" charset="-120"/>
              </a:rPr>
              <a:t>KRA 4 · Forecasting &amp; IFP</a:t>
            </a:r>
            <a:endParaRPr lang="en-US" dirty="0"/>
          </a:p>
        </p:txBody>
      </p:sp>
      <p:sp>
        <p:nvSpPr>
          <p:cNvPr id="32" name="Text 30">
            <a:extLst>
              <a:ext uri="{FF2B5EF4-FFF2-40B4-BE49-F238E27FC236}">
                <a16:creationId xmlns:a16="http://schemas.microsoft.com/office/drawing/2014/main" id="{8B56586F-346F-A3BF-7055-88FAEA7EF65F}"/>
              </a:ext>
            </a:extLst>
          </p:cNvPr>
          <p:cNvSpPr/>
          <p:nvPr/>
        </p:nvSpPr>
        <p:spPr>
          <a:xfrm>
            <a:off x="2670926" y="4686300"/>
            <a:ext cx="2337490" cy="1371600"/>
          </a:xfrm>
          <a:prstGeom prst="rect">
            <a:avLst/>
          </a:prstGeom>
          <a:noFill/>
          <a:ln/>
        </p:spPr>
        <p:txBody>
          <a:bodyPr wrap="square" lIns="0" tIns="0" rIns="0" bIns="0" rtlCol="0" anchor="ctr"/>
          <a:lstStyle/>
          <a:p>
            <a:pPr marL="0" indent="0">
              <a:buNone/>
            </a:pPr>
            <a:r>
              <a:rPr lang="en-US" dirty="0">
                <a:solidFill>
                  <a:srgbClr val="475569"/>
                </a:solidFill>
                <a:latin typeface="Calibri" pitchFamily="34" charset="0"/>
                <a:ea typeface="Calibri" pitchFamily="34" charset="-122"/>
                <a:cs typeface="Calibri" pitchFamily="34" charset="-120"/>
              </a:rPr>
              <a:t>5 tools in active use. IFP peer review endorsed. Design workshop Apr/May 2026.</a:t>
            </a:r>
            <a:endParaRPr lang="en-US" dirty="0"/>
          </a:p>
        </p:txBody>
      </p:sp>
      <p:sp>
        <p:nvSpPr>
          <p:cNvPr id="33" name="Shape 31">
            <a:extLst>
              <a:ext uri="{FF2B5EF4-FFF2-40B4-BE49-F238E27FC236}">
                <a16:creationId xmlns:a16="http://schemas.microsoft.com/office/drawing/2014/main" id="{381559E1-3FB7-8946-CD49-6EC78E0E731E}"/>
              </a:ext>
            </a:extLst>
          </p:cNvPr>
          <p:cNvSpPr/>
          <p:nvPr/>
        </p:nvSpPr>
        <p:spPr>
          <a:xfrm>
            <a:off x="5552305" y="3649394"/>
            <a:ext cx="3055617" cy="2410607"/>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4400"/>
          </a:p>
        </p:txBody>
      </p:sp>
      <p:sp>
        <p:nvSpPr>
          <p:cNvPr id="34" name="Shape 32">
            <a:extLst>
              <a:ext uri="{FF2B5EF4-FFF2-40B4-BE49-F238E27FC236}">
                <a16:creationId xmlns:a16="http://schemas.microsoft.com/office/drawing/2014/main" id="{1EC4B949-E040-C3EA-6264-1554F6A395F1}"/>
              </a:ext>
            </a:extLst>
          </p:cNvPr>
          <p:cNvSpPr/>
          <p:nvPr/>
        </p:nvSpPr>
        <p:spPr>
          <a:xfrm>
            <a:off x="5666606" y="3723049"/>
            <a:ext cx="2824748" cy="296690"/>
          </a:xfrm>
          <a:prstGeom prst="rect">
            <a:avLst/>
          </a:prstGeom>
          <a:solidFill>
            <a:srgbClr val="FEE2E2"/>
          </a:solidFill>
          <a:ln w="12700">
            <a:solidFill>
              <a:srgbClr val="FEE2E2"/>
            </a:solidFill>
            <a:prstDash val="solid"/>
          </a:ln>
        </p:spPr>
        <p:txBody>
          <a:bodyPr/>
          <a:lstStyle/>
          <a:p>
            <a:endParaRPr lang="en-US" sz="4400"/>
          </a:p>
        </p:txBody>
      </p:sp>
      <p:sp>
        <p:nvSpPr>
          <p:cNvPr id="35" name="Text 33">
            <a:extLst>
              <a:ext uri="{FF2B5EF4-FFF2-40B4-BE49-F238E27FC236}">
                <a16:creationId xmlns:a16="http://schemas.microsoft.com/office/drawing/2014/main" id="{5494FF35-5F8A-2D7D-D32A-9121AA070E9E}"/>
              </a:ext>
            </a:extLst>
          </p:cNvPr>
          <p:cNvSpPr/>
          <p:nvPr/>
        </p:nvSpPr>
        <p:spPr>
          <a:xfrm>
            <a:off x="5625458" y="3722547"/>
            <a:ext cx="2824748" cy="296690"/>
          </a:xfrm>
          <a:prstGeom prst="rect">
            <a:avLst/>
          </a:prstGeom>
          <a:noFill/>
          <a:ln/>
        </p:spPr>
        <p:txBody>
          <a:bodyPr wrap="square" lIns="0" tIns="0" rIns="0" bIns="0" rtlCol="0" anchor="ctr"/>
          <a:lstStyle/>
          <a:p>
            <a:pPr marL="0" indent="0" algn="ctr">
              <a:buNone/>
            </a:pPr>
            <a:r>
              <a:rPr lang="en-US" sz="2000" b="1" dirty="0">
                <a:solidFill>
                  <a:srgbClr val="DC2626"/>
                </a:solidFill>
                <a:latin typeface="Calibri" pitchFamily="34" charset="0"/>
                <a:ea typeface="Calibri" pitchFamily="34" charset="-122"/>
                <a:cs typeface="Calibri" pitchFamily="34" charset="-120"/>
              </a:rPr>
              <a:t>Needs action</a:t>
            </a:r>
            <a:endParaRPr lang="en-US" sz="2000" dirty="0"/>
          </a:p>
        </p:txBody>
      </p:sp>
      <p:sp>
        <p:nvSpPr>
          <p:cNvPr id="36" name="Text 34">
            <a:extLst>
              <a:ext uri="{FF2B5EF4-FFF2-40B4-BE49-F238E27FC236}">
                <a16:creationId xmlns:a16="http://schemas.microsoft.com/office/drawing/2014/main" id="{61B8EB93-5B00-CE2E-9392-50A4C23C388A}"/>
              </a:ext>
            </a:extLst>
          </p:cNvPr>
          <p:cNvSpPr/>
          <p:nvPr/>
        </p:nvSpPr>
        <p:spPr>
          <a:xfrm>
            <a:off x="5643745" y="4145723"/>
            <a:ext cx="2784007" cy="519208"/>
          </a:xfrm>
          <a:prstGeom prst="rect">
            <a:avLst/>
          </a:prstGeom>
          <a:noFill/>
          <a:ln/>
        </p:spPr>
        <p:txBody>
          <a:bodyPr wrap="square" lIns="0" tIns="0" rIns="0" bIns="0" rtlCol="0" anchor="ctr"/>
          <a:lstStyle/>
          <a:p>
            <a:pPr marL="0" indent="0" algn="ctr">
              <a:buNone/>
            </a:pPr>
            <a:r>
              <a:rPr lang="en-US" b="1" dirty="0">
                <a:solidFill>
                  <a:srgbClr val="1A2F5A"/>
                </a:solidFill>
                <a:latin typeface="Calibri" pitchFamily="34" charset="0"/>
                <a:ea typeface="Calibri" pitchFamily="34" charset="-122"/>
                <a:cs typeface="Calibri" pitchFamily="34" charset="-120"/>
              </a:rPr>
              <a:t>KRA 5 · Warning Communication</a:t>
            </a:r>
            <a:endParaRPr lang="en-US" dirty="0"/>
          </a:p>
        </p:txBody>
      </p:sp>
      <p:sp>
        <p:nvSpPr>
          <p:cNvPr id="37" name="Text 35">
            <a:extLst>
              <a:ext uri="{FF2B5EF4-FFF2-40B4-BE49-F238E27FC236}">
                <a16:creationId xmlns:a16="http://schemas.microsoft.com/office/drawing/2014/main" id="{CFA3DBBC-6289-A863-A265-03D8B69A4FA8}"/>
              </a:ext>
            </a:extLst>
          </p:cNvPr>
          <p:cNvSpPr/>
          <p:nvPr/>
        </p:nvSpPr>
        <p:spPr>
          <a:xfrm>
            <a:off x="5643745" y="4736469"/>
            <a:ext cx="2784007" cy="1037782"/>
          </a:xfrm>
          <a:prstGeom prst="rect">
            <a:avLst/>
          </a:prstGeom>
          <a:noFill/>
          <a:ln/>
        </p:spPr>
        <p:txBody>
          <a:bodyPr wrap="square" lIns="0" tIns="0" rIns="0" bIns="0" rtlCol="0" anchor="ctr"/>
          <a:lstStyle/>
          <a:p>
            <a:pPr marL="0" indent="0">
              <a:buNone/>
            </a:pPr>
            <a:r>
              <a:rPr lang="en-US" dirty="0">
                <a:solidFill>
                  <a:srgbClr val="475569"/>
                </a:solidFill>
                <a:latin typeface="Calibri" pitchFamily="34" charset="0"/>
                <a:ea typeface="Calibri" pitchFamily="34" charset="-122"/>
                <a:cs typeface="Calibri" pitchFamily="34" charset="-120"/>
              </a:rPr>
              <a:t>Most activities deferred to 2026. Significant acceleration needed.</a:t>
            </a:r>
            <a:endParaRPr lang="en-US" dirty="0"/>
          </a:p>
        </p:txBody>
      </p:sp>
      <p:sp>
        <p:nvSpPr>
          <p:cNvPr id="38" name="Shape 36">
            <a:extLst>
              <a:ext uri="{FF2B5EF4-FFF2-40B4-BE49-F238E27FC236}">
                <a16:creationId xmlns:a16="http://schemas.microsoft.com/office/drawing/2014/main" id="{29049DC7-7C11-FA6A-EB0F-C09893438AAB}"/>
              </a:ext>
            </a:extLst>
          </p:cNvPr>
          <p:cNvSpPr/>
          <p:nvPr/>
        </p:nvSpPr>
        <p:spPr>
          <a:xfrm>
            <a:off x="9026005" y="3655518"/>
            <a:ext cx="2876691" cy="2402381"/>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4400"/>
          </a:p>
        </p:txBody>
      </p:sp>
      <p:sp>
        <p:nvSpPr>
          <p:cNvPr id="41" name="Text 39">
            <a:extLst>
              <a:ext uri="{FF2B5EF4-FFF2-40B4-BE49-F238E27FC236}">
                <a16:creationId xmlns:a16="http://schemas.microsoft.com/office/drawing/2014/main" id="{BBFE85A3-5F37-1ED0-D02E-ACFFF148C127}"/>
              </a:ext>
            </a:extLst>
          </p:cNvPr>
          <p:cNvSpPr/>
          <p:nvPr/>
        </p:nvSpPr>
        <p:spPr>
          <a:xfrm>
            <a:off x="9071725" y="4108259"/>
            <a:ext cx="2785250" cy="661940"/>
          </a:xfrm>
          <a:prstGeom prst="rect">
            <a:avLst/>
          </a:prstGeom>
          <a:noFill/>
          <a:ln/>
        </p:spPr>
        <p:txBody>
          <a:bodyPr wrap="square" lIns="0" tIns="0" rIns="0" bIns="0" rtlCol="0" anchor="ctr"/>
          <a:lstStyle/>
          <a:p>
            <a:pPr marL="0" indent="0" algn="ctr">
              <a:buNone/>
            </a:pPr>
            <a:r>
              <a:rPr lang="en-US" b="1" dirty="0">
                <a:solidFill>
                  <a:srgbClr val="1A2F5A"/>
                </a:solidFill>
                <a:latin typeface="Calibri" pitchFamily="34" charset="0"/>
                <a:ea typeface="Calibri" pitchFamily="34" charset="-122"/>
                <a:cs typeface="Calibri" pitchFamily="34" charset="-120"/>
              </a:rPr>
              <a:t>KRA 6 · Risk Info &amp; Preparedness</a:t>
            </a:r>
            <a:endParaRPr lang="en-US" dirty="0"/>
          </a:p>
        </p:txBody>
      </p:sp>
      <p:sp>
        <p:nvSpPr>
          <p:cNvPr id="42" name="Text 40">
            <a:extLst>
              <a:ext uri="{FF2B5EF4-FFF2-40B4-BE49-F238E27FC236}">
                <a16:creationId xmlns:a16="http://schemas.microsoft.com/office/drawing/2014/main" id="{CE5FE4C3-7C6F-D78D-BD5E-EE297D2F3681}"/>
              </a:ext>
            </a:extLst>
          </p:cNvPr>
          <p:cNvSpPr/>
          <p:nvPr/>
        </p:nvSpPr>
        <p:spPr>
          <a:xfrm>
            <a:off x="9126590" y="4572001"/>
            <a:ext cx="2656196" cy="1485898"/>
          </a:xfrm>
          <a:prstGeom prst="rect">
            <a:avLst/>
          </a:prstGeom>
          <a:noFill/>
          <a:ln/>
        </p:spPr>
        <p:txBody>
          <a:bodyPr wrap="square" lIns="0" tIns="0" rIns="0" bIns="0" rtlCol="0" anchor="ctr"/>
          <a:lstStyle/>
          <a:p>
            <a:pPr marL="0" indent="0">
              <a:buNone/>
            </a:pPr>
            <a:r>
              <a:rPr lang="en-US" dirty="0">
                <a:solidFill>
                  <a:srgbClr val="475569"/>
                </a:solidFill>
                <a:latin typeface="Calibri" pitchFamily="34" charset="0"/>
                <a:ea typeface="Calibri" pitchFamily="34" charset="-122"/>
                <a:cs typeface="Calibri" pitchFamily="34" charset="-120"/>
              </a:rPr>
              <a:t>Added May 2025. Investment plan needed!</a:t>
            </a:r>
            <a:endParaRPr lang="en-US" dirty="0"/>
          </a:p>
        </p:txBody>
      </p:sp>
      <p:sp>
        <p:nvSpPr>
          <p:cNvPr id="3" name="Text 28">
            <a:extLst>
              <a:ext uri="{FF2B5EF4-FFF2-40B4-BE49-F238E27FC236}">
                <a16:creationId xmlns:a16="http://schemas.microsoft.com/office/drawing/2014/main" id="{5A6167C4-B308-B03E-6A85-AD0126A2456F}"/>
              </a:ext>
            </a:extLst>
          </p:cNvPr>
          <p:cNvSpPr/>
          <p:nvPr/>
        </p:nvSpPr>
        <p:spPr>
          <a:xfrm>
            <a:off x="2636719" y="3814453"/>
            <a:ext cx="2371697" cy="310746"/>
          </a:xfrm>
          <a:prstGeom prst="rect">
            <a:avLst/>
          </a:prstGeom>
          <a:noFill/>
          <a:ln/>
        </p:spPr>
        <p:txBody>
          <a:bodyPr wrap="square" lIns="0" tIns="0" rIns="0" bIns="0" rtlCol="0" anchor="ctr"/>
          <a:lstStyle/>
          <a:p>
            <a:pPr marL="0" indent="0" algn="ctr">
              <a:buNone/>
            </a:pPr>
            <a:r>
              <a:rPr lang="en-US" b="1" dirty="0">
                <a:solidFill>
                  <a:srgbClr val="D97706"/>
                </a:solidFill>
                <a:latin typeface="Calibri" pitchFamily="34" charset="0"/>
                <a:ea typeface="Calibri" pitchFamily="34" charset="-122"/>
                <a:cs typeface="Calibri" pitchFamily="34" charset="-120"/>
              </a:rPr>
              <a:t>Underway</a:t>
            </a:r>
            <a:endParaRPr lang="en-US" dirty="0"/>
          </a:p>
        </p:txBody>
      </p:sp>
      <p:sp>
        <p:nvSpPr>
          <p:cNvPr id="43" name="Shape 27">
            <a:extLst>
              <a:ext uri="{FF2B5EF4-FFF2-40B4-BE49-F238E27FC236}">
                <a16:creationId xmlns:a16="http://schemas.microsoft.com/office/drawing/2014/main" id="{E76220B1-9381-B46E-8BCB-FC78E2399D31}"/>
              </a:ext>
            </a:extLst>
          </p:cNvPr>
          <p:cNvSpPr/>
          <p:nvPr/>
        </p:nvSpPr>
        <p:spPr>
          <a:xfrm>
            <a:off x="2686221" y="1370901"/>
            <a:ext cx="2371697" cy="310746"/>
          </a:xfrm>
          <a:prstGeom prst="rect">
            <a:avLst/>
          </a:prstGeom>
          <a:solidFill>
            <a:srgbClr val="FEF3C7"/>
          </a:solidFill>
          <a:ln w="12700">
            <a:solidFill>
              <a:srgbClr val="FEF3C7"/>
            </a:solidFill>
            <a:prstDash val="solid"/>
          </a:ln>
        </p:spPr>
        <p:txBody>
          <a:bodyPr/>
          <a:lstStyle/>
          <a:p>
            <a:endParaRPr lang="en-US" sz="4400" dirty="0"/>
          </a:p>
        </p:txBody>
      </p:sp>
      <p:sp>
        <p:nvSpPr>
          <p:cNvPr id="30" name="Text 28">
            <a:extLst>
              <a:ext uri="{FF2B5EF4-FFF2-40B4-BE49-F238E27FC236}">
                <a16:creationId xmlns:a16="http://schemas.microsoft.com/office/drawing/2014/main" id="{2EF92033-A88E-DD2D-0A7D-7176837AAFCB}"/>
              </a:ext>
            </a:extLst>
          </p:cNvPr>
          <p:cNvSpPr/>
          <p:nvPr/>
        </p:nvSpPr>
        <p:spPr>
          <a:xfrm>
            <a:off x="2773327" y="1355760"/>
            <a:ext cx="2371697" cy="310746"/>
          </a:xfrm>
          <a:prstGeom prst="rect">
            <a:avLst/>
          </a:prstGeom>
          <a:noFill/>
          <a:ln/>
        </p:spPr>
        <p:txBody>
          <a:bodyPr wrap="square" lIns="0" tIns="0" rIns="0" bIns="0" rtlCol="0" anchor="ctr"/>
          <a:lstStyle/>
          <a:p>
            <a:pPr marL="0" indent="0" algn="ctr">
              <a:buNone/>
            </a:pPr>
            <a:r>
              <a:rPr lang="en-US" b="1" dirty="0">
                <a:solidFill>
                  <a:srgbClr val="D97706"/>
                </a:solidFill>
                <a:latin typeface="Calibri" pitchFamily="34" charset="0"/>
                <a:ea typeface="Calibri" pitchFamily="34" charset="-122"/>
                <a:cs typeface="Calibri" pitchFamily="34" charset="-120"/>
              </a:rPr>
              <a:t>Underway</a:t>
            </a:r>
            <a:endParaRPr lang="en-US" dirty="0"/>
          </a:p>
        </p:txBody>
      </p:sp>
      <p:sp>
        <p:nvSpPr>
          <p:cNvPr id="44" name="Shape 17">
            <a:extLst>
              <a:ext uri="{FF2B5EF4-FFF2-40B4-BE49-F238E27FC236}">
                <a16:creationId xmlns:a16="http://schemas.microsoft.com/office/drawing/2014/main" id="{569ABBE2-2B58-5B87-929C-C418E63E3CAA}"/>
              </a:ext>
            </a:extLst>
          </p:cNvPr>
          <p:cNvSpPr/>
          <p:nvPr/>
        </p:nvSpPr>
        <p:spPr>
          <a:xfrm>
            <a:off x="9077947" y="1403859"/>
            <a:ext cx="2824749" cy="319853"/>
          </a:xfrm>
          <a:prstGeom prst="rect">
            <a:avLst/>
          </a:prstGeom>
          <a:solidFill>
            <a:srgbClr val="DCFCE7"/>
          </a:solidFill>
          <a:ln w="12700">
            <a:solidFill>
              <a:srgbClr val="DCFCE7"/>
            </a:solidFill>
            <a:prstDash val="solid"/>
          </a:ln>
        </p:spPr>
        <p:txBody>
          <a:bodyPr/>
          <a:lstStyle/>
          <a:p>
            <a:endParaRPr lang="en-US" sz="4400" dirty="0"/>
          </a:p>
        </p:txBody>
      </p:sp>
      <p:sp>
        <p:nvSpPr>
          <p:cNvPr id="45" name="Text 18">
            <a:extLst>
              <a:ext uri="{FF2B5EF4-FFF2-40B4-BE49-F238E27FC236}">
                <a16:creationId xmlns:a16="http://schemas.microsoft.com/office/drawing/2014/main" id="{2DA025AC-0474-2748-B232-43C1659DAAAB}"/>
              </a:ext>
            </a:extLst>
          </p:cNvPr>
          <p:cNvSpPr/>
          <p:nvPr/>
        </p:nvSpPr>
        <p:spPr>
          <a:xfrm>
            <a:off x="9005848" y="1420775"/>
            <a:ext cx="2824749" cy="252749"/>
          </a:xfrm>
          <a:prstGeom prst="rect">
            <a:avLst/>
          </a:prstGeom>
          <a:noFill/>
          <a:ln/>
        </p:spPr>
        <p:txBody>
          <a:bodyPr wrap="square" lIns="0" tIns="0" rIns="0" bIns="0" rtlCol="0" anchor="ctr"/>
          <a:lstStyle/>
          <a:p>
            <a:pPr marL="0" indent="0" algn="ctr">
              <a:buNone/>
            </a:pPr>
            <a:r>
              <a:rPr lang="en-US" sz="2000" b="1" dirty="0">
                <a:solidFill>
                  <a:srgbClr val="16A34A"/>
                </a:solidFill>
                <a:latin typeface="Calibri" pitchFamily="34" charset="0"/>
                <a:ea typeface="Calibri" pitchFamily="34" charset="-122"/>
                <a:cs typeface="Calibri" pitchFamily="34" charset="-120"/>
              </a:rPr>
              <a:t>On track</a:t>
            </a:r>
            <a:endParaRPr lang="en-US" sz="2000" dirty="0"/>
          </a:p>
        </p:txBody>
      </p:sp>
      <p:sp>
        <p:nvSpPr>
          <p:cNvPr id="46" name="Shape 32">
            <a:extLst>
              <a:ext uri="{FF2B5EF4-FFF2-40B4-BE49-F238E27FC236}">
                <a16:creationId xmlns:a16="http://schemas.microsoft.com/office/drawing/2014/main" id="{C5602B9F-B2D6-67BE-F4DD-3063F4FD7046}"/>
              </a:ext>
            </a:extLst>
          </p:cNvPr>
          <p:cNvSpPr/>
          <p:nvPr/>
        </p:nvSpPr>
        <p:spPr>
          <a:xfrm>
            <a:off x="9119096" y="3699363"/>
            <a:ext cx="2752649" cy="320376"/>
          </a:xfrm>
          <a:prstGeom prst="rect">
            <a:avLst/>
          </a:prstGeom>
          <a:solidFill>
            <a:srgbClr val="FEE2E2"/>
          </a:solidFill>
          <a:ln w="12700">
            <a:solidFill>
              <a:srgbClr val="FEE2E2"/>
            </a:solidFill>
            <a:prstDash val="solid"/>
          </a:ln>
        </p:spPr>
        <p:txBody>
          <a:bodyPr/>
          <a:lstStyle/>
          <a:p>
            <a:endParaRPr lang="en-US" sz="4400"/>
          </a:p>
        </p:txBody>
      </p:sp>
      <p:sp>
        <p:nvSpPr>
          <p:cNvPr id="47" name="Text 33">
            <a:extLst>
              <a:ext uri="{FF2B5EF4-FFF2-40B4-BE49-F238E27FC236}">
                <a16:creationId xmlns:a16="http://schemas.microsoft.com/office/drawing/2014/main" id="{AB287DD0-038A-8EEE-1162-0A8756E7F44B}"/>
              </a:ext>
            </a:extLst>
          </p:cNvPr>
          <p:cNvSpPr/>
          <p:nvPr/>
        </p:nvSpPr>
        <p:spPr>
          <a:xfrm>
            <a:off x="9077948" y="3698861"/>
            <a:ext cx="2752649" cy="320376"/>
          </a:xfrm>
          <a:prstGeom prst="rect">
            <a:avLst/>
          </a:prstGeom>
          <a:noFill/>
          <a:ln/>
        </p:spPr>
        <p:txBody>
          <a:bodyPr wrap="square" lIns="0" tIns="0" rIns="0" bIns="0" rtlCol="0" anchor="ctr"/>
          <a:lstStyle/>
          <a:p>
            <a:pPr marL="0" indent="0" algn="ctr">
              <a:buNone/>
            </a:pPr>
            <a:r>
              <a:rPr lang="en-US" sz="2000" b="1" dirty="0">
                <a:solidFill>
                  <a:srgbClr val="DC2626"/>
                </a:solidFill>
                <a:latin typeface="Calibri" pitchFamily="34" charset="0"/>
                <a:ea typeface="Calibri" pitchFamily="34" charset="-122"/>
                <a:cs typeface="Calibri" pitchFamily="34" charset="-120"/>
              </a:rPr>
              <a:t>Needs action</a:t>
            </a:r>
            <a:endParaRPr lang="en-US" sz="2000" dirty="0"/>
          </a:p>
        </p:txBody>
      </p:sp>
    </p:spTree>
    <p:extLst>
      <p:ext uri="{BB962C8B-B14F-4D97-AF65-F5344CB8AC3E}">
        <p14:creationId xmlns:p14="http://schemas.microsoft.com/office/powerpoint/2010/main" val="2211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3169920" cy="6858000"/>
          </a:xfrm>
          <a:prstGeom prst="rect">
            <a:avLst/>
          </a:prstGeom>
          <a:solidFill>
            <a:srgbClr val="1A2F5A"/>
          </a:solidFill>
          <a:ln w="12700">
            <a:solidFill>
              <a:srgbClr val="1A2F5A"/>
            </a:solidFill>
            <a:prstDash val="solid"/>
          </a:ln>
        </p:spPr>
        <p:txBody>
          <a:bodyPr/>
          <a:lstStyle/>
          <a:p>
            <a:endParaRPr lang="en-US" sz="2400"/>
          </a:p>
        </p:txBody>
      </p:sp>
      <p:sp>
        <p:nvSpPr>
          <p:cNvPr id="3" name="Shape 1"/>
          <p:cNvSpPr/>
          <p:nvPr/>
        </p:nvSpPr>
        <p:spPr>
          <a:xfrm>
            <a:off x="0" y="0"/>
            <a:ext cx="3169920" cy="85344"/>
          </a:xfrm>
          <a:prstGeom prst="rect">
            <a:avLst/>
          </a:prstGeom>
          <a:solidFill>
            <a:srgbClr val="006D77"/>
          </a:solidFill>
          <a:ln w="12700">
            <a:solidFill>
              <a:srgbClr val="006D77"/>
            </a:solidFill>
            <a:prstDash val="solid"/>
          </a:ln>
        </p:spPr>
        <p:txBody>
          <a:bodyPr/>
          <a:lstStyle/>
          <a:p>
            <a:endParaRPr lang="en-US" sz="2400"/>
          </a:p>
        </p:txBody>
      </p:sp>
      <p:sp>
        <p:nvSpPr>
          <p:cNvPr id="4" name="Text 2"/>
          <p:cNvSpPr/>
          <p:nvPr/>
        </p:nvSpPr>
        <p:spPr>
          <a:xfrm>
            <a:off x="219456" y="341376"/>
            <a:ext cx="2706624" cy="341376"/>
          </a:xfrm>
          <a:prstGeom prst="rect">
            <a:avLst/>
          </a:prstGeom>
          <a:noFill/>
          <a:ln/>
        </p:spPr>
        <p:txBody>
          <a:bodyPr wrap="square" lIns="0" tIns="0" rIns="0" bIns="0" rtlCol="0" anchor="ctr"/>
          <a:lstStyle/>
          <a:p>
            <a:r>
              <a:rPr lang="en-US" sz="2800" b="1" kern="0" spc="267" dirty="0">
                <a:solidFill>
                  <a:srgbClr val="FFFF00"/>
                </a:solidFill>
                <a:latin typeface="Calibri" pitchFamily="34" charset="0"/>
                <a:ea typeface="Calibri" pitchFamily="34" charset="-122"/>
                <a:cs typeface="Calibri" pitchFamily="34" charset="-120"/>
              </a:rPr>
              <a:t>GEDSI</a:t>
            </a:r>
            <a:endParaRPr lang="en-US" sz="2800" dirty="0">
              <a:solidFill>
                <a:srgbClr val="FFFF00"/>
              </a:solidFill>
            </a:endParaRPr>
          </a:p>
        </p:txBody>
      </p:sp>
      <p:sp>
        <p:nvSpPr>
          <p:cNvPr id="5" name="Text 3"/>
          <p:cNvSpPr/>
          <p:nvPr/>
        </p:nvSpPr>
        <p:spPr>
          <a:xfrm>
            <a:off x="219456" y="707136"/>
            <a:ext cx="2706624" cy="1097280"/>
          </a:xfrm>
          <a:prstGeom prst="rect">
            <a:avLst/>
          </a:prstGeom>
          <a:noFill/>
          <a:ln/>
        </p:spPr>
        <p:txBody>
          <a:bodyPr wrap="square" lIns="0" tIns="0" rIns="0" bIns="0" rtlCol="0" anchor="ctr"/>
          <a:lstStyle/>
          <a:p>
            <a:r>
              <a:rPr lang="en-US" sz="2000" b="1" dirty="0">
                <a:solidFill>
                  <a:srgbClr val="FFFFFF"/>
                </a:solidFill>
                <a:latin typeface="Calibri" pitchFamily="34" charset="0"/>
                <a:ea typeface="Calibri" pitchFamily="34" charset="-122"/>
                <a:cs typeface="Calibri" pitchFamily="34" charset="-120"/>
              </a:rPr>
              <a:t>Gender, Disability</a:t>
            </a:r>
            <a:endParaRPr lang="en-US" sz="2000" dirty="0"/>
          </a:p>
          <a:p>
            <a:r>
              <a:rPr lang="en-US" sz="2000" b="1" dirty="0">
                <a:solidFill>
                  <a:srgbClr val="FFFFFF"/>
                </a:solidFill>
                <a:latin typeface="Calibri" pitchFamily="34" charset="0"/>
                <a:ea typeface="Calibri" pitchFamily="34" charset="-122"/>
                <a:cs typeface="Calibri" pitchFamily="34" charset="-120"/>
              </a:rPr>
              <a:t>&amp; Social Inclusion</a:t>
            </a:r>
            <a:endParaRPr lang="en-US" sz="2000" dirty="0"/>
          </a:p>
        </p:txBody>
      </p:sp>
      <p:sp>
        <p:nvSpPr>
          <p:cNvPr id="6" name="Text 4"/>
          <p:cNvSpPr/>
          <p:nvPr/>
        </p:nvSpPr>
        <p:spPr>
          <a:xfrm>
            <a:off x="219456" y="2011680"/>
            <a:ext cx="2706624" cy="316992"/>
          </a:xfrm>
          <a:prstGeom prst="rect">
            <a:avLst/>
          </a:prstGeom>
          <a:noFill/>
          <a:ln/>
        </p:spPr>
        <p:txBody>
          <a:bodyPr wrap="square" lIns="0" tIns="0" rIns="0" bIns="0" rtlCol="0" anchor="ctr"/>
          <a:lstStyle/>
          <a:p>
            <a:r>
              <a:rPr lang="en-US" sz="2000" b="1" kern="0" spc="133" dirty="0">
                <a:solidFill>
                  <a:srgbClr val="FFFF00"/>
                </a:solidFill>
                <a:latin typeface="Calibri" pitchFamily="34" charset="0"/>
                <a:ea typeface="Calibri" pitchFamily="34" charset="-122"/>
                <a:cs typeface="Calibri" pitchFamily="34" charset="-120"/>
              </a:rPr>
              <a:t>Starting point</a:t>
            </a:r>
            <a:endParaRPr lang="en-US" sz="2000" dirty="0">
              <a:solidFill>
                <a:srgbClr val="FFFF00"/>
              </a:solidFill>
            </a:endParaRPr>
          </a:p>
        </p:txBody>
      </p:sp>
      <p:sp>
        <p:nvSpPr>
          <p:cNvPr id="7" name="Text 5"/>
          <p:cNvSpPr/>
          <p:nvPr/>
        </p:nvSpPr>
        <p:spPr>
          <a:xfrm>
            <a:off x="219456" y="2353056"/>
            <a:ext cx="2706624" cy="1280160"/>
          </a:xfrm>
          <a:prstGeom prst="rect">
            <a:avLst/>
          </a:prstGeom>
          <a:noFill/>
          <a:ln/>
        </p:spPr>
        <p:txBody>
          <a:bodyPr wrap="square" lIns="0" tIns="0" rIns="0" bIns="0" rtlCol="0" anchor="ctr"/>
          <a:lstStyle/>
          <a:p>
            <a:r>
              <a:rPr lang="en-US" sz="1600" b="1" dirty="0">
                <a:solidFill>
                  <a:srgbClr val="A8C4D8"/>
                </a:solidFill>
                <a:latin typeface="Calibri" pitchFamily="34" charset="0"/>
                <a:ea typeface="Calibri" pitchFamily="34" charset="-122"/>
                <a:cs typeface="Calibri" pitchFamily="34" charset="-120"/>
              </a:rPr>
              <a:t>WRP starts from a baseline of weak GEDSI-sensitive programming across the sector. 2025 is the beginning of a deliberate shift.</a:t>
            </a:r>
            <a:endParaRPr lang="en-US" sz="1600" b="1" dirty="0"/>
          </a:p>
        </p:txBody>
      </p:sp>
      <p:sp>
        <p:nvSpPr>
          <p:cNvPr id="8" name="Shape 6"/>
          <p:cNvSpPr/>
          <p:nvPr/>
        </p:nvSpPr>
        <p:spPr>
          <a:xfrm>
            <a:off x="219456" y="3840480"/>
            <a:ext cx="2706624" cy="2438400"/>
          </a:xfrm>
          <a:prstGeom prst="rect">
            <a:avLst/>
          </a:prstGeom>
          <a:solidFill>
            <a:schemeClr val="bg1"/>
          </a:solidFill>
          <a:ln w="12700">
            <a:solidFill>
              <a:srgbClr val="1E4A72"/>
            </a:solidFill>
            <a:prstDash val="solid"/>
          </a:ln>
        </p:spPr>
        <p:txBody>
          <a:bodyPr/>
          <a:lstStyle/>
          <a:p>
            <a:endParaRPr lang="en-US" sz="2400"/>
          </a:p>
        </p:txBody>
      </p:sp>
      <p:sp>
        <p:nvSpPr>
          <p:cNvPr id="9" name="Text 7"/>
          <p:cNvSpPr/>
          <p:nvPr/>
        </p:nvSpPr>
        <p:spPr>
          <a:xfrm>
            <a:off x="341376" y="3925824"/>
            <a:ext cx="2462784" cy="1584960"/>
          </a:xfrm>
          <a:prstGeom prst="rect">
            <a:avLst/>
          </a:prstGeom>
          <a:noFill/>
          <a:ln/>
        </p:spPr>
        <p:txBody>
          <a:bodyPr wrap="square" lIns="0" tIns="0" rIns="0" bIns="0" rtlCol="0" anchor="ctr"/>
          <a:lstStyle/>
          <a:p>
            <a:r>
              <a:rPr lang="en-US" b="1" i="1" dirty="0">
                <a:latin typeface="Calibri" pitchFamily="34" charset="0"/>
                <a:ea typeface="Calibri" pitchFamily="34" charset="-122"/>
                <a:cs typeface="Calibri" pitchFamily="34" charset="-120"/>
              </a:rPr>
              <a:t>"This partnership ensures that WRP is truly inclusive and serves all members of our communities."</a:t>
            </a:r>
            <a:endParaRPr lang="en-US" b="1" dirty="0"/>
          </a:p>
        </p:txBody>
      </p:sp>
      <p:sp>
        <p:nvSpPr>
          <p:cNvPr id="10" name="Text 8"/>
          <p:cNvSpPr/>
          <p:nvPr/>
        </p:nvSpPr>
        <p:spPr>
          <a:xfrm>
            <a:off x="341376" y="5608320"/>
            <a:ext cx="2462784" cy="512064"/>
          </a:xfrm>
          <a:prstGeom prst="rect">
            <a:avLst/>
          </a:prstGeom>
          <a:noFill/>
          <a:ln/>
        </p:spPr>
        <p:txBody>
          <a:bodyPr wrap="square" lIns="0" tIns="0" rIns="0" bIns="0" rtlCol="0" anchor="ctr"/>
          <a:lstStyle/>
          <a:p>
            <a:r>
              <a:rPr lang="en-US" sz="1600" b="1" dirty="0">
                <a:latin typeface="Calibri" pitchFamily="34" charset="0"/>
                <a:ea typeface="Calibri" pitchFamily="34" charset="-122"/>
                <a:cs typeface="Calibri" pitchFamily="34" charset="-120"/>
              </a:rPr>
              <a:t>Salesa Nihmei, SPREP</a:t>
            </a:r>
            <a:endParaRPr lang="en-US" sz="1600" b="1" dirty="0"/>
          </a:p>
          <a:p>
            <a:r>
              <a:rPr lang="en-US" sz="1600" b="1" dirty="0">
                <a:latin typeface="Calibri" pitchFamily="34" charset="0"/>
                <a:ea typeface="Calibri" pitchFamily="34" charset="-122"/>
                <a:cs typeface="Calibri" pitchFamily="34" charset="-120"/>
              </a:rPr>
              <a:t>Koror, Palau — Nov 2025</a:t>
            </a:r>
            <a:endParaRPr lang="en-US" sz="1600" b="1" dirty="0"/>
          </a:p>
        </p:txBody>
      </p:sp>
      <p:sp>
        <p:nvSpPr>
          <p:cNvPr id="11" name="Text 9"/>
          <p:cNvSpPr/>
          <p:nvPr/>
        </p:nvSpPr>
        <p:spPr>
          <a:xfrm>
            <a:off x="3230880" y="182880"/>
            <a:ext cx="8778240" cy="512064"/>
          </a:xfrm>
          <a:prstGeom prst="rect">
            <a:avLst/>
          </a:prstGeom>
          <a:noFill/>
          <a:ln/>
        </p:spPr>
        <p:txBody>
          <a:bodyPr wrap="square" lIns="0" tIns="0" rIns="0" bIns="0" rtlCol="0" anchor="ctr"/>
          <a:lstStyle/>
          <a:p>
            <a:r>
              <a:rPr lang="en-US" sz="2400" b="1" dirty="0">
                <a:solidFill>
                  <a:srgbClr val="1A2F5A"/>
                </a:solidFill>
                <a:latin typeface="Calibri" pitchFamily="34" charset="0"/>
                <a:ea typeface="Calibri" pitchFamily="34" charset="-122"/>
                <a:cs typeface="Calibri" pitchFamily="34" charset="-120"/>
              </a:rPr>
              <a:t>Building an inclusive early warning system — from policy to practice</a:t>
            </a:r>
            <a:endParaRPr lang="en-US" sz="2400" dirty="0"/>
          </a:p>
        </p:txBody>
      </p:sp>
      <p:sp>
        <p:nvSpPr>
          <p:cNvPr id="12" name="Text 10"/>
          <p:cNvSpPr/>
          <p:nvPr/>
        </p:nvSpPr>
        <p:spPr>
          <a:xfrm>
            <a:off x="3389376" y="768096"/>
            <a:ext cx="8436864" cy="487680"/>
          </a:xfrm>
          <a:prstGeom prst="rect">
            <a:avLst/>
          </a:prstGeom>
          <a:noFill/>
          <a:ln/>
        </p:spPr>
        <p:txBody>
          <a:bodyPr wrap="square" lIns="0" tIns="0" rIns="0" bIns="0" rtlCol="0" anchor="ctr"/>
          <a:lstStyle/>
          <a:p>
            <a:r>
              <a:rPr lang="en-US" i="1" dirty="0">
                <a:solidFill>
                  <a:srgbClr val="475569"/>
                </a:solidFill>
                <a:latin typeface="Calibri" pitchFamily="34" charset="0"/>
                <a:ea typeface="Calibri" pitchFamily="34" charset="-122"/>
                <a:cs typeface="Calibri" pitchFamily="34" charset="-120"/>
              </a:rPr>
              <a:t>2025 saw WRP's GEDSI Strategy approved and its first landmark partnership signed — the sector shift is beginning.</a:t>
            </a:r>
            <a:endParaRPr lang="en-US" dirty="0"/>
          </a:p>
        </p:txBody>
      </p:sp>
      <p:sp>
        <p:nvSpPr>
          <p:cNvPr id="13" name="Shape 11"/>
          <p:cNvSpPr/>
          <p:nvPr/>
        </p:nvSpPr>
        <p:spPr>
          <a:xfrm>
            <a:off x="3413760" y="1316736"/>
            <a:ext cx="4084320" cy="2535936"/>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2400"/>
          </a:p>
        </p:txBody>
      </p:sp>
      <p:sp>
        <p:nvSpPr>
          <p:cNvPr id="14" name="Shape 12"/>
          <p:cNvSpPr/>
          <p:nvPr/>
        </p:nvSpPr>
        <p:spPr>
          <a:xfrm>
            <a:off x="3511296" y="1414272"/>
            <a:ext cx="1341120" cy="292608"/>
          </a:xfrm>
          <a:prstGeom prst="rect">
            <a:avLst/>
          </a:prstGeom>
          <a:solidFill>
            <a:srgbClr val="DCFCE7"/>
          </a:solidFill>
          <a:ln w="12700">
            <a:solidFill>
              <a:srgbClr val="DCFCE7"/>
            </a:solidFill>
            <a:prstDash val="solid"/>
          </a:ln>
        </p:spPr>
        <p:txBody>
          <a:bodyPr/>
          <a:lstStyle/>
          <a:p>
            <a:endParaRPr lang="en-US" sz="2400" dirty="0"/>
          </a:p>
        </p:txBody>
      </p:sp>
      <p:sp>
        <p:nvSpPr>
          <p:cNvPr id="15" name="Text 13"/>
          <p:cNvSpPr/>
          <p:nvPr/>
        </p:nvSpPr>
        <p:spPr>
          <a:xfrm>
            <a:off x="3511296" y="1414272"/>
            <a:ext cx="1341120" cy="292608"/>
          </a:xfrm>
          <a:prstGeom prst="rect">
            <a:avLst/>
          </a:prstGeom>
          <a:noFill/>
          <a:ln/>
        </p:spPr>
        <p:txBody>
          <a:bodyPr wrap="square" lIns="0" tIns="0" rIns="0" bIns="0" rtlCol="0" anchor="ctr"/>
          <a:lstStyle/>
          <a:p>
            <a:pPr algn="ctr"/>
            <a:r>
              <a:rPr lang="en-US" b="1" dirty="0">
                <a:solidFill>
                  <a:srgbClr val="16A34A"/>
                </a:solidFill>
                <a:latin typeface="Calibri" pitchFamily="34" charset="0"/>
                <a:ea typeface="Calibri" pitchFamily="34" charset="-122"/>
                <a:cs typeface="Calibri" pitchFamily="34" charset="-120"/>
              </a:rPr>
              <a:t>Completed</a:t>
            </a:r>
            <a:endParaRPr lang="en-US" sz="1000" dirty="0"/>
          </a:p>
        </p:txBody>
      </p:sp>
      <p:sp>
        <p:nvSpPr>
          <p:cNvPr id="16" name="Text 14"/>
          <p:cNvSpPr/>
          <p:nvPr/>
        </p:nvSpPr>
        <p:spPr>
          <a:xfrm>
            <a:off x="3560064" y="1780032"/>
            <a:ext cx="3779520" cy="426720"/>
          </a:xfrm>
          <a:prstGeom prst="rect">
            <a:avLst/>
          </a:prstGeom>
          <a:noFill/>
          <a:ln/>
        </p:spPr>
        <p:txBody>
          <a:bodyPr wrap="square" lIns="0" tIns="0" rIns="0" bIns="0" rtlCol="0" anchor="ctr"/>
          <a:lstStyle/>
          <a:p>
            <a:r>
              <a:rPr lang="en-US" sz="2000" b="1" dirty="0">
                <a:solidFill>
                  <a:srgbClr val="1A2F5A"/>
                </a:solidFill>
                <a:latin typeface="Calibri" pitchFamily="34" charset="0"/>
                <a:ea typeface="Calibri" pitchFamily="34" charset="-122"/>
                <a:cs typeface="Calibri" pitchFamily="34" charset="-120"/>
              </a:rPr>
              <a:t>Strategy approved</a:t>
            </a:r>
            <a:endParaRPr lang="en-US" sz="2000" dirty="0"/>
          </a:p>
        </p:txBody>
      </p:sp>
      <p:sp>
        <p:nvSpPr>
          <p:cNvPr id="17" name="Text 15"/>
          <p:cNvSpPr/>
          <p:nvPr/>
        </p:nvSpPr>
        <p:spPr>
          <a:xfrm>
            <a:off x="3560064" y="2231136"/>
            <a:ext cx="3779520" cy="1487424"/>
          </a:xfrm>
          <a:prstGeom prst="rect">
            <a:avLst/>
          </a:prstGeom>
          <a:noFill/>
          <a:ln/>
        </p:spPr>
        <p:txBody>
          <a:bodyPr wrap="square" lIns="0" tIns="0" rIns="0" bIns="0" rtlCol="0" anchor="ctr"/>
          <a:lstStyle/>
          <a:p>
            <a:r>
              <a:rPr lang="en-US" sz="1600" dirty="0">
                <a:solidFill>
                  <a:srgbClr val="475569"/>
                </a:solidFill>
                <a:latin typeface="Calibri" pitchFamily="34" charset="0"/>
                <a:ea typeface="Calibri" pitchFamily="34" charset="-122"/>
                <a:cs typeface="Calibri" pitchFamily="34" charset="-120"/>
              </a:rPr>
              <a:t>GEDSI Strategy 2025–2033 approved by SC in September 2025. Twin-track framework: mainstream GEDSI across all programming + targeted interventions for women, persons with disabilities, and marginalised groups.</a:t>
            </a:r>
            <a:endParaRPr lang="en-US" sz="1600" dirty="0"/>
          </a:p>
        </p:txBody>
      </p:sp>
      <p:sp>
        <p:nvSpPr>
          <p:cNvPr id="18" name="Shape 16"/>
          <p:cNvSpPr/>
          <p:nvPr/>
        </p:nvSpPr>
        <p:spPr>
          <a:xfrm>
            <a:off x="7741920" y="1316736"/>
            <a:ext cx="4084320" cy="2535936"/>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2400"/>
          </a:p>
        </p:txBody>
      </p:sp>
      <p:sp>
        <p:nvSpPr>
          <p:cNvPr id="19" name="Shape 17"/>
          <p:cNvSpPr/>
          <p:nvPr/>
        </p:nvSpPr>
        <p:spPr>
          <a:xfrm>
            <a:off x="7839456" y="1414272"/>
            <a:ext cx="1341120" cy="292608"/>
          </a:xfrm>
          <a:prstGeom prst="rect">
            <a:avLst/>
          </a:prstGeom>
          <a:solidFill>
            <a:srgbClr val="DCFCE7"/>
          </a:solidFill>
          <a:ln w="12700">
            <a:solidFill>
              <a:srgbClr val="DCFCE7"/>
            </a:solidFill>
            <a:prstDash val="solid"/>
          </a:ln>
        </p:spPr>
        <p:txBody>
          <a:bodyPr/>
          <a:lstStyle/>
          <a:p>
            <a:endParaRPr lang="en-US" sz="2800"/>
          </a:p>
        </p:txBody>
      </p:sp>
      <p:sp>
        <p:nvSpPr>
          <p:cNvPr id="20" name="Text 18"/>
          <p:cNvSpPr/>
          <p:nvPr/>
        </p:nvSpPr>
        <p:spPr>
          <a:xfrm>
            <a:off x="7839456" y="1414272"/>
            <a:ext cx="1341120" cy="292608"/>
          </a:xfrm>
          <a:prstGeom prst="rect">
            <a:avLst/>
          </a:prstGeom>
          <a:noFill/>
          <a:ln/>
        </p:spPr>
        <p:txBody>
          <a:bodyPr wrap="square" lIns="0" tIns="0" rIns="0" bIns="0" rtlCol="0" anchor="ctr"/>
          <a:lstStyle/>
          <a:p>
            <a:pPr algn="ctr"/>
            <a:r>
              <a:rPr lang="en-US" b="1" dirty="0">
                <a:solidFill>
                  <a:srgbClr val="16A34A"/>
                </a:solidFill>
                <a:latin typeface="Calibri" pitchFamily="34" charset="0"/>
                <a:ea typeface="Calibri" pitchFamily="34" charset="-122"/>
                <a:cs typeface="Calibri" pitchFamily="34" charset="-120"/>
              </a:rPr>
              <a:t>Completed</a:t>
            </a:r>
            <a:endParaRPr lang="en-US" sz="1000" dirty="0"/>
          </a:p>
        </p:txBody>
      </p:sp>
      <p:sp>
        <p:nvSpPr>
          <p:cNvPr id="21" name="Text 19"/>
          <p:cNvSpPr/>
          <p:nvPr/>
        </p:nvSpPr>
        <p:spPr>
          <a:xfrm>
            <a:off x="7888224" y="1780032"/>
            <a:ext cx="3779520" cy="426720"/>
          </a:xfrm>
          <a:prstGeom prst="rect">
            <a:avLst/>
          </a:prstGeom>
          <a:noFill/>
          <a:ln/>
        </p:spPr>
        <p:txBody>
          <a:bodyPr wrap="square" lIns="0" tIns="0" rIns="0" bIns="0" rtlCol="0" anchor="ctr"/>
          <a:lstStyle/>
          <a:p>
            <a:r>
              <a:rPr lang="en-US" b="1" dirty="0">
                <a:solidFill>
                  <a:srgbClr val="1A2F5A"/>
                </a:solidFill>
                <a:latin typeface="Calibri" pitchFamily="34" charset="0"/>
                <a:ea typeface="Calibri" pitchFamily="34" charset="-122"/>
                <a:cs typeface="Calibri" pitchFamily="34" charset="-120"/>
              </a:rPr>
              <a:t>SPREP–PDF MOU signed</a:t>
            </a:r>
            <a:endParaRPr lang="en-US" dirty="0"/>
          </a:p>
        </p:txBody>
      </p:sp>
      <p:sp>
        <p:nvSpPr>
          <p:cNvPr id="22" name="Text 20"/>
          <p:cNvSpPr/>
          <p:nvPr/>
        </p:nvSpPr>
        <p:spPr>
          <a:xfrm>
            <a:off x="7888224" y="2231136"/>
            <a:ext cx="3779520" cy="1487424"/>
          </a:xfrm>
          <a:prstGeom prst="rect">
            <a:avLst/>
          </a:prstGeom>
          <a:noFill/>
          <a:ln/>
        </p:spPr>
        <p:txBody>
          <a:bodyPr wrap="square" lIns="0" tIns="0" rIns="0" bIns="0" rtlCol="0" anchor="ctr"/>
          <a:lstStyle/>
          <a:p>
            <a:r>
              <a:rPr lang="en-US" sz="1600" dirty="0">
                <a:solidFill>
                  <a:srgbClr val="475569"/>
                </a:solidFill>
                <a:latin typeface="Calibri" pitchFamily="34" charset="0"/>
                <a:ea typeface="Calibri" pitchFamily="34" charset="-122"/>
                <a:cs typeface="Calibri" pitchFamily="34" charset="-120"/>
              </a:rPr>
              <a:t>Landmark MOU between SPREP and Pacific Disability Forum — representing 71 organisations across 22 PICs. Moves disability inclusion from policy into practice across all 6 KRAs.</a:t>
            </a:r>
            <a:endParaRPr lang="en-US" sz="1600" dirty="0"/>
          </a:p>
        </p:txBody>
      </p:sp>
      <p:sp>
        <p:nvSpPr>
          <p:cNvPr id="23" name="Shape 21"/>
          <p:cNvSpPr/>
          <p:nvPr/>
        </p:nvSpPr>
        <p:spPr>
          <a:xfrm>
            <a:off x="3413760" y="4023360"/>
            <a:ext cx="4084320" cy="2535936"/>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2400"/>
          </a:p>
        </p:txBody>
      </p:sp>
      <p:sp>
        <p:nvSpPr>
          <p:cNvPr id="24" name="Shape 22"/>
          <p:cNvSpPr/>
          <p:nvPr/>
        </p:nvSpPr>
        <p:spPr>
          <a:xfrm>
            <a:off x="3511296" y="4120896"/>
            <a:ext cx="1341120" cy="292608"/>
          </a:xfrm>
          <a:prstGeom prst="rect">
            <a:avLst/>
          </a:prstGeom>
          <a:solidFill>
            <a:srgbClr val="FEF3C7"/>
          </a:solidFill>
          <a:ln w="12700">
            <a:solidFill>
              <a:srgbClr val="FEF3C7"/>
            </a:solidFill>
            <a:prstDash val="solid"/>
          </a:ln>
        </p:spPr>
        <p:txBody>
          <a:bodyPr/>
          <a:lstStyle/>
          <a:p>
            <a:endParaRPr lang="en-US" sz="2400"/>
          </a:p>
        </p:txBody>
      </p:sp>
      <p:sp>
        <p:nvSpPr>
          <p:cNvPr id="25" name="Text 23"/>
          <p:cNvSpPr/>
          <p:nvPr/>
        </p:nvSpPr>
        <p:spPr>
          <a:xfrm>
            <a:off x="3511296" y="4120896"/>
            <a:ext cx="1341120" cy="292608"/>
          </a:xfrm>
          <a:prstGeom prst="rect">
            <a:avLst/>
          </a:prstGeom>
          <a:noFill/>
          <a:ln/>
        </p:spPr>
        <p:txBody>
          <a:bodyPr wrap="square" lIns="0" tIns="0" rIns="0" bIns="0" rtlCol="0" anchor="ctr"/>
          <a:lstStyle/>
          <a:p>
            <a:pPr algn="ctr"/>
            <a:r>
              <a:rPr lang="en-US" b="1" dirty="0">
                <a:solidFill>
                  <a:srgbClr val="D97706"/>
                </a:solidFill>
                <a:latin typeface="Calibri" pitchFamily="34" charset="0"/>
                <a:ea typeface="Calibri" pitchFamily="34" charset="-122"/>
                <a:cs typeface="Calibri" pitchFamily="34" charset="-120"/>
              </a:rPr>
              <a:t>Underway</a:t>
            </a:r>
            <a:endParaRPr lang="en-US" sz="1000" dirty="0"/>
          </a:p>
        </p:txBody>
      </p:sp>
      <p:sp>
        <p:nvSpPr>
          <p:cNvPr id="26" name="Text 24"/>
          <p:cNvSpPr/>
          <p:nvPr/>
        </p:nvSpPr>
        <p:spPr>
          <a:xfrm>
            <a:off x="3560064" y="4486656"/>
            <a:ext cx="3779520" cy="426720"/>
          </a:xfrm>
          <a:prstGeom prst="rect">
            <a:avLst/>
          </a:prstGeom>
          <a:noFill/>
          <a:ln/>
        </p:spPr>
        <p:txBody>
          <a:bodyPr wrap="square" lIns="0" tIns="0" rIns="0" bIns="0" rtlCol="0" anchor="ctr"/>
          <a:lstStyle/>
          <a:p>
            <a:r>
              <a:rPr lang="en-US" sz="2000" b="1" dirty="0">
                <a:solidFill>
                  <a:srgbClr val="1A2F5A"/>
                </a:solidFill>
                <a:latin typeface="Calibri" pitchFamily="34" charset="0"/>
                <a:ea typeface="Calibri" pitchFamily="34" charset="-122"/>
                <a:cs typeface="Calibri" pitchFamily="34" charset="-120"/>
              </a:rPr>
              <a:t>Early capacity actions</a:t>
            </a:r>
            <a:endParaRPr lang="en-US" sz="2000" dirty="0"/>
          </a:p>
        </p:txBody>
      </p:sp>
      <p:sp>
        <p:nvSpPr>
          <p:cNvPr id="27" name="Text 25"/>
          <p:cNvSpPr/>
          <p:nvPr/>
        </p:nvSpPr>
        <p:spPr>
          <a:xfrm>
            <a:off x="3560064" y="4937760"/>
            <a:ext cx="3779520" cy="1487424"/>
          </a:xfrm>
          <a:prstGeom prst="rect">
            <a:avLst/>
          </a:prstGeom>
          <a:noFill/>
          <a:ln/>
        </p:spPr>
        <p:txBody>
          <a:bodyPr wrap="square" lIns="0" tIns="0" rIns="0" bIns="0" rtlCol="0" anchor="ctr"/>
          <a:lstStyle/>
          <a:p>
            <a:r>
              <a:rPr lang="en-US" sz="1600" dirty="0">
                <a:solidFill>
                  <a:srgbClr val="475569"/>
                </a:solidFill>
                <a:latin typeface="Calibri" pitchFamily="34" charset="0"/>
                <a:ea typeface="Calibri" pitchFamily="34" charset="-122"/>
                <a:cs typeface="Calibri" pitchFamily="34" charset="-120"/>
              </a:rPr>
              <a:t>GEDSI Convening in Nadi (39 participants). GEDSI &amp; MERL training for PMU and EA staff in December. NMHSs GEDSI Focal Points Network established. Staff understanding of strategy rose from 37% to 56%.</a:t>
            </a:r>
            <a:endParaRPr lang="en-US" sz="1600" dirty="0"/>
          </a:p>
        </p:txBody>
      </p:sp>
      <p:sp>
        <p:nvSpPr>
          <p:cNvPr id="28" name="Shape 26"/>
          <p:cNvSpPr/>
          <p:nvPr/>
        </p:nvSpPr>
        <p:spPr>
          <a:xfrm>
            <a:off x="7741920" y="4023360"/>
            <a:ext cx="4084320" cy="2535936"/>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2400"/>
          </a:p>
        </p:txBody>
      </p:sp>
      <p:sp>
        <p:nvSpPr>
          <p:cNvPr id="29" name="Shape 27"/>
          <p:cNvSpPr/>
          <p:nvPr/>
        </p:nvSpPr>
        <p:spPr>
          <a:xfrm>
            <a:off x="7839456" y="4120896"/>
            <a:ext cx="1341120" cy="292608"/>
          </a:xfrm>
          <a:prstGeom prst="rect">
            <a:avLst/>
          </a:prstGeom>
          <a:solidFill>
            <a:srgbClr val="F1F5F9"/>
          </a:solidFill>
          <a:ln w="12700">
            <a:solidFill>
              <a:srgbClr val="F1F5F9"/>
            </a:solidFill>
            <a:prstDash val="solid"/>
          </a:ln>
        </p:spPr>
        <p:txBody>
          <a:bodyPr/>
          <a:lstStyle/>
          <a:p>
            <a:endParaRPr lang="en-US" sz="2400"/>
          </a:p>
        </p:txBody>
      </p:sp>
      <p:sp>
        <p:nvSpPr>
          <p:cNvPr id="30" name="Text 28"/>
          <p:cNvSpPr/>
          <p:nvPr/>
        </p:nvSpPr>
        <p:spPr>
          <a:xfrm>
            <a:off x="7839456" y="4120896"/>
            <a:ext cx="1341120" cy="292608"/>
          </a:xfrm>
          <a:prstGeom prst="rect">
            <a:avLst/>
          </a:prstGeom>
          <a:noFill/>
          <a:ln/>
        </p:spPr>
        <p:txBody>
          <a:bodyPr wrap="square" lIns="0" tIns="0" rIns="0" bIns="0" rtlCol="0" anchor="ctr"/>
          <a:lstStyle/>
          <a:p>
            <a:pPr algn="ctr"/>
            <a:r>
              <a:rPr lang="en-US" b="1" dirty="0">
                <a:solidFill>
                  <a:srgbClr val="64748B"/>
                </a:solidFill>
                <a:latin typeface="Calibri" pitchFamily="34" charset="0"/>
                <a:ea typeface="Calibri" pitchFamily="34" charset="-122"/>
                <a:cs typeface="Calibri" pitchFamily="34" charset="-120"/>
              </a:rPr>
              <a:t>2026</a:t>
            </a:r>
            <a:endParaRPr lang="en-US" dirty="0"/>
          </a:p>
        </p:txBody>
      </p:sp>
      <p:sp>
        <p:nvSpPr>
          <p:cNvPr id="31" name="Text 29"/>
          <p:cNvSpPr/>
          <p:nvPr/>
        </p:nvSpPr>
        <p:spPr>
          <a:xfrm>
            <a:off x="7888224" y="4486656"/>
            <a:ext cx="3779520" cy="426720"/>
          </a:xfrm>
          <a:prstGeom prst="rect">
            <a:avLst/>
          </a:prstGeom>
          <a:noFill/>
          <a:ln/>
        </p:spPr>
        <p:txBody>
          <a:bodyPr wrap="square" lIns="0" tIns="0" rIns="0" bIns="0" rtlCol="0" anchor="ctr"/>
          <a:lstStyle/>
          <a:p>
            <a:r>
              <a:rPr lang="en-US" sz="2400" b="1" dirty="0">
                <a:solidFill>
                  <a:srgbClr val="1A2F5A"/>
                </a:solidFill>
                <a:latin typeface="Calibri" pitchFamily="34" charset="0"/>
                <a:ea typeface="Calibri" pitchFamily="34" charset="-122"/>
                <a:cs typeface="Calibri" pitchFamily="34" charset="-120"/>
              </a:rPr>
              <a:t>Baseline still to come</a:t>
            </a:r>
            <a:endParaRPr lang="en-US" sz="2400" dirty="0"/>
          </a:p>
        </p:txBody>
      </p:sp>
      <p:sp>
        <p:nvSpPr>
          <p:cNvPr id="32" name="Text 30"/>
          <p:cNvSpPr/>
          <p:nvPr/>
        </p:nvSpPr>
        <p:spPr>
          <a:xfrm>
            <a:off x="7888224" y="4937760"/>
            <a:ext cx="3779520" cy="1487424"/>
          </a:xfrm>
          <a:prstGeom prst="rect">
            <a:avLst/>
          </a:prstGeom>
          <a:noFill/>
          <a:ln/>
        </p:spPr>
        <p:txBody>
          <a:bodyPr wrap="square" lIns="0" tIns="0" rIns="0" bIns="0" rtlCol="0" anchor="ctr"/>
          <a:lstStyle/>
          <a:p>
            <a:r>
              <a:rPr lang="en-US" sz="1600" dirty="0">
                <a:solidFill>
                  <a:srgbClr val="475569"/>
                </a:solidFill>
                <a:latin typeface="Calibri" pitchFamily="34" charset="0"/>
                <a:ea typeface="Calibri" pitchFamily="34" charset="-122"/>
                <a:cs typeface="Calibri" pitchFamily="34" charset="-120"/>
              </a:rPr>
              <a:t>Sector-wide GEDSI diagnostic assessment planned for 2026. This will establish the formal baseline against which WRP's inclusion progress will be measured going forward.</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0BB4D-CED1-EF0E-BDCC-1EE59479E28E}"/>
            </a:ext>
          </a:extLst>
        </p:cNvPr>
        <p:cNvGrpSpPr/>
        <p:nvPr/>
      </p:nvGrpSpPr>
      <p:grpSpPr>
        <a:xfrm>
          <a:off x="0" y="0"/>
          <a:ext cx="0" cy="0"/>
          <a:chOff x="0" y="0"/>
          <a:chExt cx="0" cy="0"/>
        </a:xfrm>
      </p:grpSpPr>
      <p:pic>
        <p:nvPicPr>
          <p:cNvPr id="3" name="drawing">
            <a:extLst>
              <a:ext uri="{FF2B5EF4-FFF2-40B4-BE49-F238E27FC236}">
                <a16:creationId xmlns:a16="http://schemas.microsoft.com/office/drawing/2014/main" id="{AE29E68D-5396-ADF7-A8CB-B1823D1602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0966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4767E-522B-327F-AECA-357788A76FC2}"/>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07B1E0A8-9990-2FF4-2181-CDEB56281CE9}"/>
              </a:ext>
            </a:extLst>
          </p:cNvPr>
          <p:cNvSpPr/>
          <p:nvPr/>
        </p:nvSpPr>
        <p:spPr>
          <a:xfrm>
            <a:off x="10315634" y="745883"/>
            <a:ext cx="1841613" cy="5580000"/>
          </a:xfrm>
          <a:prstGeom prst="rect">
            <a:avLst/>
          </a:prstGeom>
          <a:solidFill>
            <a:schemeClr val="tx1">
              <a:lumMod val="65000"/>
              <a:lumOff val="35000"/>
            </a:schemeClr>
          </a:solidFill>
          <a:ln w="6350"/>
        </p:spPr>
        <p:style>
          <a:lnRef idx="2">
            <a:schemeClr val="dk1">
              <a:shade val="15000"/>
            </a:schemeClr>
          </a:lnRef>
          <a:fillRef idx="1">
            <a:schemeClr val="dk1"/>
          </a:fillRef>
          <a:effectRef idx="0">
            <a:schemeClr val="dk1"/>
          </a:effectRef>
          <a:fontRef idx="minor">
            <a:schemeClr val="lt1"/>
          </a:fontRef>
        </p:style>
        <p:txBody>
          <a:bodyPr lIns="324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Human and economic cost of extreme events and climate change in the Pacific reduced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Pacific economies and livelihoods are climate and disaster resilient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1" u="none" strike="noStrike" kern="1200" cap="none" spc="0" normalizeH="0" baseline="0" noProof="0">
                <a:ln>
                  <a:noFill/>
                </a:ln>
                <a:solidFill>
                  <a:prstClr val="white"/>
                </a:solidFill>
                <a:effectLst/>
                <a:uLnTx/>
                <a:uFillTx/>
                <a:latin typeface="Aptos" panose="02110004020202020204"/>
                <a:ea typeface="+mn-ea"/>
                <a:cs typeface="+mn-cs"/>
              </a:rPr>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900" b="0" i="1"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Pacific security is stronger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1" u="none" strike="noStrike" kern="1200" cap="none" spc="0" normalizeH="0" baseline="0" noProof="0">
                <a:ln>
                  <a:noFill/>
                </a:ln>
                <a:solidFill>
                  <a:prstClr val="white"/>
                </a:solidFill>
                <a:effectLst/>
                <a:uLnTx/>
                <a:uFillTx/>
                <a:latin typeface="Aptos" panose="02110004020202020204"/>
                <a:ea typeface="+mn-ea"/>
                <a:cs typeface="+mn-cs"/>
              </a:rPr>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900" b="0" i="1"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Pacific peoples have access to safe and reliable transport and communications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9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Pacific hydrometeorological and multi-hazard early warning services are more integrated, impactful, sustainable and resilient</a:t>
            </a:r>
          </a:p>
        </p:txBody>
      </p:sp>
      <p:sp>
        <p:nvSpPr>
          <p:cNvPr id="29" name="Arrow: Pentagon 28">
            <a:extLst>
              <a:ext uri="{FF2B5EF4-FFF2-40B4-BE49-F238E27FC236}">
                <a16:creationId xmlns:a16="http://schemas.microsoft.com/office/drawing/2014/main" id="{298DA4C5-4BF8-5619-5199-A5A48642857B}"/>
              </a:ext>
            </a:extLst>
          </p:cNvPr>
          <p:cNvSpPr/>
          <p:nvPr/>
        </p:nvSpPr>
        <p:spPr>
          <a:xfrm>
            <a:off x="8382707" y="743906"/>
            <a:ext cx="2204706" cy="5580000"/>
          </a:xfrm>
          <a:prstGeom prst="homePlate">
            <a:avLst>
              <a:gd name="adj" fmla="val 14643"/>
            </a:avLst>
          </a:prstGeom>
          <a:gradFill flip="none" rotWithShape="1">
            <a:gsLst>
              <a:gs pos="100000">
                <a:srgbClr val="7491AC"/>
              </a:gs>
              <a:gs pos="100000">
                <a:srgbClr val="B4C3D0"/>
              </a:gs>
              <a:gs pos="44000">
                <a:srgbClr val="94AABE"/>
              </a:gs>
              <a:gs pos="28000">
                <a:srgbClr val="B4C3D0"/>
              </a:gs>
            </a:gsLst>
            <a:lin ang="10800000" scaled="1"/>
            <a:tileRect/>
          </a:gra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900" b="0" i="1" u="none" strike="noStrike" kern="1200" cap="none" spc="0" normalizeH="0" baseline="0" noProof="0">
              <a:ln>
                <a:noFill/>
              </a:ln>
              <a:solidFill>
                <a:srgbClr val="FF0000"/>
              </a:solidFill>
              <a:effectLst/>
              <a:uLnTx/>
              <a:uFillTx/>
              <a:latin typeface="Aptos" panose="02110004020202020204"/>
              <a:ea typeface="+mn-ea"/>
              <a:cs typeface="+mn-cs"/>
            </a:endParaRPr>
          </a:p>
        </p:txBody>
      </p:sp>
      <p:sp>
        <p:nvSpPr>
          <p:cNvPr id="64" name="Rectangle: Rounded Corners 63">
            <a:extLst>
              <a:ext uri="{FF2B5EF4-FFF2-40B4-BE49-F238E27FC236}">
                <a16:creationId xmlns:a16="http://schemas.microsoft.com/office/drawing/2014/main" id="{239A2B33-E5FD-44FA-2E93-E42F7780880E}"/>
              </a:ext>
            </a:extLst>
          </p:cNvPr>
          <p:cNvSpPr/>
          <p:nvPr/>
        </p:nvSpPr>
        <p:spPr>
          <a:xfrm rot="16200000">
            <a:off x="8586124" y="4581320"/>
            <a:ext cx="1579236" cy="1739890"/>
          </a:xfrm>
          <a:prstGeom prst="roundRect">
            <a:avLst/>
          </a:prstGeom>
          <a:ln w="6350"/>
        </p:spPr>
        <p:style>
          <a:lnRef idx="2">
            <a:schemeClr val="accent1">
              <a:shade val="15000"/>
            </a:schemeClr>
          </a:lnRef>
          <a:fillRef idx="1">
            <a:schemeClr val="accent1"/>
          </a:fillRef>
          <a:effectRef idx="0">
            <a:schemeClr val="accent1"/>
          </a:effectRef>
          <a:fontRef idx="minor">
            <a:schemeClr val="lt1"/>
          </a:fontRef>
        </p:style>
        <p:txBody>
          <a:bodyPr vert="vert" lIns="0" tIns="36000" rIns="0" bIns="36000"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O1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Pacific hydrometeorological services collectively securing ongoing, reliable and diverse finance and technical expertise</a:t>
            </a:r>
            <a:endParaRPr kumimoji="0" lang="en-NZ" sz="850" b="0" i="1"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9" name="Flowchart: Alternate Process 48">
            <a:extLst>
              <a:ext uri="{FF2B5EF4-FFF2-40B4-BE49-F238E27FC236}">
                <a16:creationId xmlns:a16="http://schemas.microsoft.com/office/drawing/2014/main" id="{CDC74F4C-282E-B681-E41A-0521DC48CF6D}"/>
              </a:ext>
            </a:extLst>
          </p:cNvPr>
          <p:cNvSpPr/>
          <p:nvPr/>
        </p:nvSpPr>
        <p:spPr>
          <a:xfrm rot="16200000">
            <a:off x="9022140" y="1131678"/>
            <a:ext cx="694800" cy="1732624"/>
          </a:xfrm>
          <a:prstGeom prst="flowChartAlternateProcess">
            <a:avLst/>
          </a:prstGeom>
          <a:ln w="6350"/>
        </p:spPr>
        <p:style>
          <a:lnRef idx="2">
            <a:schemeClr val="accent1">
              <a:shade val="15000"/>
            </a:schemeClr>
          </a:lnRef>
          <a:fillRef idx="1">
            <a:schemeClr val="accent1"/>
          </a:fillRef>
          <a:effectRef idx="0">
            <a:schemeClr val="accent1"/>
          </a:effectRef>
          <a:fontRef idx="minor">
            <a:schemeClr val="lt1"/>
          </a:fontRef>
        </p:style>
        <p:txBody>
          <a:bodyPr vert="vert" lIns="0" tIns="36000" rIns="0" bIns="36000" rtlCol="0" anchor="ctr"/>
          <a:lstStyle/>
          <a:p>
            <a:pPr marL="177800" marR="0" lvl="0" indent="-177800" algn="l" defTabSz="1168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O5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Pacific communities, governments, industries and travellers increasingly trust, understand forecasts and warnings</a:t>
            </a:r>
          </a:p>
        </p:txBody>
      </p:sp>
      <p:sp>
        <p:nvSpPr>
          <p:cNvPr id="8" name="Flowchart: Alternate Process 7">
            <a:extLst>
              <a:ext uri="{FF2B5EF4-FFF2-40B4-BE49-F238E27FC236}">
                <a16:creationId xmlns:a16="http://schemas.microsoft.com/office/drawing/2014/main" id="{C80335C4-3304-E07F-7437-C9B9DD369320}"/>
              </a:ext>
            </a:extLst>
          </p:cNvPr>
          <p:cNvSpPr/>
          <p:nvPr/>
        </p:nvSpPr>
        <p:spPr>
          <a:xfrm>
            <a:off x="8503491" y="795685"/>
            <a:ext cx="1740200" cy="786218"/>
          </a:xfrm>
          <a:prstGeom prst="flowChartAlternateProcess">
            <a:avLst/>
          </a:prstGeom>
          <a:ln w="6350"/>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tab pos="180975" algn="l"/>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O6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More informed and targeted disaster preparedness and responses inclusive of all genders, abilities, cultures and socio-economic groups</a:t>
            </a:r>
          </a:p>
        </p:txBody>
      </p:sp>
      <p:sp>
        <p:nvSpPr>
          <p:cNvPr id="50" name="Rectangle 49">
            <a:extLst>
              <a:ext uri="{FF2B5EF4-FFF2-40B4-BE49-F238E27FC236}">
                <a16:creationId xmlns:a16="http://schemas.microsoft.com/office/drawing/2014/main" id="{4D70C379-A7B3-2D8B-F6FB-AF89A799D76A}"/>
              </a:ext>
            </a:extLst>
          </p:cNvPr>
          <p:cNvSpPr/>
          <p:nvPr/>
        </p:nvSpPr>
        <p:spPr>
          <a:xfrm rot="16200000">
            <a:off x="9031425" y="1892399"/>
            <a:ext cx="684000" cy="1739890"/>
          </a:xfrm>
          <a:prstGeom prst="flowChartAlternateProcess">
            <a:avLst/>
          </a:prstGeom>
          <a:ln w="6350"/>
        </p:spPr>
        <p:style>
          <a:lnRef idx="2">
            <a:schemeClr val="accent1">
              <a:shade val="15000"/>
            </a:schemeClr>
          </a:lnRef>
          <a:fillRef idx="1">
            <a:schemeClr val="accent1"/>
          </a:fillRef>
          <a:effectRef idx="0">
            <a:schemeClr val="accent1"/>
          </a:effectRef>
          <a:fontRef idx="minor">
            <a:schemeClr val="lt1"/>
          </a:fontRef>
        </p:style>
        <p:txBody>
          <a:bodyPr vert="vert" lIns="36000" tIns="36000" rIns="36000" bIns="0"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O4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All Pacific end users assured access to relevant, timely, reliable, accessible and actionable forecasts and warnings</a:t>
            </a:r>
          </a:p>
        </p:txBody>
      </p:sp>
      <p:sp>
        <p:nvSpPr>
          <p:cNvPr id="9" name="Flowchart: Alternate Process 8">
            <a:extLst>
              <a:ext uri="{FF2B5EF4-FFF2-40B4-BE49-F238E27FC236}">
                <a16:creationId xmlns:a16="http://schemas.microsoft.com/office/drawing/2014/main" id="{C7E23B32-508D-0867-6BB9-8BE24287ADDD}"/>
              </a:ext>
            </a:extLst>
          </p:cNvPr>
          <p:cNvSpPr/>
          <p:nvPr/>
        </p:nvSpPr>
        <p:spPr>
          <a:xfrm rot="16200000">
            <a:off x="8986425" y="2683755"/>
            <a:ext cx="774000" cy="1739890"/>
          </a:xfrm>
          <a:prstGeom prst="flowChartAlternateProcess">
            <a:avLst/>
          </a:prstGeom>
          <a:ln w="6350"/>
        </p:spPr>
        <p:style>
          <a:lnRef idx="2">
            <a:schemeClr val="accent1">
              <a:shade val="15000"/>
            </a:schemeClr>
          </a:lnRef>
          <a:fillRef idx="1">
            <a:schemeClr val="accent1"/>
          </a:fillRef>
          <a:effectRef idx="0">
            <a:schemeClr val="accent1"/>
          </a:effectRef>
          <a:fontRef idx="minor">
            <a:schemeClr val="lt1"/>
          </a:fontRef>
        </p:style>
        <p:txBody>
          <a:bodyPr vert="vert" lIns="0" tIns="36000" rIns="0" bIns="36000"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O3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Pacific hydrometeorological services using and sustaining a growing Pacific-owned and controlled asset, data and knowledge base for public benefit</a:t>
            </a:r>
          </a:p>
        </p:txBody>
      </p:sp>
      <p:sp>
        <p:nvSpPr>
          <p:cNvPr id="27" name="Flowchart: Alternate Process 26">
            <a:extLst>
              <a:ext uri="{FF2B5EF4-FFF2-40B4-BE49-F238E27FC236}">
                <a16:creationId xmlns:a16="http://schemas.microsoft.com/office/drawing/2014/main" id="{C48BF87D-1761-0BE1-B381-E1CA2697F33B}"/>
              </a:ext>
            </a:extLst>
          </p:cNvPr>
          <p:cNvSpPr/>
          <p:nvPr/>
        </p:nvSpPr>
        <p:spPr>
          <a:xfrm rot="16200000">
            <a:off x="9067424" y="3440879"/>
            <a:ext cx="612000" cy="1739890"/>
          </a:xfrm>
          <a:prstGeom prst="flowChartAlternateProcess">
            <a:avLst/>
          </a:prstGeom>
          <a:ln w="6350"/>
        </p:spPr>
        <p:style>
          <a:lnRef idx="2">
            <a:schemeClr val="accent1">
              <a:shade val="15000"/>
            </a:schemeClr>
          </a:lnRef>
          <a:fillRef idx="1">
            <a:schemeClr val="accent1"/>
          </a:fillRef>
          <a:effectRef idx="0">
            <a:schemeClr val="accent1"/>
          </a:effectRef>
          <a:fontRef idx="minor">
            <a:schemeClr val="lt1"/>
          </a:fontRef>
        </p:style>
        <p:txBody>
          <a:bodyPr vert="vert" lIns="0" tIns="36000" rIns="0" bIns="36000"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O2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Pacific hydrometeorological services have increasing influence in national, regional and multilateral settings</a:t>
            </a:r>
            <a:endParaRPr kumimoji="0" lang="en-NZ" sz="850" b="0" i="1"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6" name="Picture 65" descr="A white surface with a pink background&#10;&#10;Description automatically generated with medium confidence">
            <a:extLst>
              <a:ext uri="{FF2B5EF4-FFF2-40B4-BE49-F238E27FC236}">
                <a16:creationId xmlns:a16="http://schemas.microsoft.com/office/drawing/2014/main" id="{02A31486-9874-BD90-875F-A063BB255977}"/>
              </a:ext>
            </a:extLst>
          </p:cNvPr>
          <p:cNvPicPr/>
          <p:nvPr/>
        </p:nvPicPr>
        <p:blipFill rotWithShape="1">
          <a:blip r:embed="rId3"/>
          <a:srcRect t="7108" r="41104"/>
          <a:stretch>
            <a:fillRect/>
          </a:stretch>
        </p:blipFill>
        <p:spPr>
          <a:xfrm>
            <a:off x="-8470" y="-1"/>
            <a:ext cx="1836000" cy="585785"/>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sp>
        <p:nvSpPr>
          <p:cNvPr id="38" name="Arrow: Pentagon 37">
            <a:extLst>
              <a:ext uri="{FF2B5EF4-FFF2-40B4-BE49-F238E27FC236}">
                <a16:creationId xmlns:a16="http://schemas.microsoft.com/office/drawing/2014/main" id="{5D31F57D-D40C-B586-F6B0-68AB761A00E8}"/>
              </a:ext>
            </a:extLst>
          </p:cNvPr>
          <p:cNvSpPr/>
          <p:nvPr/>
        </p:nvSpPr>
        <p:spPr>
          <a:xfrm>
            <a:off x="411302" y="3989459"/>
            <a:ext cx="8028000" cy="1116000"/>
          </a:xfrm>
          <a:prstGeom prst="homePlate">
            <a:avLst>
              <a:gd name="adj" fmla="val 15014"/>
            </a:avLst>
          </a:prstGeom>
          <a:gradFill flip="none" rotWithShape="1">
            <a:gsLst>
              <a:gs pos="0">
                <a:schemeClr val="accent1">
                  <a:tint val="66000"/>
                  <a:satMod val="160000"/>
                </a:schemeClr>
              </a:gs>
              <a:gs pos="82000">
                <a:schemeClr val="accent1">
                  <a:tint val="44500"/>
                  <a:satMod val="160000"/>
                </a:schemeClr>
              </a:gs>
              <a:gs pos="100000">
                <a:srgbClr val="DBE7F1"/>
              </a:gs>
            </a:gsLst>
            <a:lin ang="0" scaled="1"/>
            <a:tileRect/>
          </a:gra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1" i="0" u="none" strike="noStrike" kern="1200" cap="none" spc="0" normalizeH="0" baseline="0" noProof="0">
                <a:ln>
                  <a:noFill/>
                </a:ln>
                <a:solidFill>
                  <a:prstClr val="white"/>
                </a:solidFill>
                <a:effectLst/>
                <a:uLnTx/>
                <a:uFillTx/>
                <a:latin typeface="Aptos" panose="02110004020202020204"/>
                <a:ea typeface="+mn-ea"/>
                <a:cs typeface="+mn-cs"/>
              </a:rPr>
              <a:t>KRA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People capability</a:t>
            </a:r>
          </a:p>
        </p:txBody>
      </p:sp>
      <p:sp>
        <p:nvSpPr>
          <p:cNvPr id="37" name="Arrow: Pentagon 36">
            <a:extLst>
              <a:ext uri="{FF2B5EF4-FFF2-40B4-BE49-F238E27FC236}">
                <a16:creationId xmlns:a16="http://schemas.microsoft.com/office/drawing/2014/main" id="{6A22BF61-95DF-8E06-CD97-05FD9FD5CA60}"/>
              </a:ext>
            </a:extLst>
          </p:cNvPr>
          <p:cNvSpPr/>
          <p:nvPr/>
        </p:nvSpPr>
        <p:spPr>
          <a:xfrm>
            <a:off x="411303" y="3128214"/>
            <a:ext cx="8028000" cy="839524"/>
          </a:xfrm>
          <a:prstGeom prst="homePlate">
            <a:avLst>
              <a:gd name="adj" fmla="val 16689"/>
            </a:avLst>
          </a:prstGeom>
          <a:gradFill flip="none" rotWithShape="1">
            <a:gsLst>
              <a:gs pos="0">
                <a:schemeClr val="accent1">
                  <a:tint val="66000"/>
                  <a:satMod val="160000"/>
                </a:schemeClr>
              </a:gs>
              <a:gs pos="81000">
                <a:srgbClr val="DBE7F1"/>
              </a:gs>
              <a:gs pos="100000">
                <a:schemeClr val="accent1">
                  <a:tint val="23500"/>
                  <a:satMod val="160000"/>
                </a:schemeClr>
              </a:gs>
            </a:gsLst>
            <a:lin ang="0" scaled="1"/>
            <a:tileRect/>
          </a:gra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1" i="0" u="none" strike="noStrike" kern="1200" cap="none" spc="0" normalizeH="0" baseline="0" noProof="0">
                <a:ln>
                  <a:noFill/>
                </a:ln>
                <a:solidFill>
                  <a:prstClr val="white"/>
                </a:solidFill>
                <a:effectLst/>
                <a:uLnTx/>
                <a:uFillTx/>
                <a:latin typeface="Aptos" panose="02110004020202020204"/>
                <a:ea typeface="+mn-ea"/>
                <a:cs typeface="+mn-cs"/>
              </a:rPr>
              <a:t>KRA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Observation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network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infrastructure</a:t>
            </a:r>
          </a:p>
        </p:txBody>
      </p:sp>
      <p:sp>
        <p:nvSpPr>
          <p:cNvPr id="36" name="Arrow: Pentagon 35">
            <a:extLst>
              <a:ext uri="{FF2B5EF4-FFF2-40B4-BE49-F238E27FC236}">
                <a16:creationId xmlns:a16="http://schemas.microsoft.com/office/drawing/2014/main" id="{15D5FF0E-41D8-4BFF-9086-6C95CF13368B}"/>
              </a:ext>
            </a:extLst>
          </p:cNvPr>
          <p:cNvSpPr/>
          <p:nvPr/>
        </p:nvSpPr>
        <p:spPr>
          <a:xfrm>
            <a:off x="411303" y="1592436"/>
            <a:ext cx="8028000" cy="792636"/>
          </a:xfrm>
          <a:prstGeom prst="homePlate">
            <a:avLst>
              <a:gd name="adj" fmla="val 18244"/>
            </a:avLst>
          </a:prstGeom>
          <a:gradFill flip="none" rotWithShape="1">
            <a:gsLst>
              <a:gs pos="0">
                <a:schemeClr val="accent1">
                  <a:tint val="66000"/>
                  <a:satMod val="160000"/>
                </a:schemeClr>
              </a:gs>
              <a:gs pos="78000">
                <a:schemeClr val="accent1">
                  <a:tint val="44500"/>
                  <a:satMod val="160000"/>
                </a:schemeClr>
              </a:gs>
              <a:gs pos="100000">
                <a:srgbClr val="DBE7F1"/>
              </a:gs>
            </a:gsLst>
            <a:lin ang="0" scaled="1"/>
            <a:tileRect/>
          </a:gra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1" i="0" u="none" strike="noStrike" kern="1200" cap="none" spc="0" normalizeH="0" baseline="0" noProof="0">
                <a:ln>
                  <a:noFill/>
                </a:ln>
                <a:solidFill>
                  <a:prstClr val="white"/>
                </a:solidFill>
                <a:effectLst/>
                <a:uLnTx/>
                <a:uFillTx/>
                <a:latin typeface="Aptos" panose="02110004020202020204"/>
                <a:ea typeface="+mn-ea"/>
                <a:cs typeface="+mn-cs"/>
              </a:rPr>
              <a:t>KRA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Communication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delivery of forecasts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and warnings to 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users</a:t>
            </a:r>
            <a:endParaRPr kumimoji="0" lang="en-NZ" sz="900" b="0" i="1" u="none" strike="noStrike" kern="1200" cap="none" spc="0" normalizeH="0" baseline="0" noProof="0">
              <a:ln>
                <a:noFill/>
              </a:ln>
              <a:solidFill>
                <a:srgbClr val="FF0000"/>
              </a:solidFill>
              <a:effectLst/>
              <a:uLnTx/>
              <a:uFillTx/>
              <a:latin typeface="Aptos" panose="02110004020202020204"/>
              <a:ea typeface="+mn-ea"/>
              <a:cs typeface="+mn-cs"/>
            </a:endParaRPr>
          </a:p>
        </p:txBody>
      </p:sp>
      <p:sp>
        <p:nvSpPr>
          <p:cNvPr id="35" name="Arrow: Pentagon 34">
            <a:extLst>
              <a:ext uri="{FF2B5EF4-FFF2-40B4-BE49-F238E27FC236}">
                <a16:creationId xmlns:a16="http://schemas.microsoft.com/office/drawing/2014/main" id="{C104EC8A-FBB5-6458-2F85-A2CBC17FD513}"/>
              </a:ext>
            </a:extLst>
          </p:cNvPr>
          <p:cNvSpPr/>
          <p:nvPr/>
        </p:nvSpPr>
        <p:spPr>
          <a:xfrm>
            <a:off x="411302" y="2406793"/>
            <a:ext cx="8028000" cy="699700"/>
          </a:xfrm>
          <a:prstGeom prst="homePlate">
            <a:avLst>
              <a:gd name="adj" fmla="val 21053"/>
            </a:avLst>
          </a:prstGeom>
          <a:gradFill flip="none" rotWithShape="1">
            <a:gsLst>
              <a:gs pos="0">
                <a:schemeClr val="accent1">
                  <a:tint val="66000"/>
                  <a:satMod val="160000"/>
                </a:schemeClr>
              </a:gs>
              <a:gs pos="81000">
                <a:schemeClr val="accent1">
                  <a:tint val="44500"/>
                  <a:satMod val="160000"/>
                </a:schemeClr>
              </a:gs>
              <a:gs pos="100000">
                <a:srgbClr val="DBE7F1"/>
              </a:gs>
            </a:gsLst>
            <a:lin ang="0" scaled="1"/>
            <a:tileRect/>
          </a:gra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1" i="0" u="none" strike="noStrike" kern="1200" cap="none" spc="0" normalizeH="0" baseline="0" noProof="0">
                <a:ln>
                  <a:noFill/>
                </a:ln>
                <a:solidFill>
                  <a:prstClr val="white"/>
                </a:solidFill>
                <a:effectLst/>
                <a:uLnTx/>
                <a:uFillTx/>
                <a:latin typeface="Aptos" panose="02110004020202020204"/>
                <a:ea typeface="+mn-ea"/>
                <a:cs typeface="+mn-cs"/>
              </a:rPr>
              <a:t>KRA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Forecast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warning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production </a:t>
            </a:r>
          </a:p>
        </p:txBody>
      </p:sp>
      <p:sp>
        <p:nvSpPr>
          <p:cNvPr id="34" name="Arrow: Pentagon 33">
            <a:extLst>
              <a:ext uri="{FF2B5EF4-FFF2-40B4-BE49-F238E27FC236}">
                <a16:creationId xmlns:a16="http://schemas.microsoft.com/office/drawing/2014/main" id="{3CE86537-63FC-444B-798C-6F04DA3FC606}"/>
              </a:ext>
            </a:extLst>
          </p:cNvPr>
          <p:cNvSpPr/>
          <p:nvPr/>
        </p:nvSpPr>
        <p:spPr>
          <a:xfrm>
            <a:off x="411302" y="5127182"/>
            <a:ext cx="8028000" cy="1188000"/>
          </a:xfrm>
          <a:prstGeom prst="homePlate">
            <a:avLst>
              <a:gd name="adj" fmla="val 1389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tIns="36000" rIns="36000" bIns="3600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1" i="0" u="none" strike="noStrike" kern="1200" cap="none" spc="0" normalizeH="0" baseline="0" noProof="0">
                <a:ln>
                  <a:noFill/>
                </a:ln>
                <a:solidFill>
                  <a:prstClr val="white"/>
                </a:solidFill>
                <a:effectLst/>
                <a:uLnTx/>
                <a:uFillTx/>
                <a:latin typeface="Aptos" panose="02110004020202020204"/>
                <a:ea typeface="+mn-ea"/>
                <a:cs typeface="+mn-cs"/>
              </a:rPr>
              <a:t>KRA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Governance,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management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coordination</a:t>
            </a:r>
          </a:p>
        </p:txBody>
      </p:sp>
      <p:sp>
        <p:nvSpPr>
          <p:cNvPr id="4" name="Rectangle 3">
            <a:extLst>
              <a:ext uri="{FF2B5EF4-FFF2-40B4-BE49-F238E27FC236}">
                <a16:creationId xmlns:a16="http://schemas.microsoft.com/office/drawing/2014/main" id="{93E2A2B8-D28D-D774-0FE8-6DCD0B0DB01C}"/>
              </a:ext>
            </a:extLst>
          </p:cNvPr>
          <p:cNvSpPr/>
          <p:nvPr/>
        </p:nvSpPr>
        <p:spPr>
          <a:xfrm>
            <a:off x="1604587" y="5168003"/>
            <a:ext cx="3091926" cy="1080000"/>
          </a:xfrm>
          <a:prstGeom prst="rect">
            <a:avLst/>
          </a:prstGeom>
          <a:ln w="6350"/>
        </p:spPr>
        <p:style>
          <a:lnRef idx="2">
            <a:schemeClr val="accent1"/>
          </a:lnRef>
          <a:fillRef idx="1">
            <a:schemeClr val="lt1"/>
          </a:fillRef>
          <a:effectRef idx="0">
            <a:schemeClr val="accent1"/>
          </a:effectRef>
          <a:fontRef idx="minor">
            <a:schemeClr val="dk1"/>
          </a:fontRef>
        </p:style>
        <p:txBody>
          <a:bodyPr lIns="36000" tIns="36000" rIns="0" b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GB" sz="850" b="1" i="0" u="none" strike="noStrike" kern="1200" cap="none" spc="0" normalizeH="0" baseline="0" noProof="0">
                <a:ln>
                  <a:noFill/>
                </a:ln>
                <a:solidFill>
                  <a:prstClr val="black"/>
                </a:solidFill>
                <a:effectLst/>
                <a:uLnTx/>
                <a:uFillTx/>
                <a:latin typeface="Aptos" panose="02110004020202020204"/>
                <a:ea typeface="+mn-ea"/>
                <a:cs typeface="+mn-cs"/>
              </a:rPr>
              <a:t>OP1.1 </a:t>
            </a:r>
            <a:r>
              <a:rPr kumimoji="0" lang="en-GB" sz="850" b="0" i="0" u="none" strike="noStrike" kern="1200" cap="none" spc="0" normalizeH="0" baseline="0" noProof="0">
                <a:ln>
                  <a:noFill/>
                </a:ln>
                <a:solidFill>
                  <a:prstClr val="black"/>
                </a:solidFill>
                <a:effectLst/>
                <a:uLnTx/>
                <a:uFillTx/>
                <a:latin typeface="Aptos" panose="02110004020202020204"/>
                <a:ea typeface="+mn-ea"/>
                <a:cs typeface="+mn-cs"/>
              </a:rPr>
              <a:t>WRP governance, management and pooled financing mechanisms established, mandated and equipped to coordinate a sustainable Pacific-led programme</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GB" sz="850" b="1" i="0" u="none" strike="noStrike" kern="1200" cap="none" spc="0" normalizeH="0" baseline="0" noProof="0">
                <a:ln>
                  <a:noFill/>
                </a:ln>
                <a:solidFill>
                  <a:prstClr val="black"/>
                </a:solidFill>
                <a:effectLst/>
                <a:uLnTx/>
                <a:uFillTx/>
                <a:latin typeface="Aptos" panose="02110004020202020204"/>
                <a:ea typeface="+mn-ea"/>
                <a:cs typeface="+mn-cs"/>
              </a:rPr>
              <a:t>OP1.2 </a:t>
            </a:r>
            <a:r>
              <a:rPr kumimoji="0" lang="en-GB" sz="850" b="0" i="0" u="none" strike="noStrike" kern="1200" cap="none" spc="0" normalizeH="0" baseline="0" noProof="0">
                <a:ln>
                  <a:noFill/>
                </a:ln>
                <a:solidFill>
                  <a:prstClr val="black"/>
                </a:solidFill>
                <a:effectLst/>
                <a:uLnTx/>
                <a:uFillTx/>
                <a:latin typeface="Aptos" panose="02110004020202020204"/>
                <a:ea typeface="+mn-ea"/>
                <a:cs typeface="+mn-cs"/>
              </a:rPr>
              <a:t>Sustainable hydrometeorological financing facility and resource mobilisation approach established</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GB" sz="850" b="1" i="0" u="none" strike="noStrike" kern="1200" cap="none" spc="0" normalizeH="0" baseline="0" noProof="0">
                <a:ln>
                  <a:noFill/>
                </a:ln>
                <a:solidFill>
                  <a:prstClr val="black"/>
                </a:solidFill>
                <a:effectLst/>
                <a:uLnTx/>
                <a:uFillTx/>
                <a:latin typeface="Aptos" panose="02110004020202020204"/>
                <a:ea typeface="+mn-ea"/>
                <a:cs typeface="+mn-cs"/>
              </a:rPr>
              <a:t>OP1.3 </a:t>
            </a:r>
            <a:r>
              <a:rPr kumimoji="0" lang="en-GB" sz="850" b="0" i="0" u="none" strike="noStrike" kern="1200" cap="none" spc="0" normalizeH="0" baseline="0" noProof="0">
                <a:ln>
                  <a:noFill/>
                </a:ln>
                <a:solidFill>
                  <a:prstClr val="black"/>
                </a:solidFill>
                <a:effectLst/>
                <a:uLnTx/>
                <a:uFillTx/>
                <a:latin typeface="Aptos" panose="02110004020202020204"/>
                <a:ea typeface="+mn-ea"/>
                <a:cs typeface="+mn-cs"/>
              </a:rPr>
              <a:t>Transformative GEDSI strategy adopted and integrated across governance, management and partner programming</a:t>
            </a:r>
          </a:p>
        </p:txBody>
      </p:sp>
      <p:sp>
        <p:nvSpPr>
          <p:cNvPr id="7" name="Rectangle 6">
            <a:extLst>
              <a:ext uri="{FF2B5EF4-FFF2-40B4-BE49-F238E27FC236}">
                <a16:creationId xmlns:a16="http://schemas.microsoft.com/office/drawing/2014/main" id="{091E5777-F4E9-2BA6-9910-BC37D44A3567}"/>
              </a:ext>
            </a:extLst>
          </p:cNvPr>
          <p:cNvSpPr/>
          <p:nvPr/>
        </p:nvSpPr>
        <p:spPr>
          <a:xfrm>
            <a:off x="1604587" y="3165377"/>
            <a:ext cx="3092400" cy="774000"/>
          </a:xfrm>
          <a:prstGeom prst="rect">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OP3.1</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Interoperable, affordable and resilient observation network infrastructure progressively remediated, expanded and sustained</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OP3.2</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WMO-designated Pacific Regional Instrument Centre established and sustainably managed</a:t>
            </a:r>
          </a:p>
        </p:txBody>
      </p:sp>
      <p:sp>
        <p:nvSpPr>
          <p:cNvPr id="18" name="Rectangle 17">
            <a:extLst>
              <a:ext uri="{FF2B5EF4-FFF2-40B4-BE49-F238E27FC236}">
                <a16:creationId xmlns:a16="http://schemas.microsoft.com/office/drawing/2014/main" id="{849C3861-3489-41C6-120A-1753557B8EAB}"/>
              </a:ext>
            </a:extLst>
          </p:cNvPr>
          <p:cNvSpPr/>
          <p:nvPr/>
        </p:nvSpPr>
        <p:spPr>
          <a:xfrm>
            <a:off x="4730258" y="5172887"/>
            <a:ext cx="3492825" cy="1080000"/>
          </a:xfrm>
          <a:prstGeom prst="rect">
            <a:avLst/>
          </a:prstGeom>
          <a:solidFill>
            <a:srgbClr val="19739B"/>
          </a:solidFill>
          <a:ln w="6350"/>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IO1.1</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WRP governance, management, financing and coordination mechanisms are collaborative, inclusive, equitable, mutually accountable and value maximising</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IO1.2</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Pacific hydrometeorological services generating regular and sustainable returns on investment </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IO1.3</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Investor confidence in Pacific-led development and management of hydrometeorological services increased</a:t>
            </a:r>
          </a:p>
        </p:txBody>
      </p:sp>
      <p:sp>
        <p:nvSpPr>
          <p:cNvPr id="20" name="Rectangle 19">
            <a:extLst>
              <a:ext uri="{FF2B5EF4-FFF2-40B4-BE49-F238E27FC236}">
                <a16:creationId xmlns:a16="http://schemas.microsoft.com/office/drawing/2014/main" id="{59CC55FA-D7B0-4019-5F57-536540895253}"/>
              </a:ext>
            </a:extLst>
          </p:cNvPr>
          <p:cNvSpPr/>
          <p:nvPr/>
        </p:nvSpPr>
        <p:spPr>
          <a:xfrm>
            <a:off x="4730258" y="4028055"/>
            <a:ext cx="3516446" cy="1040400"/>
          </a:xfrm>
          <a:prstGeom prst="rect">
            <a:avLst/>
          </a:prstGeom>
          <a:solidFill>
            <a:srgbClr val="19739B"/>
          </a:solidFill>
          <a:ln w="6350"/>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IO2.1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Training services increasingly Pacific-based and integrating Pacific learning methods</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IO2.2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Skills, knowledge and confidence of NMHS personnel increased</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IO2.3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Retention of staff and capacity within the sector improved</a:t>
            </a:r>
          </a:p>
        </p:txBody>
      </p:sp>
      <p:sp>
        <p:nvSpPr>
          <p:cNvPr id="24" name="Arrow: Pentagon 23">
            <a:extLst>
              <a:ext uri="{FF2B5EF4-FFF2-40B4-BE49-F238E27FC236}">
                <a16:creationId xmlns:a16="http://schemas.microsoft.com/office/drawing/2014/main" id="{B40479E5-4FED-5FBA-FF27-542901F3E3B3}"/>
              </a:ext>
            </a:extLst>
          </p:cNvPr>
          <p:cNvSpPr/>
          <p:nvPr/>
        </p:nvSpPr>
        <p:spPr>
          <a:xfrm rot="16200000">
            <a:off x="-1137718" y="4786082"/>
            <a:ext cx="2686185" cy="344832"/>
          </a:xfrm>
          <a:prstGeom prst="homePlate">
            <a:avLst/>
          </a:prstGeom>
          <a:ln w="28575"/>
        </p:spPr>
        <p:style>
          <a:lnRef idx="3">
            <a:schemeClr val="lt1"/>
          </a:lnRef>
          <a:fillRef idx="1">
            <a:schemeClr val="accent4"/>
          </a:fillRef>
          <a:effectRef idx="1">
            <a:schemeClr val="accent4"/>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ptos" panose="02110004020202020204"/>
                <a:ea typeface="+mn-ea"/>
                <a:cs typeface="+mn-cs"/>
              </a:rPr>
              <a:t>Enablers</a:t>
            </a:r>
          </a:p>
        </p:txBody>
      </p:sp>
      <p:sp>
        <p:nvSpPr>
          <p:cNvPr id="3" name="Rectangle 2">
            <a:extLst>
              <a:ext uri="{FF2B5EF4-FFF2-40B4-BE49-F238E27FC236}">
                <a16:creationId xmlns:a16="http://schemas.microsoft.com/office/drawing/2014/main" id="{C30B105B-6D14-E7D6-4127-977C02747BC8}"/>
              </a:ext>
            </a:extLst>
          </p:cNvPr>
          <p:cNvSpPr/>
          <p:nvPr/>
        </p:nvSpPr>
        <p:spPr>
          <a:xfrm>
            <a:off x="4332652" y="-9630"/>
            <a:ext cx="7859348" cy="556162"/>
          </a:xfrm>
          <a:prstGeom prst="rect">
            <a:avLst/>
          </a:prstGeom>
          <a:gradFill>
            <a:gsLst>
              <a:gs pos="0">
                <a:srgbClr val="E1C7C0"/>
              </a:gs>
              <a:gs pos="50000">
                <a:srgbClr val="E0C5BE"/>
              </a:gs>
              <a:gs pos="100000">
                <a:srgbClr val="DDC0B8"/>
              </a:gs>
            </a:gsLst>
            <a:lin ang="16200000" scaled="1"/>
          </a:gradFill>
          <a:ln w="6350">
            <a:noFill/>
          </a:ln>
        </p:spPr>
        <p:style>
          <a:lnRef idx="1">
            <a:schemeClr val="accent2"/>
          </a:lnRef>
          <a:fillRef idx="2">
            <a:schemeClr val="accent2"/>
          </a:fillRef>
          <a:effectRef idx="1">
            <a:schemeClr val="accent2"/>
          </a:effectRef>
          <a:fontRef idx="minor">
            <a:schemeClr val="dk1"/>
          </a:fontRef>
        </p:style>
        <p:txBody>
          <a:bodyPr tIns="36000" bIns="36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900" b="1" i="0" u="none" strike="noStrike" kern="1200" cap="none" spc="0" normalizeH="0" baseline="0" noProof="0">
                <a:ln>
                  <a:noFill/>
                </a:ln>
                <a:solidFill>
                  <a:prstClr val="black"/>
                </a:solidFill>
                <a:effectLst/>
                <a:uLnTx/>
                <a:uFillTx/>
                <a:latin typeface="Aptos" panose="02110004020202020204"/>
                <a:ea typeface="+mn-ea"/>
                <a:cs typeface="+mn-cs"/>
              </a:rPr>
              <a:t>OVERALL OBJECTIVE</a:t>
            </a:r>
            <a:r>
              <a:rPr kumimoji="0" lang="en-NZ" sz="900" b="0" i="0" u="none" strike="noStrike" kern="1200" cap="none" spc="0" normalizeH="0" baseline="0" noProof="0">
                <a:ln>
                  <a:noFill/>
                </a:ln>
                <a:solidFill>
                  <a:prstClr val="black"/>
                </a:solidFill>
                <a:effectLst/>
                <a:uLnTx/>
                <a:uFillTx/>
                <a:latin typeface="Aptos" panose="02110004020202020204"/>
                <a:ea typeface="+mn-ea"/>
                <a:cs typeface="+mn-cs"/>
              </a:rPr>
              <a:t>: Climate and disaster resilient </a:t>
            </a:r>
            <a:r>
              <a:rPr kumimoji="0" lang="en-GB" sz="900" b="0" i="0" u="none" strike="noStrike" kern="1200" cap="none" spc="0" normalizeH="0" baseline="0" noProof="0">
                <a:ln>
                  <a:noFill/>
                </a:ln>
                <a:solidFill>
                  <a:prstClr val="black"/>
                </a:solidFill>
                <a:effectLst/>
                <a:uLnTx/>
                <a:uFillTx/>
                <a:latin typeface="Aptos" panose="02110004020202020204"/>
                <a:ea typeface="+mn-ea"/>
                <a:cs typeface="+mn-cs"/>
              </a:rPr>
              <a:t>Pacific Island communities have improved safety, security, socio-economic well-being and prosperity</a:t>
            </a:r>
          </a:p>
          <a:p>
            <a:pPr marL="1166813" marR="0" lvl="0" indent="-1166813" algn="l" defTabSz="914400" rtl="0" eaLnBrk="1" fontAlgn="auto" latinLnBrk="0" hangingPunct="1">
              <a:lnSpc>
                <a:spcPct val="100000"/>
              </a:lnSpc>
              <a:spcBef>
                <a:spcPts val="0"/>
              </a:spcBef>
              <a:spcAft>
                <a:spcPts val="300"/>
              </a:spcAft>
              <a:buClrTx/>
              <a:buSzTx/>
              <a:buFontTx/>
              <a:buNone/>
              <a:tabLst/>
              <a:defRPr/>
            </a:pPr>
            <a:r>
              <a:rPr kumimoji="0" lang="en-NZ" sz="900" b="1" i="0" u="none" strike="noStrike" kern="1200" cap="none" spc="0" normalizeH="0" baseline="0" noProof="0">
                <a:ln>
                  <a:noFill/>
                </a:ln>
                <a:solidFill>
                  <a:prstClr val="black"/>
                </a:solidFill>
                <a:effectLst/>
                <a:uLnTx/>
                <a:uFillTx/>
                <a:latin typeface="Aptos" panose="02110004020202020204"/>
                <a:ea typeface="+mn-ea"/>
                <a:cs typeface="+mn-cs"/>
              </a:rPr>
              <a:t>SPECIFIC OBJECTIVE</a:t>
            </a:r>
            <a:r>
              <a:rPr kumimoji="0" lang="en-NZ" sz="900" b="0" i="0" u="none" strike="noStrike" kern="1200" cap="none" spc="0" normalizeH="0" baseline="0" noProof="0">
                <a:ln>
                  <a:noFill/>
                </a:ln>
                <a:solidFill>
                  <a:prstClr val="black"/>
                </a:solidFill>
                <a:effectLst/>
                <a:uLnTx/>
                <a:uFillTx/>
                <a:latin typeface="Aptos" panose="02110004020202020204"/>
                <a:ea typeface="+mn-ea"/>
                <a:cs typeface="+mn-cs"/>
              </a:rPr>
              <a:t>: Pacific communities</a:t>
            </a:r>
            <a:r>
              <a:rPr kumimoji="0" lang="en-GB" sz="900" b="0" i="0" u="none" strike="noStrike" kern="1200" cap="none" spc="0" normalizeH="0" baseline="0" noProof="0">
                <a:ln>
                  <a:noFill/>
                </a:ln>
                <a:solidFill>
                  <a:prstClr val="black"/>
                </a:solidFill>
                <a:effectLst/>
                <a:uLnTx/>
                <a:uFillTx/>
                <a:latin typeface="Aptos" panose="02110004020202020204"/>
                <a:ea typeface="+mn-ea"/>
                <a:cs typeface="+mn-cs"/>
              </a:rPr>
              <a:t>, governments and industries have inclusive multi-hazard early warning systems, forecasts, and information to reduce the impacts of extreme weather and other natural hazard events, including those exacerbated by climate change</a:t>
            </a:r>
            <a:endParaRPr kumimoji="0" lang="en-NZ" sz="9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Arrow: Pentagon 25">
            <a:extLst>
              <a:ext uri="{FF2B5EF4-FFF2-40B4-BE49-F238E27FC236}">
                <a16:creationId xmlns:a16="http://schemas.microsoft.com/office/drawing/2014/main" id="{57A658D8-F2D9-7D90-753A-4C1251270401}"/>
              </a:ext>
            </a:extLst>
          </p:cNvPr>
          <p:cNvSpPr/>
          <p:nvPr/>
        </p:nvSpPr>
        <p:spPr>
          <a:xfrm rot="16200000">
            <a:off x="-1219666" y="2017949"/>
            <a:ext cx="2850081" cy="344831"/>
          </a:xfrm>
          <a:prstGeom prst="homePlate">
            <a:avLst/>
          </a:prstGeom>
          <a:ln w="28575"/>
        </p:spPr>
        <p:style>
          <a:lnRef idx="3">
            <a:schemeClr val="lt1"/>
          </a:lnRef>
          <a:fillRef idx="1">
            <a:schemeClr val="accent4"/>
          </a:fillRef>
          <a:effectRef idx="1">
            <a:schemeClr val="accent4"/>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ptos" panose="02110004020202020204"/>
                <a:ea typeface="+mn-ea"/>
                <a:cs typeface="+mn-cs"/>
              </a:rPr>
              <a:t>Service value chain expansion</a:t>
            </a:r>
          </a:p>
        </p:txBody>
      </p:sp>
      <p:sp>
        <p:nvSpPr>
          <p:cNvPr id="32" name="Rectangle 31">
            <a:extLst>
              <a:ext uri="{FF2B5EF4-FFF2-40B4-BE49-F238E27FC236}">
                <a16:creationId xmlns:a16="http://schemas.microsoft.com/office/drawing/2014/main" id="{D868E185-98CC-5864-3AA8-E8F00290AD4C}"/>
              </a:ext>
            </a:extLst>
          </p:cNvPr>
          <p:cNvSpPr/>
          <p:nvPr/>
        </p:nvSpPr>
        <p:spPr>
          <a:xfrm>
            <a:off x="1604587" y="2433699"/>
            <a:ext cx="3092400" cy="630000"/>
          </a:xfrm>
          <a:prstGeom prst="rect">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OP4.1</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An integrated Pacific forecasting platform established and operating sustainably to global standards</a:t>
            </a:r>
            <a:endParaRPr kumimoji="0" lang="en-NZ" sz="850" b="1" i="0" u="none" strike="noStrike" kern="1200" cap="none" spc="0" normalizeH="0" baseline="0" noProof="0">
              <a:ln>
                <a:noFill/>
              </a:ln>
              <a:solidFill>
                <a:prstClr val="black"/>
              </a:solidFill>
              <a:effectLst/>
              <a:uLnTx/>
              <a:uFillTx/>
              <a:latin typeface="Aptos" panose="02110004020202020204"/>
              <a:ea typeface="+mn-ea"/>
              <a:cs typeface="+mn-cs"/>
            </a:endParaRP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OP4.2</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Pacific forecasting capacity expanded and maintained</a:t>
            </a:r>
          </a:p>
        </p:txBody>
      </p:sp>
      <p:sp>
        <p:nvSpPr>
          <p:cNvPr id="41" name="Rectangle 40">
            <a:extLst>
              <a:ext uri="{FF2B5EF4-FFF2-40B4-BE49-F238E27FC236}">
                <a16:creationId xmlns:a16="http://schemas.microsoft.com/office/drawing/2014/main" id="{8E4B1669-768D-9B21-26CA-62ADCA2AA67E}"/>
              </a:ext>
            </a:extLst>
          </p:cNvPr>
          <p:cNvSpPr/>
          <p:nvPr/>
        </p:nvSpPr>
        <p:spPr>
          <a:xfrm>
            <a:off x="1604587" y="1636570"/>
            <a:ext cx="3092400" cy="695264"/>
          </a:xfrm>
          <a:prstGeom prst="rect">
            <a:avLst/>
          </a:prstGeom>
          <a:ln w="635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endParaRPr kumimoji="0" lang="en-NZ" sz="850" b="1" i="0" u="none" strike="noStrike" kern="1200" cap="none" spc="0" normalizeH="0" baseline="0" noProof="0">
              <a:ln>
                <a:noFill/>
              </a:ln>
              <a:solidFill>
                <a:prstClr val="black"/>
              </a:solidFill>
              <a:effectLst/>
              <a:uLnTx/>
              <a:uFillTx/>
              <a:latin typeface="Aptos" panose="02110004020202020204"/>
              <a:ea typeface="+mn-ea"/>
              <a:cs typeface="+mn-cs"/>
            </a:endParaRP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OP5.1</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Pacific capacity and collaborative approaches to deliver locally-relevant, impact-based, inclusive and accessible forecasts and warnings for end users strengthened and sustained</a:t>
            </a:r>
          </a:p>
          <a:p>
            <a:pPr marL="268288" marR="0" lvl="0" indent="-268288" algn="l" defTabSz="914400" rtl="0" eaLnBrk="1" fontAlgn="auto" latinLnBrk="0" hangingPunct="1">
              <a:lnSpc>
                <a:spcPct val="100000"/>
              </a:lnSpc>
              <a:spcBef>
                <a:spcPts val="0"/>
              </a:spcBef>
              <a:spcAft>
                <a:spcPts val="300"/>
              </a:spcAft>
              <a:buClrTx/>
              <a:buSzTx/>
              <a:buFontTx/>
              <a:buNone/>
              <a:tabLst/>
              <a:defRPr/>
            </a:pPr>
            <a:endParaRPr kumimoji="0" lang="en-NZ" sz="850" b="0" i="0" u="none" strike="noStrike" kern="1200" cap="none" spc="0" normalizeH="0" baseline="0" noProof="0">
              <a:ln>
                <a:noFill/>
              </a:ln>
              <a:solidFill>
                <a:prstClr val="black"/>
              </a:solidFill>
              <a:effectLst/>
              <a:highlight>
                <a:srgbClr val="FFFF00"/>
              </a:highlight>
              <a:uLnTx/>
              <a:uFillTx/>
              <a:latin typeface="Aptos" panose="02110004020202020204"/>
              <a:ea typeface="+mn-ea"/>
              <a:cs typeface="+mn-cs"/>
            </a:endParaRPr>
          </a:p>
        </p:txBody>
      </p:sp>
      <p:sp>
        <p:nvSpPr>
          <p:cNvPr id="43" name="Rectangle 42">
            <a:extLst>
              <a:ext uri="{FF2B5EF4-FFF2-40B4-BE49-F238E27FC236}">
                <a16:creationId xmlns:a16="http://schemas.microsoft.com/office/drawing/2014/main" id="{0698850A-3F0D-6C5E-34AB-BA57DAC48440}"/>
              </a:ext>
            </a:extLst>
          </p:cNvPr>
          <p:cNvSpPr/>
          <p:nvPr/>
        </p:nvSpPr>
        <p:spPr>
          <a:xfrm>
            <a:off x="1604587" y="4028055"/>
            <a:ext cx="3092400" cy="1041993"/>
          </a:xfrm>
          <a:prstGeom prst="rect">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OP2.1</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WMO-designated Pacific Regional Training Centre established and sustainably managed</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OP2.2 </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Inclusive leadership and technical capability strengthening programmes established and delivering ongoing training to industry standards</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OP2.3 </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Continuous learning and mentoring opportunities provided</a:t>
            </a:r>
          </a:p>
        </p:txBody>
      </p:sp>
      <p:sp>
        <p:nvSpPr>
          <p:cNvPr id="46" name="TextBox 45">
            <a:extLst>
              <a:ext uri="{FF2B5EF4-FFF2-40B4-BE49-F238E27FC236}">
                <a16:creationId xmlns:a16="http://schemas.microsoft.com/office/drawing/2014/main" id="{307D51DF-0B58-052A-5759-EAC660F2DCF6}"/>
              </a:ext>
            </a:extLst>
          </p:cNvPr>
          <p:cNvSpPr txBox="1"/>
          <p:nvPr/>
        </p:nvSpPr>
        <p:spPr>
          <a:xfrm>
            <a:off x="1604586" y="555862"/>
            <a:ext cx="3072274" cy="161583"/>
          </a:xfrm>
          <a:prstGeom prst="homePlat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OUTPUTS</a:t>
            </a:r>
            <a:r>
              <a:rPr kumimoji="0" lang="en-NZ" sz="10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1000" b="0" i="1"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We will deliver:</a:t>
            </a:r>
            <a:endParaRPr kumimoji="0" lang="en-NZ" sz="10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 name="Rectangle 46">
            <a:extLst>
              <a:ext uri="{FF2B5EF4-FFF2-40B4-BE49-F238E27FC236}">
                <a16:creationId xmlns:a16="http://schemas.microsoft.com/office/drawing/2014/main" id="{5C3DCA4A-1D96-7D43-51CB-AA29EF334648}"/>
              </a:ext>
            </a:extLst>
          </p:cNvPr>
          <p:cNvSpPr/>
          <p:nvPr/>
        </p:nvSpPr>
        <p:spPr>
          <a:xfrm>
            <a:off x="4730258" y="3164843"/>
            <a:ext cx="3543792" cy="774000"/>
          </a:xfrm>
          <a:prstGeom prst="rect">
            <a:avLst/>
          </a:prstGeom>
          <a:solidFill>
            <a:srgbClr val="19739B"/>
          </a:solidFill>
          <a:ln w="6350"/>
        </p:spPr>
        <p:style>
          <a:lnRef idx="3">
            <a:schemeClr val="lt1"/>
          </a:lnRef>
          <a:fillRef idx="1">
            <a:schemeClr val="accent1"/>
          </a:fillRef>
          <a:effectRef idx="1">
            <a:schemeClr val="accent1"/>
          </a:effectRef>
          <a:fontRef idx="minor">
            <a:schemeClr val="lt1"/>
          </a:fontRef>
        </p:style>
        <p:txBody>
          <a:bodyPr lIns="36000" r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IO3.1</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Observation, monitoring and detection systems and real-time data supply expanded and enhanced</a:t>
            </a:r>
          </a:p>
          <a:p>
            <a:pPr marL="268288" marR="0" lvl="0" indent="-268288" algn="l" defTabSz="914400" rtl="0" eaLnBrk="1" fontAlgn="auto" latinLnBrk="0" hangingPunct="1">
              <a:lnSpc>
                <a:spcPct val="100000"/>
              </a:lnSpc>
              <a:spcBef>
                <a:spcPts val="0"/>
              </a:spcBef>
              <a:spcAft>
                <a:spcPts val="6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IO3.2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Pacific NMHS increasingly have robust, fit-for-purpose and well- maintained observation infrastructure</a:t>
            </a:r>
            <a:endParaRPr kumimoji="0" lang="en-NZ" sz="850" b="0" i="1"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2" name="Rectangle 51">
            <a:extLst>
              <a:ext uri="{FF2B5EF4-FFF2-40B4-BE49-F238E27FC236}">
                <a16:creationId xmlns:a16="http://schemas.microsoft.com/office/drawing/2014/main" id="{62116E42-368A-E59F-718B-BBFF92BD32A3}"/>
              </a:ext>
            </a:extLst>
          </p:cNvPr>
          <p:cNvSpPr/>
          <p:nvPr/>
        </p:nvSpPr>
        <p:spPr>
          <a:xfrm>
            <a:off x="4730258" y="1636270"/>
            <a:ext cx="3543792" cy="695264"/>
          </a:xfrm>
          <a:prstGeom prst="rect">
            <a:avLst/>
          </a:prstGeom>
          <a:solidFill>
            <a:srgbClr val="19739B"/>
          </a:solidFill>
          <a:ln w="6350"/>
        </p:spPr>
        <p:style>
          <a:lnRef idx="3">
            <a:schemeClr val="lt1"/>
          </a:lnRef>
          <a:fillRef idx="1">
            <a:schemeClr val="accent1"/>
          </a:fillRef>
          <a:effectRef idx="1">
            <a:schemeClr val="accent1"/>
          </a:effectRef>
          <a:fontRef idx="minor">
            <a:schemeClr val="lt1"/>
          </a:fontRef>
        </p:style>
        <p:txBody>
          <a:bodyPr lIns="36000" rIns="36000" rtlCol="0" anchor="ctr"/>
          <a:lstStyle/>
          <a:p>
            <a:pPr marL="268288" marR="0" lvl="0" indent="-268288" algn="l" defTabSz="914400" rtl="0" eaLnBrk="1" fontAlgn="auto" latinLnBrk="0" hangingPunct="1">
              <a:lnSpc>
                <a:spcPct val="100000"/>
              </a:lnSpc>
              <a:spcBef>
                <a:spcPts val="0"/>
              </a:spcBef>
              <a:spcAft>
                <a:spcPts val="6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IO5.1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PRP members and communities collaborating effectively to communicate impact-based forecasts and warnings (inclusive of traditional knowledge) to all Pacific end users</a:t>
            </a:r>
          </a:p>
          <a:p>
            <a:pPr marL="268288" marR="0" lvl="0" indent="-268288" algn="l" defTabSz="914400" rtl="0" eaLnBrk="1" fontAlgn="auto" latinLnBrk="0" hangingPunct="1">
              <a:lnSpc>
                <a:spcPct val="100000"/>
              </a:lnSpc>
              <a:spcBef>
                <a:spcPts val="0"/>
              </a:spcBef>
              <a:spcAft>
                <a:spcPts val="6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IO5.2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Skills, knowledge and confidence of community members increased</a:t>
            </a:r>
          </a:p>
        </p:txBody>
      </p:sp>
      <p:sp>
        <p:nvSpPr>
          <p:cNvPr id="53" name="TextBox 52">
            <a:extLst>
              <a:ext uri="{FF2B5EF4-FFF2-40B4-BE49-F238E27FC236}">
                <a16:creationId xmlns:a16="http://schemas.microsoft.com/office/drawing/2014/main" id="{E054B74A-D1D3-A5F7-54FD-837012FF1F85}"/>
              </a:ext>
            </a:extLst>
          </p:cNvPr>
          <p:cNvSpPr txBox="1"/>
          <p:nvPr/>
        </p:nvSpPr>
        <p:spPr>
          <a:xfrm>
            <a:off x="4746306" y="556097"/>
            <a:ext cx="3672000" cy="161583"/>
          </a:xfrm>
          <a:prstGeom prst="homePlat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INTERMEDIATE OUTCOMES </a:t>
            </a:r>
            <a:r>
              <a:rPr kumimoji="0" lang="en-NZ" sz="100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We will seek to achieve:</a:t>
            </a:r>
            <a:endParaRPr kumimoji="0" lang="en-NZ" sz="10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4" name="Rectangle 53">
            <a:extLst>
              <a:ext uri="{FF2B5EF4-FFF2-40B4-BE49-F238E27FC236}">
                <a16:creationId xmlns:a16="http://schemas.microsoft.com/office/drawing/2014/main" id="{EF2B1513-0998-6F2F-EB46-4307F03AD74D}"/>
              </a:ext>
            </a:extLst>
          </p:cNvPr>
          <p:cNvSpPr/>
          <p:nvPr/>
        </p:nvSpPr>
        <p:spPr>
          <a:xfrm>
            <a:off x="4730258" y="2438225"/>
            <a:ext cx="3543792" cy="630000"/>
          </a:xfrm>
          <a:prstGeom prst="rect">
            <a:avLst/>
          </a:prstGeom>
          <a:solidFill>
            <a:srgbClr val="19739B"/>
          </a:solidFill>
          <a:ln w="6350"/>
        </p:spPr>
        <p:style>
          <a:lnRef idx="3">
            <a:schemeClr val="lt1"/>
          </a:lnRef>
          <a:fillRef idx="1">
            <a:schemeClr val="accent1"/>
          </a:fillRef>
          <a:effectRef idx="1">
            <a:schemeClr val="accent1"/>
          </a:effectRef>
          <a:fontRef idx="minor">
            <a:schemeClr val="lt1"/>
          </a:fontRef>
        </p:style>
        <p:txBody>
          <a:bodyPr lIns="36000" r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IO4.1</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Quality forecasting data increasingly collected, integrated, analysed, monitored and maintained in the Pacific and integrated into the global meteorological system</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IO4.2 </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Pacific forecasting and warnings increasing in accuracy</a:t>
            </a:r>
          </a:p>
        </p:txBody>
      </p:sp>
      <p:sp>
        <p:nvSpPr>
          <p:cNvPr id="55" name="TextBox 54">
            <a:extLst>
              <a:ext uri="{FF2B5EF4-FFF2-40B4-BE49-F238E27FC236}">
                <a16:creationId xmlns:a16="http://schemas.microsoft.com/office/drawing/2014/main" id="{F249766F-2A44-0436-6498-099CE0DFC367}"/>
              </a:ext>
            </a:extLst>
          </p:cNvPr>
          <p:cNvSpPr txBox="1"/>
          <p:nvPr/>
        </p:nvSpPr>
        <p:spPr>
          <a:xfrm>
            <a:off x="8433344" y="546531"/>
            <a:ext cx="1872000" cy="161583"/>
          </a:xfrm>
          <a:prstGeom prst="homePlate">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3600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OUTCOMES</a:t>
            </a:r>
            <a:r>
              <a:rPr kumimoji="0" lang="en-NZ" sz="10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100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We will influence:</a:t>
            </a:r>
            <a:endParaRPr kumimoji="0" lang="en-NZ" sz="10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6" name="TextBox 55">
            <a:extLst>
              <a:ext uri="{FF2B5EF4-FFF2-40B4-BE49-F238E27FC236}">
                <a16:creationId xmlns:a16="http://schemas.microsoft.com/office/drawing/2014/main" id="{DCAA3801-8314-9C7C-CD56-B5372CE82DC8}"/>
              </a:ext>
            </a:extLst>
          </p:cNvPr>
          <p:cNvSpPr txBox="1"/>
          <p:nvPr/>
        </p:nvSpPr>
        <p:spPr>
          <a:xfrm>
            <a:off x="10337405" y="546531"/>
            <a:ext cx="1800000" cy="1615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IMPACTS</a:t>
            </a:r>
            <a:r>
              <a:rPr kumimoji="0" lang="en-NZ" sz="10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900" b="0" i="1"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900" b="0" i="0" u="none" strike="noStrike" kern="1200" cap="none" spc="0" normalizeH="0" baseline="0" noProof="0">
                <a:ln>
                  <a:noFill/>
                </a:ln>
                <a:solidFill>
                  <a:prstClr val="white"/>
                </a:solidFill>
                <a:effectLst/>
                <a:uLnTx/>
                <a:uFillTx/>
                <a:latin typeface="Aptos" panose="02110004020202020204"/>
                <a:ea typeface="+mn-ea"/>
                <a:cs typeface="+mn-cs"/>
              </a:rPr>
              <a:t>We will contribute to:</a:t>
            </a:r>
            <a:endParaRPr kumimoji="0" lang="en-NZ" sz="10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3" name="TextBox 62">
            <a:extLst>
              <a:ext uri="{FF2B5EF4-FFF2-40B4-BE49-F238E27FC236}">
                <a16:creationId xmlns:a16="http://schemas.microsoft.com/office/drawing/2014/main" id="{F5766DE1-794D-5984-B988-32A5AE69FE24}"/>
              </a:ext>
            </a:extLst>
          </p:cNvPr>
          <p:cNvSpPr txBox="1"/>
          <p:nvPr/>
        </p:nvSpPr>
        <p:spPr>
          <a:xfrm>
            <a:off x="32959" y="556411"/>
            <a:ext cx="1539566" cy="161583"/>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KEY</a:t>
            </a:r>
            <a:r>
              <a:rPr kumimoji="0" lang="en-NZ" sz="10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RESULT</a:t>
            </a:r>
            <a:r>
              <a:rPr kumimoji="0" lang="en-NZ" sz="10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NZ" sz="1050" b="1" i="0" u="none" strike="noStrike" kern="1200" cap="none" spc="0" normalizeH="0" baseline="0" noProof="0">
                <a:ln>
                  <a:noFill/>
                </a:ln>
                <a:solidFill>
                  <a:prstClr val="white"/>
                </a:solidFill>
                <a:effectLst/>
                <a:uLnTx/>
                <a:uFillTx/>
                <a:latin typeface="Aptos" panose="02110004020202020204"/>
                <a:ea typeface="+mn-ea"/>
                <a:cs typeface="+mn-cs"/>
              </a:rPr>
              <a:t>AREAS</a:t>
            </a:r>
            <a:endParaRPr kumimoji="0" lang="en-NZ" sz="1050" b="1" i="1"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7" name="Rectangle 66">
            <a:extLst>
              <a:ext uri="{FF2B5EF4-FFF2-40B4-BE49-F238E27FC236}">
                <a16:creationId xmlns:a16="http://schemas.microsoft.com/office/drawing/2014/main" id="{75113DC0-6161-2E47-8902-0790DEAE5ACB}"/>
              </a:ext>
            </a:extLst>
          </p:cNvPr>
          <p:cNvSpPr/>
          <p:nvPr/>
        </p:nvSpPr>
        <p:spPr>
          <a:xfrm>
            <a:off x="1827530" y="-8422"/>
            <a:ext cx="2513465" cy="556162"/>
          </a:xfrm>
          <a:prstGeom prst="rect">
            <a:avLst/>
          </a:prstGeom>
          <a:gradFill>
            <a:gsLst>
              <a:gs pos="0">
                <a:srgbClr val="E1C7C0"/>
              </a:gs>
              <a:gs pos="50000">
                <a:srgbClr val="E0C5BE"/>
              </a:gs>
              <a:gs pos="100000">
                <a:srgbClr val="DDC0B8"/>
              </a:gs>
            </a:gsLst>
            <a:lin ang="16200000" scaled="1"/>
          </a:gradFill>
          <a:ln>
            <a:noFill/>
          </a:ln>
        </p:spPr>
        <p:style>
          <a:lnRef idx="1">
            <a:schemeClr val="accent2"/>
          </a:lnRef>
          <a:fillRef idx="2">
            <a:schemeClr val="accent2"/>
          </a:fillRef>
          <a:effectRef idx="1">
            <a:schemeClr val="accent2"/>
          </a:effectRef>
          <a:fontRef idx="minor">
            <a:schemeClr val="dk1"/>
          </a:fontRef>
        </p:style>
        <p:txBody>
          <a:bodyPr tIns="36000" bIns="36000"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NZ" sz="2000" b="1" i="0" u="none" strike="noStrike" kern="1200" cap="none" spc="0" normalizeH="0" baseline="0" noProof="0">
                <a:ln>
                  <a:noFill/>
                </a:ln>
                <a:solidFill>
                  <a:prstClr val="black"/>
                </a:solidFill>
                <a:effectLst/>
                <a:uLnTx/>
                <a:uFillTx/>
                <a:latin typeface="Aptos" panose="02110004020202020204"/>
                <a:ea typeface="+mn-ea"/>
                <a:cs typeface="+mn-cs"/>
              </a:rPr>
              <a:t>IMPACT PATHWAY</a:t>
            </a:r>
          </a:p>
        </p:txBody>
      </p:sp>
      <p:sp>
        <p:nvSpPr>
          <p:cNvPr id="76" name="Rectangle 75">
            <a:extLst>
              <a:ext uri="{FF2B5EF4-FFF2-40B4-BE49-F238E27FC236}">
                <a16:creationId xmlns:a16="http://schemas.microsoft.com/office/drawing/2014/main" id="{A5182891-DD61-F775-33F3-DBD58E8915DB}"/>
              </a:ext>
            </a:extLst>
          </p:cNvPr>
          <p:cNvSpPr/>
          <p:nvPr/>
        </p:nvSpPr>
        <p:spPr>
          <a:xfrm>
            <a:off x="24554" y="6315722"/>
            <a:ext cx="12096000" cy="21255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ASSUMPTIONS</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 We can build momentum to attract sufficient investment | Political will remains |  Organisational contexts remain favourable | External shocks can be accommodated  |  Services are more relevant if include modern and traditional knowledge</a:t>
            </a:r>
            <a:endParaRPr kumimoji="0" lang="en-NZ" sz="850" b="0" i="1"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Arrow: Pentagon 1">
            <a:extLst>
              <a:ext uri="{FF2B5EF4-FFF2-40B4-BE49-F238E27FC236}">
                <a16:creationId xmlns:a16="http://schemas.microsoft.com/office/drawing/2014/main" id="{DE84DC53-6717-020A-C468-0520E0BED8BA}"/>
              </a:ext>
            </a:extLst>
          </p:cNvPr>
          <p:cNvSpPr/>
          <p:nvPr/>
        </p:nvSpPr>
        <p:spPr>
          <a:xfrm>
            <a:off x="411302" y="747907"/>
            <a:ext cx="8028000" cy="822807"/>
          </a:xfrm>
          <a:prstGeom prst="homePlate">
            <a:avLst>
              <a:gd name="adj" fmla="val 17847"/>
            </a:avLst>
          </a:prstGeom>
          <a:gradFill flip="none" rotWithShape="1">
            <a:gsLst>
              <a:gs pos="0">
                <a:schemeClr val="accent1">
                  <a:tint val="66000"/>
                  <a:satMod val="160000"/>
                </a:schemeClr>
              </a:gs>
              <a:gs pos="82000">
                <a:schemeClr val="accent1">
                  <a:tint val="44500"/>
                  <a:satMod val="160000"/>
                </a:schemeClr>
              </a:gs>
              <a:gs pos="100000">
                <a:srgbClr val="DBE7F1"/>
              </a:gs>
            </a:gsLst>
            <a:lin ang="0" scaled="1"/>
            <a:tileRect/>
          </a:gra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horz" lIns="36000" rtlCol="0" anchor="ctr" anchorCtr="0"/>
          <a:lstStyle/>
          <a:p>
            <a:pPr marL="0" marR="0" lvl="0" indent="0" algn="l" defTabSz="1120775" rtl="0" eaLnBrk="1" fontAlgn="auto" latinLnBrk="0" hangingPunct="1">
              <a:lnSpc>
                <a:spcPct val="100000"/>
              </a:lnSpc>
              <a:spcBef>
                <a:spcPts val="0"/>
              </a:spcBef>
              <a:spcAft>
                <a:spcPts val="0"/>
              </a:spcAft>
              <a:buClrTx/>
              <a:buSzTx/>
              <a:buFontTx/>
              <a:buNone/>
              <a:tabLst/>
              <a:defRPr/>
            </a:pPr>
            <a:r>
              <a:rPr kumimoji="0" lang="en-NZ" sz="950" b="1" i="0" u="none" strike="noStrike" kern="1200" cap="none" spc="0" normalizeH="0" baseline="0" noProof="0">
                <a:ln>
                  <a:noFill/>
                </a:ln>
                <a:solidFill>
                  <a:prstClr val="white"/>
                </a:solidFill>
                <a:effectLst/>
                <a:uLnTx/>
                <a:uFillTx/>
                <a:latin typeface="Aptos" panose="02110004020202020204"/>
                <a:ea typeface="+mn-ea"/>
                <a:cs typeface="+mn-cs"/>
              </a:rPr>
              <a:t>KRA 6 </a:t>
            </a: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Risk </a:t>
            </a:r>
          </a:p>
          <a:p>
            <a:pPr marL="0" marR="0" lvl="0" indent="0" algn="l" defTabSz="1120775"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Information and </a:t>
            </a:r>
          </a:p>
          <a:p>
            <a:pPr marL="0" marR="0" lvl="0" indent="0" algn="l" defTabSz="1120775" rtl="0" eaLnBrk="1" fontAlgn="auto" latinLnBrk="0" hangingPunct="1">
              <a:lnSpc>
                <a:spcPct val="100000"/>
              </a:lnSpc>
              <a:spcBef>
                <a:spcPts val="0"/>
              </a:spcBef>
              <a:spcAft>
                <a:spcPts val="0"/>
              </a:spcAft>
              <a:buClrTx/>
              <a:buSzTx/>
              <a:buFontTx/>
              <a:buNone/>
              <a:tabLst/>
              <a:defRPr/>
            </a:pPr>
            <a:r>
              <a:rPr kumimoji="0" lang="en-NZ" sz="950" b="0" i="0" u="none" strike="noStrike" kern="1200" cap="none" spc="0" normalizeH="0" baseline="0" noProof="0">
                <a:ln>
                  <a:noFill/>
                </a:ln>
                <a:solidFill>
                  <a:prstClr val="white"/>
                </a:solidFill>
                <a:effectLst/>
                <a:uLnTx/>
                <a:uFillTx/>
                <a:latin typeface="Aptos" panose="02110004020202020204"/>
                <a:ea typeface="+mn-ea"/>
                <a:cs typeface="+mn-cs"/>
              </a:rPr>
              <a:t>preparedness</a:t>
            </a:r>
          </a:p>
        </p:txBody>
      </p:sp>
      <p:sp>
        <p:nvSpPr>
          <p:cNvPr id="5" name="Rectangle 4">
            <a:extLst>
              <a:ext uri="{FF2B5EF4-FFF2-40B4-BE49-F238E27FC236}">
                <a16:creationId xmlns:a16="http://schemas.microsoft.com/office/drawing/2014/main" id="{3ECC4A8C-B334-4FC6-98B4-B74F36F6D995}"/>
              </a:ext>
            </a:extLst>
          </p:cNvPr>
          <p:cNvSpPr/>
          <p:nvPr/>
        </p:nvSpPr>
        <p:spPr>
          <a:xfrm>
            <a:off x="1604586" y="792122"/>
            <a:ext cx="3092400" cy="751957"/>
          </a:xfrm>
          <a:prstGeom prst="rect">
            <a:avLst/>
          </a:prstGeom>
          <a:ln w="6350"/>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OP6.1 </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Standardised, interoperable and inclusive multi-hazard data produced, stored and shared with resilience partners</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black"/>
                </a:solidFill>
                <a:effectLst/>
                <a:uLnTx/>
                <a:uFillTx/>
                <a:latin typeface="Aptos" panose="02110004020202020204"/>
                <a:ea typeface="+mn-ea"/>
                <a:cs typeface="+mn-cs"/>
              </a:rPr>
              <a:t>OP6.2 </a:t>
            </a:r>
            <a:r>
              <a:rPr kumimoji="0" lang="en-NZ" sz="850" b="0" i="0" u="none" strike="noStrike" kern="1200" cap="none" spc="0" normalizeH="0" baseline="0" noProof="0">
                <a:ln>
                  <a:noFill/>
                </a:ln>
                <a:solidFill>
                  <a:prstClr val="black"/>
                </a:solidFill>
                <a:effectLst/>
                <a:uLnTx/>
                <a:uFillTx/>
                <a:latin typeface="Aptos" panose="02110004020202020204"/>
                <a:ea typeface="+mn-ea"/>
                <a:cs typeface="+mn-cs"/>
              </a:rPr>
              <a:t>Roles and responsibilities established for </a:t>
            </a:r>
            <a:r>
              <a:rPr kumimoji="0" lang="en-GB" sz="850" b="0" i="0" u="none" strike="noStrike" kern="1200" cap="none" spc="0" normalizeH="0" baseline="0" noProof="0">
                <a:ln>
                  <a:noFill/>
                </a:ln>
                <a:solidFill>
                  <a:prstClr val="black"/>
                </a:solidFill>
                <a:effectLst/>
                <a:uLnTx/>
                <a:uFillTx/>
                <a:latin typeface="Aptos" panose="02110004020202020204"/>
                <a:ea typeface="+mn-ea"/>
                <a:cs typeface="+mn-cs"/>
              </a:rPr>
              <a:t>coordinating, updating, and reviewing hazard inputs into risk knowledge products, preparedness and response plans/procedures</a:t>
            </a:r>
            <a:endParaRPr kumimoji="0" lang="en-NZ" sz="85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DAFD6515-4BCF-2F6C-E7C3-86A71F9548F2}"/>
              </a:ext>
            </a:extLst>
          </p:cNvPr>
          <p:cNvSpPr/>
          <p:nvPr/>
        </p:nvSpPr>
        <p:spPr>
          <a:xfrm>
            <a:off x="4730258" y="792122"/>
            <a:ext cx="3516446" cy="752400"/>
          </a:xfrm>
          <a:prstGeom prst="rect">
            <a:avLst/>
          </a:prstGeom>
          <a:solidFill>
            <a:srgbClr val="19739B"/>
          </a:solidFill>
          <a:ln w="6350"/>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IO6.1</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Multi-hazard and multi-agency approach increasingly reflected in risk products, preparedness and response plans/procedures</a:t>
            </a:r>
          </a:p>
          <a:p>
            <a:pPr marL="268288" marR="0" lvl="0" indent="-268288" algn="l" defTabSz="914400" rtl="0" eaLnBrk="1" fontAlgn="auto" latinLnBrk="0" hangingPunct="1">
              <a:lnSpc>
                <a:spcPct val="100000"/>
              </a:lnSpc>
              <a:spcBef>
                <a:spcPts val="0"/>
              </a:spcBef>
              <a:spcAft>
                <a:spcPts val="30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IO6.2</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Multi-hazard early warnings include traditional knowledge and are accessible to diverse and vulnerable communities</a:t>
            </a:r>
          </a:p>
        </p:txBody>
      </p:sp>
      <p:sp>
        <p:nvSpPr>
          <p:cNvPr id="11" name="Rectangle 10">
            <a:extLst>
              <a:ext uri="{FF2B5EF4-FFF2-40B4-BE49-F238E27FC236}">
                <a16:creationId xmlns:a16="http://schemas.microsoft.com/office/drawing/2014/main" id="{888D00D5-AF3E-2BF9-D9EA-D3537487A278}"/>
              </a:ext>
            </a:extLst>
          </p:cNvPr>
          <p:cNvSpPr/>
          <p:nvPr/>
        </p:nvSpPr>
        <p:spPr>
          <a:xfrm>
            <a:off x="-8470" y="6496462"/>
            <a:ext cx="12200470" cy="3814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a:t>
            </a:r>
            <a:endParaRPr kumimoji="0" lang="en-NZ" sz="85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850" b="1" i="0" u="none" strike="noStrike" kern="1200" cap="none" spc="0" normalizeH="0" baseline="0" noProof="0">
                <a:ln>
                  <a:noFill/>
                </a:ln>
                <a:solidFill>
                  <a:prstClr val="white"/>
                </a:solidFill>
                <a:effectLst/>
                <a:uLnTx/>
                <a:uFillTx/>
                <a:latin typeface="Aptos" panose="02110004020202020204"/>
                <a:ea typeface="+mn-ea"/>
                <a:cs typeface="+mn-cs"/>
              </a:rPr>
              <a:t>PRINCIPLES</a:t>
            </a:r>
            <a:r>
              <a:rPr kumimoji="0" lang="en-NZ" sz="850" b="0" i="0" u="none" strike="noStrike" kern="1200" cap="none" spc="0" normalizeH="0" baseline="0" noProof="0">
                <a:ln>
                  <a:noFill/>
                </a:ln>
                <a:solidFill>
                  <a:prstClr val="white"/>
                </a:solidFill>
                <a:effectLst/>
                <a:uLnTx/>
                <a:uFillTx/>
                <a:latin typeface="Aptos" panose="02110004020202020204"/>
                <a:ea typeface="+mn-ea"/>
                <a:cs typeface="+mn-cs"/>
              </a:rPr>
              <a:t>: </a:t>
            </a:r>
            <a:r>
              <a:rPr kumimoji="0" lang="en-GB" sz="850" b="0" i="1" u="none" strike="noStrike" kern="1200" cap="none" spc="0" normalizeH="0" baseline="0" noProof="0">
                <a:ln>
                  <a:noFill/>
                </a:ln>
                <a:solidFill>
                  <a:prstClr val="white"/>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1" u="none" strike="noStrike" kern="1200" cap="none" spc="0" normalizeH="0" baseline="0" noProof="0">
                <a:ln>
                  <a:noFill/>
                </a:ln>
                <a:solidFill>
                  <a:prstClr val="white"/>
                </a:solidFill>
                <a:effectLst/>
                <a:uLnTx/>
                <a:uFillTx/>
                <a:latin typeface="Aptos" panose="02110004020202020204"/>
                <a:ea typeface="+mn-ea"/>
                <a:cs typeface="+mn-cs"/>
              </a:rPr>
              <a:t> 	</a:t>
            </a:r>
            <a:endParaRPr kumimoji="0" lang="en-NZ" sz="850" b="0" i="1"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D90FA862-6168-7A4A-3B8C-0F9918258F51}"/>
              </a:ext>
            </a:extLst>
          </p:cNvPr>
          <p:cNvSpPr txBox="1"/>
          <p:nvPr/>
        </p:nvSpPr>
        <p:spPr>
          <a:xfrm>
            <a:off x="744068" y="6442672"/>
            <a:ext cx="42241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1" i="0" u="none" strike="noStrike" kern="1200" cap="none" spc="0" normalizeH="0" baseline="0" noProof="0">
                <a:ln>
                  <a:noFill/>
                </a:ln>
                <a:solidFill>
                  <a:prstClr val="white"/>
                </a:solidFill>
                <a:effectLst/>
                <a:uLnTx/>
                <a:uFillTx/>
                <a:latin typeface="Aptos" panose="02110004020202020204"/>
                <a:ea typeface="+mn-ea"/>
                <a:cs typeface="+mn-cs"/>
              </a:rPr>
              <a:t>Pacific-led and owned</a:t>
            </a:r>
            <a:endParaRPr kumimoji="0" lang="en-NZ" sz="8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Aptos" panose="02110004020202020204"/>
                <a:ea typeface="+mn-ea"/>
                <a:cs typeface="+mn-cs"/>
              </a:rPr>
              <a:t>Driven by Pacific peoples | Responsive to local needs, cultural contexts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a:ln>
                  <a:noFill/>
                </a:ln>
                <a:solidFill>
                  <a:prstClr val="white"/>
                </a:solidFill>
                <a:effectLst/>
                <a:uLnTx/>
                <a:uFillTx/>
                <a:latin typeface="Aptos" panose="02110004020202020204"/>
                <a:ea typeface="+mn-ea"/>
                <a:cs typeface="+mn-cs"/>
              </a:rPr>
              <a:t>Integrating traditional knowledge | Harmonised (local, national, regional, global)</a:t>
            </a:r>
            <a:endParaRPr kumimoji="0" lang="en-NZ" sz="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273477CE-B758-FE04-057C-AE2DE2720733}"/>
              </a:ext>
            </a:extLst>
          </p:cNvPr>
          <p:cNvSpPr txBox="1"/>
          <p:nvPr/>
        </p:nvSpPr>
        <p:spPr>
          <a:xfrm>
            <a:off x="4640146" y="6449130"/>
            <a:ext cx="29444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ptos" panose="02110004020202020204"/>
                <a:ea typeface="+mn-ea"/>
                <a:cs typeface="+mn-cs"/>
              </a:rPr>
              <a:t>Inclusive, equitable and empowering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110004020202020204"/>
                <a:ea typeface="+mn-ea"/>
                <a:cs typeface="+mn-cs"/>
              </a:rPr>
              <a:t>Rights-based | GEDSI-responsive | Active, meaningful participation | Precautionary</a:t>
            </a:r>
          </a:p>
        </p:txBody>
      </p:sp>
      <p:sp>
        <p:nvSpPr>
          <p:cNvPr id="25" name="TextBox 24">
            <a:extLst>
              <a:ext uri="{FF2B5EF4-FFF2-40B4-BE49-F238E27FC236}">
                <a16:creationId xmlns:a16="http://schemas.microsoft.com/office/drawing/2014/main" id="{358FFBD0-00EF-BFCA-E3EE-B18786C63A85}"/>
              </a:ext>
            </a:extLst>
          </p:cNvPr>
          <p:cNvSpPr txBox="1"/>
          <p:nvPr/>
        </p:nvSpPr>
        <p:spPr>
          <a:xfrm>
            <a:off x="7693121" y="6458039"/>
            <a:ext cx="24350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ptos" panose="02110004020202020204"/>
                <a:ea typeface="+mn-ea"/>
                <a:cs typeface="+mn-cs"/>
              </a:rPr>
              <a:t>Collaborative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110004020202020204"/>
                <a:ea typeface="+mn-ea"/>
                <a:cs typeface="+mn-cs"/>
              </a:rPr>
              <a:t>Mutually accountable and transparent | Coordinated | Partnership-based</a:t>
            </a:r>
          </a:p>
        </p:txBody>
      </p:sp>
      <p:sp>
        <p:nvSpPr>
          <p:cNvPr id="28" name="TextBox 27">
            <a:extLst>
              <a:ext uri="{FF2B5EF4-FFF2-40B4-BE49-F238E27FC236}">
                <a16:creationId xmlns:a16="http://schemas.microsoft.com/office/drawing/2014/main" id="{4AD0C384-368F-5A40-41C3-3EB5684C5CA9}"/>
              </a:ext>
            </a:extLst>
          </p:cNvPr>
          <p:cNvSpPr txBox="1"/>
          <p:nvPr/>
        </p:nvSpPr>
        <p:spPr>
          <a:xfrm>
            <a:off x="10295792" y="6458039"/>
            <a:ext cx="18416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ptos" panose="02110004020202020204"/>
                <a:ea typeface="+mn-ea"/>
                <a:cs typeface="+mn-cs"/>
              </a:rPr>
              <a:t>Transformative and sustained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110004020202020204"/>
                <a:ea typeface="+mn-ea"/>
                <a:cs typeface="+mn-cs"/>
              </a:rPr>
              <a:t>Visionary | Structural and systemic | Agile | Enduring</a:t>
            </a:r>
          </a:p>
        </p:txBody>
      </p:sp>
      <p:sp>
        <p:nvSpPr>
          <p:cNvPr id="30" name="Rectangle 29">
            <a:extLst>
              <a:ext uri="{FF2B5EF4-FFF2-40B4-BE49-F238E27FC236}">
                <a16:creationId xmlns:a16="http://schemas.microsoft.com/office/drawing/2014/main" id="{A55E3222-7D99-7917-C846-151D03F4E048}"/>
              </a:ext>
            </a:extLst>
          </p:cNvPr>
          <p:cNvSpPr/>
          <p:nvPr/>
        </p:nvSpPr>
        <p:spPr>
          <a:xfrm>
            <a:off x="28875" y="741815"/>
            <a:ext cx="12124703" cy="5580000"/>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5007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221178-88D4-A4E8-2030-794DE82DCD25}"/>
              </a:ext>
            </a:extLst>
          </p:cNvPr>
          <p:cNvSpPr>
            <a:spLocks noGrp="1"/>
          </p:cNvSpPr>
          <p:nvPr>
            <p:ph type="body" idx="4294967295"/>
          </p:nvPr>
        </p:nvSpPr>
        <p:spPr>
          <a:xfrm>
            <a:off x="0" y="0"/>
            <a:ext cx="12192000" cy="6858000"/>
          </a:xfrm>
        </p:spPr>
        <p:txBody>
          <a:bodyPr>
            <a:noAutofit/>
          </a:bodyPr>
          <a:lstStyle/>
          <a:p>
            <a:r>
              <a:rPr lang="en-US" sz="2200" dirty="0">
                <a:solidFill>
                  <a:srgbClr val="1E293B"/>
                </a:solidFill>
                <a:latin typeface="Calibri" pitchFamily="34" charset="0"/>
                <a:ea typeface="Calibri" pitchFamily="34" charset="-122"/>
                <a:cs typeface="Calibri" pitchFamily="34" charset="-120"/>
              </a:rPr>
              <a:t>Sustainability Framework (10 Benchmarks + guiding questions) approved by SC in September 2025 and embedded in the MERL Framework.</a:t>
            </a:r>
          </a:p>
          <a:p>
            <a:r>
              <a:rPr lang="en-US" sz="2200" dirty="0">
                <a:solidFill>
                  <a:srgbClr val="1E293B"/>
                </a:solidFill>
                <a:latin typeface="Calibri" pitchFamily="34" charset="0"/>
                <a:ea typeface="Calibri" pitchFamily="34" charset="-122"/>
                <a:cs typeface="Calibri" pitchFamily="34" charset="-120"/>
              </a:rPr>
              <a:t>2025 concept notes show growing awareness of sustainability but uneven depth of application — expected for a framework in its first year.</a:t>
            </a:r>
          </a:p>
          <a:p>
            <a:r>
              <a:rPr lang="en-US" sz="2200" dirty="0">
                <a:solidFill>
                  <a:srgbClr val="1E293B"/>
                </a:solidFill>
                <a:latin typeface="Calibri" pitchFamily="34" charset="0"/>
                <a:ea typeface="Calibri" pitchFamily="34" charset="-122"/>
                <a:cs typeface="Calibri" pitchFamily="34" charset="-120"/>
              </a:rPr>
              <a:t>Benchmarks 1 (Pacific ownership) and 2 (shared vision, phased implementation) are well-represented across nearly all concept notes.</a:t>
            </a:r>
          </a:p>
          <a:p>
            <a:r>
              <a:rPr lang="en-US" sz="2200" dirty="0">
                <a:solidFill>
                  <a:srgbClr val="1E293B"/>
                </a:solidFill>
                <a:latin typeface="Calibri" pitchFamily="34" charset="0"/>
                <a:ea typeface="Calibri" pitchFamily="34" charset="-122"/>
                <a:cs typeface="Calibri" pitchFamily="34" charset="-120"/>
              </a:rPr>
              <a:t>Benchmark 4 (sustainable financing) is being addressed structurally through the Asset Management Framework, PFIF, and long-term hydrometeorological financing via the Pacific Meteorological Council.</a:t>
            </a:r>
          </a:p>
          <a:p>
            <a:r>
              <a:rPr lang="en-US" sz="2200" dirty="0">
                <a:solidFill>
                  <a:srgbClr val="1E293B"/>
                </a:solidFill>
                <a:latin typeface="Calibri" pitchFamily="34" charset="0"/>
                <a:ea typeface="Calibri" pitchFamily="34" charset="-122"/>
                <a:cs typeface="Calibri" pitchFamily="34" charset="-120"/>
              </a:rPr>
              <a:t>Benchmarks 5–10 (preconditions, maintenance, embedding change, partnerships, trust, stewardship) are consistently receiving superficial or procedural treatment — noted as 'per Operations Manual' rather than substantively designed into activities.</a:t>
            </a:r>
          </a:p>
          <a:p>
            <a:r>
              <a:rPr lang="en-US" sz="2200" dirty="0">
                <a:solidFill>
                  <a:srgbClr val="1E293B"/>
                </a:solidFill>
                <a:latin typeface="Calibri" pitchFamily="34" charset="0"/>
                <a:ea typeface="Calibri" pitchFamily="34" charset="-122"/>
                <a:cs typeface="Calibri" pitchFamily="34" charset="-120"/>
              </a:rPr>
              <a:t>Two bright spots documented: Learning Story 1 (B1, B4) and Learning Story 3 (B2, B8, B9) demonstrate benchmarks applied with depth and </a:t>
            </a:r>
            <a:r>
              <a:rPr lang="en-US" sz="2200" dirty="0" err="1">
                <a:solidFill>
                  <a:srgbClr val="1E293B"/>
                </a:solidFill>
                <a:latin typeface="Calibri" pitchFamily="34" charset="0"/>
                <a:ea typeface="Calibri" pitchFamily="34" charset="-122"/>
                <a:cs typeface="Calibri" pitchFamily="34" charset="-120"/>
              </a:rPr>
              <a:t>rigour</a:t>
            </a:r>
            <a:r>
              <a:rPr lang="en-US" sz="2200" dirty="0">
                <a:solidFill>
                  <a:srgbClr val="1E293B"/>
                </a:solidFill>
                <a:latin typeface="Calibri" pitchFamily="34" charset="0"/>
                <a:ea typeface="Calibri" pitchFamily="34" charset="-122"/>
                <a:cs typeface="Calibri" pitchFamily="34" charset="-120"/>
              </a:rPr>
              <a:t>. </a:t>
            </a:r>
          </a:p>
          <a:p>
            <a:r>
              <a:rPr lang="en-US" sz="2200" dirty="0">
                <a:solidFill>
                  <a:srgbClr val="1E293B"/>
                </a:solidFill>
                <a:latin typeface="Calibri" pitchFamily="34" charset="0"/>
                <a:ea typeface="Calibri" pitchFamily="34" charset="-122"/>
                <a:cs typeface="Calibri" pitchFamily="34" charset="-120"/>
              </a:rPr>
              <a:t>20–25% of WRP activities were led by Pacific institutions in 2025 (indicative estimate). Formal tracking via </a:t>
            </a:r>
            <a:r>
              <a:rPr lang="en-US" sz="2200" dirty="0" err="1">
                <a:solidFill>
                  <a:srgbClr val="1E293B"/>
                </a:solidFill>
                <a:latin typeface="Calibri" pitchFamily="34" charset="0"/>
                <a:ea typeface="Calibri" pitchFamily="34" charset="-122"/>
                <a:cs typeface="Calibri" pitchFamily="34" charset="-120"/>
              </a:rPr>
              <a:t>Programme</a:t>
            </a:r>
            <a:r>
              <a:rPr lang="en-US" sz="2200" dirty="0">
                <a:solidFill>
                  <a:srgbClr val="1E293B"/>
                </a:solidFill>
                <a:latin typeface="Calibri" pitchFamily="34" charset="0"/>
                <a:ea typeface="Calibri" pitchFamily="34" charset="-122"/>
                <a:cs typeface="Calibri" pitchFamily="34" charset="-120"/>
              </a:rPr>
              <a:t> Tracker from 2026.</a:t>
            </a:r>
          </a:p>
          <a:p>
            <a:pPr marL="0" indent="0">
              <a:buNone/>
            </a:pPr>
            <a:br>
              <a:rPr lang="en-US" sz="2200" dirty="0"/>
            </a:br>
            <a:r>
              <a:rPr lang="en-US" sz="2200" b="1" dirty="0">
                <a:solidFill>
                  <a:srgbClr val="1A2F5A"/>
                </a:solidFill>
                <a:latin typeface="Calibri" pitchFamily="34" charset="0"/>
                <a:ea typeface="Calibri" pitchFamily="34" charset="-122"/>
                <a:cs typeface="Calibri" pitchFamily="34" charset="-120"/>
              </a:rPr>
              <a:t>2026 action: All concept notes to include a completed sustainability guiding question screening as a precondition for PMU assessment.</a:t>
            </a:r>
            <a:endParaRPr lang="en-US" sz="2200" dirty="0"/>
          </a:p>
        </p:txBody>
      </p:sp>
    </p:spTree>
    <p:extLst>
      <p:ext uri="{BB962C8B-B14F-4D97-AF65-F5344CB8AC3E}">
        <p14:creationId xmlns:p14="http://schemas.microsoft.com/office/powerpoint/2010/main" val="8177080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3169920" cy="6858000"/>
          </a:xfrm>
          <a:prstGeom prst="rect">
            <a:avLst/>
          </a:prstGeom>
          <a:solidFill>
            <a:srgbClr val="1A2F5A"/>
          </a:solidFill>
          <a:ln w="12700">
            <a:solidFill>
              <a:srgbClr val="1A2F5A"/>
            </a:solidFill>
            <a:prstDash val="solid"/>
          </a:ln>
        </p:spPr>
        <p:txBody>
          <a:bodyPr/>
          <a:lstStyle/>
          <a:p>
            <a:endParaRPr lang="en-US" sz="2400" dirty="0"/>
          </a:p>
        </p:txBody>
      </p:sp>
      <p:sp>
        <p:nvSpPr>
          <p:cNvPr id="3" name="Shape 1"/>
          <p:cNvSpPr/>
          <p:nvPr/>
        </p:nvSpPr>
        <p:spPr>
          <a:xfrm>
            <a:off x="0" y="0"/>
            <a:ext cx="3169920" cy="85344"/>
          </a:xfrm>
          <a:prstGeom prst="rect">
            <a:avLst/>
          </a:prstGeom>
          <a:solidFill>
            <a:srgbClr val="006D77"/>
          </a:solidFill>
          <a:ln w="12700">
            <a:solidFill>
              <a:srgbClr val="006D77"/>
            </a:solidFill>
            <a:prstDash val="solid"/>
          </a:ln>
        </p:spPr>
        <p:txBody>
          <a:bodyPr/>
          <a:lstStyle/>
          <a:p>
            <a:endParaRPr lang="en-US" sz="2400"/>
          </a:p>
        </p:txBody>
      </p:sp>
      <p:sp>
        <p:nvSpPr>
          <p:cNvPr id="4" name="Text 2"/>
          <p:cNvSpPr/>
          <p:nvPr/>
        </p:nvSpPr>
        <p:spPr>
          <a:xfrm>
            <a:off x="219456" y="243840"/>
            <a:ext cx="2706624" cy="670560"/>
          </a:xfrm>
          <a:prstGeom prst="rect">
            <a:avLst/>
          </a:prstGeom>
          <a:noFill/>
          <a:ln/>
        </p:spPr>
        <p:txBody>
          <a:bodyPr wrap="square" lIns="0" tIns="0" rIns="0" bIns="0" rtlCol="0" anchor="ctr"/>
          <a:lstStyle/>
          <a:p>
            <a:r>
              <a:rPr lang="en-US" sz="2400" b="1" kern="0" spc="267" dirty="0">
                <a:solidFill>
                  <a:srgbClr val="FFFF00"/>
                </a:solidFill>
                <a:latin typeface="Calibri" pitchFamily="34" charset="0"/>
                <a:ea typeface="Calibri" pitchFamily="34" charset="-122"/>
                <a:cs typeface="Calibri" pitchFamily="34" charset="-120"/>
              </a:rPr>
              <a:t>SUSTAINABILITY</a:t>
            </a:r>
            <a:endParaRPr lang="en-US" sz="2400" b="1" dirty="0">
              <a:solidFill>
                <a:srgbClr val="FFFF00"/>
              </a:solidFill>
            </a:endParaRPr>
          </a:p>
          <a:p>
            <a:r>
              <a:rPr lang="en-US" sz="2400" b="1" kern="0" spc="267" dirty="0">
                <a:solidFill>
                  <a:srgbClr val="FFFF00"/>
                </a:solidFill>
                <a:latin typeface="Calibri" pitchFamily="34" charset="0"/>
                <a:ea typeface="Calibri" pitchFamily="34" charset="-122"/>
                <a:cs typeface="Calibri" pitchFamily="34" charset="-120"/>
              </a:rPr>
              <a:t>&amp; ESS</a:t>
            </a:r>
            <a:endParaRPr lang="en-US" sz="2400" b="1" dirty="0">
              <a:solidFill>
                <a:srgbClr val="FFFF00"/>
              </a:solidFill>
            </a:endParaRPr>
          </a:p>
        </p:txBody>
      </p:sp>
      <p:sp>
        <p:nvSpPr>
          <p:cNvPr id="5" name="Text 3"/>
          <p:cNvSpPr/>
          <p:nvPr/>
        </p:nvSpPr>
        <p:spPr>
          <a:xfrm>
            <a:off x="219456" y="950976"/>
            <a:ext cx="2706624" cy="1036320"/>
          </a:xfrm>
          <a:prstGeom prst="rect">
            <a:avLst/>
          </a:prstGeom>
          <a:noFill/>
          <a:ln/>
        </p:spPr>
        <p:txBody>
          <a:bodyPr wrap="square" lIns="0" tIns="0" rIns="0" bIns="0" rtlCol="0" anchor="ctr"/>
          <a:lstStyle/>
          <a:p>
            <a:r>
              <a:rPr lang="en-US" sz="2800" b="1" dirty="0">
                <a:solidFill>
                  <a:srgbClr val="FFFFFF"/>
                </a:solidFill>
                <a:latin typeface="Calibri" pitchFamily="34" charset="0"/>
                <a:ea typeface="Calibri" pitchFamily="34" charset="-122"/>
                <a:cs typeface="Calibri" pitchFamily="34" charset="-120"/>
              </a:rPr>
              <a:t>Cross-cutting</a:t>
            </a:r>
            <a:endParaRPr lang="en-US" sz="2800" dirty="0"/>
          </a:p>
          <a:p>
            <a:r>
              <a:rPr lang="en-US" sz="2800" b="1" dirty="0">
                <a:solidFill>
                  <a:srgbClr val="FFFFFF"/>
                </a:solidFill>
                <a:latin typeface="Calibri" pitchFamily="34" charset="0"/>
                <a:ea typeface="Calibri" pitchFamily="34" charset="-122"/>
                <a:cs typeface="Calibri" pitchFamily="34" charset="-120"/>
              </a:rPr>
              <a:t>Frameworks</a:t>
            </a:r>
            <a:endParaRPr lang="en-US" sz="2800" dirty="0"/>
          </a:p>
        </p:txBody>
      </p:sp>
      <p:sp>
        <p:nvSpPr>
          <p:cNvPr id="6" name="Text 4"/>
          <p:cNvSpPr/>
          <p:nvPr/>
        </p:nvSpPr>
        <p:spPr>
          <a:xfrm>
            <a:off x="219456" y="2170176"/>
            <a:ext cx="2706624" cy="316992"/>
          </a:xfrm>
          <a:prstGeom prst="rect">
            <a:avLst/>
          </a:prstGeom>
          <a:noFill/>
          <a:ln/>
        </p:spPr>
        <p:txBody>
          <a:bodyPr wrap="square" lIns="0" tIns="0" rIns="0" bIns="0" rtlCol="0" anchor="ctr"/>
          <a:lstStyle/>
          <a:p>
            <a:r>
              <a:rPr lang="en-US" sz="2800" b="1" kern="0" spc="133" dirty="0">
                <a:solidFill>
                  <a:srgbClr val="006D77"/>
                </a:solidFill>
                <a:latin typeface="Calibri" pitchFamily="34" charset="0"/>
                <a:ea typeface="Calibri" pitchFamily="34" charset="-122"/>
                <a:cs typeface="Calibri" pitchFamily="34" charset="-120"/>
              </a:rPr>
              <a:t>Status</a:t>
            </a:r>
            <a:endParaRPr lang="en-US" sz="2800" dirty="0"/>
          </a:p>
        </p:txBody>
      </p:sp>
      <p:sp>
        <p:nvSpPr>
          <p:cNvPr id="7" name="Text 5"/>
          <p:cNvSpPr/>
          <p:nvPr/>
        </p:nvSpPr>
        <p:spPr>
          <a:xfrm>
            <a:off x="219456" y="2511552"/>
            <a:ext cx="2706624" cy="1365504"/>
          </a:xfrm>
          <a:prstGeom prst="rect">
            <a:avLst/>
          </a:prstGeom>
          <a:noFill/>
          <a:ln/>
        </p:spPr>
        <p:txBody>
          <a:bodyPr wrap="square" lIns="0" tIns="0" rIns="0" bIns="0" rtlCol="0" anchor="ctr"/>
          <a:lstStyle/>
          <a:p>
            <a:r>
              <a:rPr lang="en-US" dirty="0">
                <a:solidFill>
                  <a:srgbClr val="A8C4D8"/>
                </a:solidFill>
                <a:latin typeface="Calibri" pitchFamily="34" charset="0"/>
                <a:ea typeface="Calibri" pitchFamily="34" charset="-122"/>
                <a:cs typeface="Calibri" pitchFamily="34" charset="-120"/>
              </a:rPr>
              <a:t>Both frameworks are new in 2025. Uneven or partial application is expected. Systematic rollout planned for 2026.</a:t>
            </a:r>
            <a:endParaRPr lang="en-US" dirty="0"/>
          </a:p>
        </p:txBody>
      </p:sp>
      <p:sp>
        <p:nvSpPr>
          <p:cNvPr id="8" name="Shape 6"/>
          <p:cNvSpPr/>
          <p:nvPr/>
        </p:nvSpPr>
        <p:spPr>
          <a:xfrm>
            <a:off x="219456" y="3925824"/>
            <a:ext cx="2706624" cy="2377440"/>
          </a:xfrm>
          <a:prstGeom prst="rect">
            <a:avLst/>
          </a:prstGeom>
          <a:solidFill>
            <a:srgbClr val="163A5C"/>
          </a:solidFill>
          <a:ln w="12700">
            <a:solidFill>
              <a:srgbClr val="1E4A72"/>
            </a:solidFill>
            <a:prstDash val="solid"/>
          </a:ln>
        </p:spPr>
        <p:txBody>
          <a:bodyPr/>
          <a:lstStyle/>
          <a:p>
            <a:endParaRPr lang="en-US" sz="2400"/>
          </a:p>
        </p:txBody>
      </p:sp>
      <p:sp>
        <p:nvSpPr>
          <p:cNvPr id="9" name="Text 7"/>
          <p:cNvSpPr/>
          <p:nvPr/>
        </p:nvSpPr>
        <p:spPr>
          <a:xfrm>
            <a:off x="341376" y="4023360"/>
            <a:ext cx="2462784" cy="316992"/>
          </a:xfrm>
          <a:prstGeom prst="rect">
            <a:avLst/>
          </a:prstGeom>
          <a:noFill/>
          <a:ln/>
        </p:spPr>
        <p:txBody>
          <a:bodyPr wrap="square" lIns="0" tIns="0" rIns="0" bIns="0" rtlCol="0" anchor="ctr"/>
          <a:lstStyle/>
          <a:p>
            <a:r>
              <a:rPr lang="en-US" sz="2400" b="1" dirty="0">
                <a:solidFill>
                  <a:srgbClr val="006D77"/>
                </a:solidFill>
                <a:latin typeface="Calibri" pitchFamily="34" charset="0"/>
                <a:ea typeface="Calibri" pitchFamily="34" charset="-122"/>
                <a:cs typeface="Calibri" pitchFamily="34" charset="-120"/>
              </a:rPr>
              <a:t>2026 action</a:t>
            </a:r>
            <a:endParaRPr lang="en-US" sz="2400" dirty="0"/>
          </a:p>
        </p:txBody>
      </p:sp>
      <p:sp>
        <p:nvSpPr>
          <p:cNvPr id="10" name="Text 8"/>
          <p:cNvSpPr/>
          <p:nvPr/>
        </p:nvSpPr>
        <p:spPr>
          <a:xfrm>
            <a:off x="341376" y="4389120"/>
            <a:ext cx="2462784" cy="1767840"/>
          </a:xfrm>
          <a:prstGeom prst="rect">
            <a:avLst/>
          </a:prstGeom>
          <a:noFill/>
          <a:ln/>
        </p:spPr>
        <p:txBody>
          <a:bodyPr wrap="square" lIns="0" tIns="0" rIns="0" bIns="0" rtlCol="0" anchor="ctr"/>
          <a:lstStyle/>
          <a:p>
            <a:r>
              <a:rPr lang="en-US" sz="1600" dirty="0">
                <a:solidFill>
                  <a:srgbClr val="D0E4F0"/>
                </a:solidFill>
                <a:latin typeface="Calibri" pitchFamily="34" charset="0"/>
                <a:ea typeface="Calibri" pitchFamily="34" charset="-122"/>
                <a:cs typeface="Calibri" pitchFamily="34" charset="-120"/>
              </a:rPr>
              <a:t>All three frameworks (GEDSI, Sustainability, ESS) will be embedded in concept note screening from 2026. ESS/GEDSI Officer recruitment is a critical enabling step.</a:t>
            </a:r>
            <a:endParaRPr lang="en-US" sz="1600" dirty="0"/>
          </a:p>
        </p:txBody>
      </p:sp>
      <p:sp>
        <p:nvSpPr>
          <p:cNvPr id="11" name="Text 9"/>
          <p:cNvSpPr/>
          <p:nvPr/>
        </p:nvSpPr>
        <p:spPr>
          <a:xfrm>
            <a:off x="3413760" y="243840"/>
            <a:ext cx="8412480" cy="512064"/>
          </a:xfrm>
          <a:prstGeom prst="rect">
            <a:avLst/>
          </a:prstGeom>
          <a:noFill/>
          <a:ln/>
        </p:spPr>
        <p:txBody>
          <a:bodyPr wrap="square" lIns="0" tIns="0" rIns="0" bIns="0" rtlCol="0" anchor="ctr"/>
          <a:lstStyle/>
          <a:p>
            <a:r>
              <a:rPr lang="en-US" sz="3000" b="1" dirty="0">
                <a:solidFill>
                  <a:srgbClr val="1A2F5A"/>
                </a:solidFill>
                <a:latin typeface="Calibri" pitchFamily="34" charset="0"/>
                <a:ea typeface="Calibri" pitchFamily="34" charset="-122"/>
                <a:cs typeface="Calibri" pitchFamily="34" charset="-120"/>
              </a:rPr>
              <a:t>Sustainability &amp; Environmental and Social Safeguards</a:t>
            </a:r>
            <a:endParaRPr lang="en-US" sz="3000" dirty="0"/>
          </a:p>
        </p:txBody>
      </p:sp>
      <p:sp>
        <p:nvSpPr>
          <p:cNvPr id="12" name="Text 10"/>
          <p:cNvSpPr/>
          <p:nvPr/>
        </p:nvSpPr>
        <p:spPr>
          <a:xfrm>
            <a:off x="3413760" y="768096"/>
            <a:ext cx="8412480" cy="341376"/>
          </a:xfrm>
          <a:prstGeom prst="rect">
            <a:avLst/>
          </a:prstGeom>
          <a:noFill/>
          <a:ln/>
        </p:spPr>
        <p:txBody>
          <a:bodyPr wrap="square" lIns="0" tIns="0" rIns="0" bIns="0" rtlCol="0" anchor="ctr"/>
          <a:lstStyle/>
          <a:p>
            <a:r>
              <a:rPr lang="en-US" sz="1600" i="1" dirty="0">
                <a:solidFill>
                  <a:srgbClr val="475569"/>
                </a:solidFill>
                <a:latin typeface="Calibri" pitchFamily="34" charset="0"/>
                <a:ea typeface="Calibri" pitchFamily="34" charset="-122"/>
                <a:cs typeface="Calibri" pitchFamily="34" charset="-120"/>
              </a:rPr>
              <a:t>Both frameworks were established in 2025. Application is underway but uneven — deeper integration is the 2026 priority.</a:t>
            </a:r>
            <a:endParaRPr lang="en-US" sz="1600" dirty="0"/>
          </a:p>
        </p:txBody>
      </p:sp>
      <p:sp>
        <p:nvSpPr>
          <p:cNvPr id="13" name="Text 11"/>
          <p:cNvSpPr/>
          <p:nvPr/>
        </p:nvSpPr>
        <p:spPr>
          <a:xfrm>
            <a:off x="3413760" y="1280160"/>
            <a:ext cx="8412480" cy="304800"/>
          </a:xfrm>
          <a:prstGeom prst="rect">
            <a:avLst/>
          </a:prstGeom>
          <a:noFill/>
          <a:ln/>
        </p:spPr>
        <p:txBody>
          <a:bodyPr wrap="square" lIns="0" tIns="0" rIns="0" bIns="0" rtlCol="0" anchor="ctr"/>
          <a:lstStyle/>
          <a:p>
            <a:r>
              <a:rPr lang="en-US" sz="2400" b="1" kern="0" spc="267" dirty="0">
                <a:solidFill>
                  <a:srgbClr val="006D77"/>
                </a:solidFill>
                <a:latin typeface="Calibri" pitchFamily="34" charset="0"/>
                <a:ea typeface="Calibri" pitchFamily="34" charset="-122"/>
                <a:cs typeface="Calibri" pitchFamily="34" charset="-120"/>
              </a:rPr>
              <a:t>SUSTAINABILITY</a:t>
            </a:r>
            <a:endParaRPr lang="en-US" sz="2400" dirty="0"/>
          </a:p>
        </p:txBody>
      </p:sp>
      <p:sp>
        <p:nvSpPr>
          <p:cNvPr id="14" name="Shape 12"/>
          <p:cNvSpPr/>
          <p:nvPr/>
        </p:nvSpPr>
        <p:spPr>
          <a:xfrm>
            <a:off x="3413760" y="1645920"/>
            <a:ext cx="2743200" cy="2255520"/>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3200"/>
          </a:p>
        </p:txBody>
      </p:sp>
      <p:sp>
        <p:nvSpPr>
          <p:cNvPr id="15" name="Shape 13"/>
          <p:cNvSpPr/>
          <p:nvPr/>
        </p:nvSpPr>
        <p:spPr>
          <a:xfrm>
            <a:off x="3511296" y="1743456"/>
            <a:ext cx="1219200" cy="268224"/>
          </a:xfrm>
          <a:prstGeom prst="rect">
            <a:avLst/>
          </a:prstGeom>
          <a:solidFill>
            <a:srgbClr val="DCFCE7"/>
          </a:solidFill>
          <a:ln w="12700">
            <a:solidFill>
              <a:srgbClr val="DCFCE7"/>
            </a:solidFill>
            <a:prstDash val="solid"/>
          </a:ln>
        </p:spPr>
        <p:txBody>
          <a:bodyPr/>
          <a:lstStyle/>
          <a:p>
            <a:endParaRPr lang="en-US" sz="3200"/>
          </a:p>
        </p:txBody>
      </p:sp>
      <p:sp>
        <p:nvSpPr>
          <p:cNvPr id="16" name="Text 14"/>
          <p:cNvSpPr/>
          <p:nvPr/>
        </p:nvSpPr>
        <p:spPr>
          <a:xfrm>
            <a:off x="3511296" y="1743456"/>
            <a:ext cx="1219200" cy="268224"/>
          </a:xfrm>
          <a:prstGeom prst="rect">
            <a:avLst/>
          </a:prstGeom>
          <a:noFill/>
          <a:ln/>
        </p:spPr>
        <p:txBody>
          <a:bodyPr wrap="square" lIns="0" tIns="0" rIns="0" bIns="0" rtlCol="0" anchor="ctr"/>
          <a:lstStyle/>
          <a:p>
            <a:pPr algn="ctr"/>
            <a:r>
              <a:rPr lang="en-US" b="1" dirty="0">
                <a:solidFill>
                  <a:srgbClr val="16A34A"/>
                </a:solidFill>
                <a:latin typeface="Calibri" pitchFamily="34" charset="0"/>
                <a:ea typeface="Calibri" pitchFamily="34" charset="-122"/>
                <a:cs typeface="Calibri" pitchFamily="34" charset="-120"/>
              </a:rPr>
              <a:t>Completed</a:t>
            </a:r>
            <a:endParaRPr lang="en-US" b="1" dirty="0"/>
          </a:p>
        </p:txBody>
      </p:sp>
      <p:sp>
        <p:nvSpPr>
          <p:cNvPr id="17" name="Text 15"/>
          <p:cNvSpPr/>
          <p:nvPr/>
        </p:nvSpPr>
        <p:spPr>
          <a:xfrm>
            <a:off x="3535680" y="1987296"/>
            <a:ext cx="2499360" cy="426720"/>
          </a:xfrm>
          <a:prstGeom prst="rect">
            <a:avLst/>
          </a:prstGeom>
          <a:noFill/>
          <a:ln/>
        </p:spPr>
        <p:txBody>
          <a:bodyPr wrap="square" lIns="0" tIns="0" rIns="0" bIns="0" rtlCol="0" anchor="ctr"/>
          <a:lstStyle/>
          <a:p>
            <a:r>
              <a:rPr lang="en-US" sz="1600" b="1" dirty="0">
                <a:solidFill>
                  <a:srgbClr val="1A2F5A"/>
                </a:solidFill>
                <a:latin typeface="Calibri" pitchFamily="34" charset="0"/>
                <a:ea typeface="Calibri" pitchFamily="34" charset="-122"/>
                <a:cs typeface="Calibri" pitchFamily="34" charset="-120"/>
              </a:rPr>
              <a:t>Framework approved</a:t>
            </a:r>
            <a:endParaRPr lang="en-US" sz="1600" dirty="0"/>
          </a:p>
        </p:txBody>
      </p:sp>
      <p:sp>
        <p:nvSpPr>
          <p:cNvPr id="18" name="Text 16"/>
          <p:cNvSpPr/>
          <p:nvPr/>
        </p:nvSpPr>
        <p:spPr>
          <a:xfrm>
            <a:off x="3535680" y="2414016"/>
            <a:ext cx="2499360" cy="1341120"/>
          </a:xfrm>
          <a:prstGeom prst="rect">
            <a:avLst/>
          </a:prstGeom>
          <a:noFill/>
          <a:ln/>
        </p:spPr>
        <p:txBody>
          <a:bodyPr wrap="square" lIns="0" tIns="0" rIns="0" bIns="0" rtlCol="0" anchor="ctr"/>
          <a:lstStyle/>
          <a:p>
            <a:r>
              <a:rPr lang="en-US" sz="1400" dirty="0">
                <a:solidFill>
                  <a:srgbClr val="475569"/>
                </a:solidFill>
                <a:latin typeface="Calibri" pitchFamily="34" charset="0"/>
                <a:ea typeface="Calibri" pitchFamily="34" charset="-122"/>
                <a:cs typeface="Calibri" pitchFamily="34" charset="-120"/>
              </a:rPr>
              <a:t>Sustainability Framework — 10 Benchmarks + guiding questions — approved by SC in September 2025. Benchmarks embedded in MERL Framework.</a:t>
            </a:r>
            <a:endParaRPr lang="en-US" sz="1400" dirty="0"/>
          </a:p>
        </p:txBody>
      </p:sp>
      <p:sp>
        <p:nvSpPr>
          <p:cNvPr id="19" name="Shape 17"/>
          <p:cNvSpPr/>
          <p:nvPr/>
        </p:nvSpPr>
        <p:spPr>
          <a:xfrm>
            <a:off x="6339840" y="1645920"/>
            <a:ext cx="5486400" cy="2255520"/>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3200"/>
          </a:p>
        </p:txBody>
      </p:sp>
      <p:sp>
        <p:nvSpPr>
          <p:cNvPr id="20" name="Shape 18"/>
          <p:cNvSpPr/>
          <p:nvPr/>
        </p:nvSpPr>
        <p:spPr>
          <a:xfrm>
            <a:off x="6437376" y="1743456"/>
            <a:ext cx="1219200" cy="268224"/>
          </a:xfrm>
          <a:prstGeom prst="rect">
            <a:avLst/>
          </a:prstGeom>
          <a:solidFill>
            <a:srgbClr val="FEF3C7"/>
          </a:solidFill>
          <a:ln w="12700">
            <a:solidFill>
              <a:srgbClr val="FEF3C7"/>
            </a:solidFill>
            <a:prstDash val="solid"/>
          </a:ln>
        </p:spPr>
        <p:txBody>
          <a:bodyPr/>
          <a:lstStyle/>
          <a:p>
            <a:endParaRPr lang="en-US" b="1" dirty="0"/>
          </a:p>
        </p:txBody>
      </p:sp>
      <p:sp>
        <p:nvSpPr>
          <p:cNvPr id="21" name="Text 19"/>
          <p:cNvSpPr/>
          <p:nvPr/>
        </p:nvSpPr>
        <p:spPr>
          <a:xfrm>
            <a:off x="6437376" y="1743456"/>
            <a:ext cx="1219200" cy="268224"/>
          </a:xfrm>
          <a:prstGeom prst="rect">
            <a:avLst/>
          </a:prstGeom>
          <a:noFill/>
          <a:ln/>
        </p:spPr>
        <p:txBody>
          <a:bodyPr wrap="square" lIns="0" tIns="0" rIns="0" bIns="0" rtlCol="0" anchor="ctr"/>
          <a:lstStyle/>
          <a:p>
            <a:pPr algn="ctr"/>
            <a:r>
              <a:rPr lang="en-US" b="1" dirty="0">
                <a:solidFill>
                  <a:srgbClr val="D97706"/>
                </a:solidFill>
                <a:latin typeface="Calibri" pitchFamily="34" charset="0"/>
                <a:ea typeface="Calibri" pitchFamily="34" charset="-122"/>
                <a:cs typeface="Calibri" pitchFamily="34" charset="-120"/>
              </a:rPr>
              <a:t>Partial</a:t>
            </a:r>
            <a:endParaRPr lang="en-US" sz="1100" dirty="0"/>
          </a:p>
        </p:txBody>
      </p:sp>
      <p:sp>
        <p:nvSpPr>
          <p:cNvPr id="22" name="Text 20"/>
          <p:cNvSpPr/>
          <p:nvPr/>
        </p:nvSpPr>
        <p:spPr>
          <a:xfrm>
            <a:off x="6461759" y="1953550"/>
            <a:ext cx="3955869" cy="426720"/>
          </a:xfrm>
          <a:prstGeom prst="rect">
            <a:avLst/>
          </a:prstGeom>
          <a:noFill/>
          <a:ln/>
        </p:spPr>
        <p:txBody>
          <a:bodyPr wrap="square" lIns="0" tIns="0" rIns="0" bIns="0" rtlCol="0" anchor="ctr"/>
          <a:lstStyle/>
          <a:p>
            <a:r>
              <a:rPr lang="en-US" sz="2000" b="1" dirty="0">
                <a:solidFill>
                  <a:srgbClr val="1A2F5A"/>
                </a:solidFill>
                <a:latin typeface="Calibri" pitchFamily="34" charset="0"/>
                <a:ea typeface="Calibri" pitchFamily="34" charset="-122"/>
                <a:cs typeface="Calibri" pitchFamily="34" charset="-120"/>
              </a:rPr>
              <a:t>Uneven early application - expected</a:t>
            </a:r>
            <a:endParaRPr lang="en-US" sz="2000" dirty="0"/>
          </a:p>
        </p:txBody>
      </p:sp>
      <p:sp>
        <p:nvSpPr>
          <p:cNvPr id="23" name="Text 21"/>
          <p:cNvSpPr/>
          <p:nvPr/>
        </p:nvSpPr>
        <p:spPr>
          <a:xfrm>
            <a:off x="6461759" y="2301022"/>
            <a:ext cx="5364481" cy="1426464"/>
          </a:xfrm>
          <a:prstGeom prst="rect">
            <a:avLst/>
          </a:prstGeom>
          <a:noFill/>
          <a:ln/>
        </p:spPr>
        <p:txBody>
          <a:bodyPr wrap="square" lIns="0" tIns="0" rIns="0" bIns="0" rtlCol="0" anchor="ctr"/>
          <a:lstStyle/>
          <a:p>
            <a:r>
              <a:rPr lang="en-US" sz="2000" dirty="0">
                <a:solidFill>
                  <a:srgbClr val="475569"/>
                </a:solidFill>
                <a:latin typeface="Calibri" pitchFamily="34" charset="0"/>
                <a:ea typeface="Calibri" pitchFamily="34" charset="-122"/>
                <a:cs typeface="Calibri" pitchFamily="34" charset="-120"/>
              </a:rPr>
              <a:t>Benchmarks 1 (Pacific ownership) and 2 (shared vision) well-represented. Benchmarks 5–10 receiving superficial treatment for now — noted procedurally rather than substantively designed in.</a:t>
            </a:r>
            <a:endParaRPr lang="en-US" sz="2000" dirty="0"/>
          </a:p>
        </p:txBody>
      </p:sp>
      <p:sp>
        <p:nvSpPr>
          <p:cNvPr id="29" name="Text 27"/>
          <p:cNvSpPr/>
          <p:nvPr/>
        </p:nvSpPr>
        <p:spPr>
          <a:xfrm>
            <a:off x="3413760" y="4145280"/>
            <a:ext cx="8412480" cy="304800"/>
          </a:xfrm>
          <a:prstGeom prst="rect">
            <a:avLst/>
          </a:prstGeom>
          <a:noFill/>
          <a:ln/>
        </p:spPr>
        <p:txBody>
          <a:bodyPr wrap="square" lIns="0" tIns="0" rIns="0" bIns="0" rtlCol="0" anchor="ctr"/>
          <a:lstStyle/>
          <a:p>
            <a:r>
              <a:rPr lang="en-US" sz="2400" b="1" kern="0" spc="267" dirty="0">
                <a:solidFill>
                  <a:srgbClr val="006D77"/>
                </a:solidFill>
                <a:latin typeface="Calibri" pitchFamily="34" charset="0"/>
                <a:ea typeface="Calibri" pitchFamily="34" charset="-122"/>
                <a:cs typeface="Calibri" pitchFamily="34" charset="-120"/>
              </a:rPr>
              <a:t>ENVIRONMENTAL &amp; SOCIAL SAFEGUARDS (ESS)</a:t>
            </a:r>
            <a:endParaRPr lang="en-US" sz="2400" dirty="0"/>
          </a:p>
        </p:txBody>
      </p:sp>
      <p:sp>
        <p:nvSpPr>
          <p:cNvPr id="30" name="Shape 28"/>
          <p:cNvSpPr/>
          <p:nvPr/>
        </p:nvSpPr>
        <p:spPr>
          <a:xfrm>
            <a:off x="3413760" y="4511040"/>
            <a:ext cx="2743200" cy="2097024"/>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3200"/>
          </a:p>
        </p:txBody>
      </p:sp>
      <p:sp>
        <p:nvSpPr>
          <p:cNvPr id="31" name="Shape 29"/>
          <p:cNvSpPr/>
          <p:nvPr/>
        </p:nvSpPr>
        <p:spPr>
          <a:xfrm>
            <a:off x="3511296" y="4608576"/>
            <a:ext cx="1219200" cy="268224"/>
          </a:xfrm>
          <a:prstGeom prst="rect">
            <a:avLst/>
          </a:prstGeom>
          <a:solidFill>
            <a:srgbClr val="FEF3C7"/>
          </a:solidFill>
          <a:ln w="12700">
            <a:solidFill>
              <a:srgbClr val="FEF3C7"/>
            </a:solidFill>
            <a:prstDash val="solid"/>
          </a:ln>
        </p:spPr>
        <p:txBody>
          <a:bodyPr/>
          <a:lstStyle/>
          <a:p>
            <a:endParaRPr lang="en-US" sz="3200"/>
          </a:p>
        </p:txBody>
      </p:sp>
      <p:sp>
        <p:nvSpPr>
          <p:cNvPr id="32" name="Text 30"/>
          <p:cNvSpPr/>
          <p:nvPr/>
        </p:nvSpPr>
        <p:spPr>
          <a:xfrm>
            <a:off x="3511296" y="4608576"/>
            <a:ext cx="1219200" cy="268224"/>
          </a:xfrm>
          <a:prstGeom prst="rect">
            <a:avLst/>
          </a:prstGeom>
          <a:noFill/>
          <a:ln/>
        </p:spPr>
        <p:txBody>
          <a:bodyPr wrap="square" lIns="0" tIns="0" rIns="0" bIns="0" rtlCol="0" anchor="ctr"/>
          <a:lstStyle/>
          <a:p>
            <a:pPr algn="ctr"/>
            <a:r>
              <a:rPr lang="en-US" b="1" dirty="0">
                <a:solidFill>
                  <a:srgbClr val="D97706"/>
                </a:solidFill>
                <a:latin typeface="Calibri" pitchFamily="34" charset="0"/>
                <a:ea typeface="Calibri" pitchFamily="34" charset="-122"/>
                <a:cs typeface="Calibri" pitchFamily="34" charset="-120"/>
              </a:rPr>
              <a:t>In progress</a:t>
            </a:r>
            <a:endParaRPr lang="en-US" b="1" dirty="0"/>
          </a:p>
        </p:txBody>
      </p:sp>
      <p:sp>
        <p:nvSpPr>
          <p:cNvPr id="33" name="Text 31"/>
          <p:cNvSpPr/>
          <p:nvPr/>
        </p:nvSpPr>
        <p:spPr>
          <a:xfrm>
            <a:off x="3535680" y="4949952"/>
            <a:ext cx="2499360" cy="426720"/>
          </a:xfrm>
          <a:prstGeom prst="rect">
            <a:avLst/>
          </a:prstGeom>
          <a:noFill/>
          <a:ln/>
        </p:spPr>
        <p:txBody>
          <a:bodyPr wrap="square" lIns="0" tIns="0" rIns="0" bIns="0" rtlCol="0" anchor="ctr"/>
          <a:lstStyle/>
          <a:p>
            <a:r>
              <a:rPr lang="en-US" sz="1600" b="1" dirty="0">
                <a:solidFill>
                  <a:srgbClr val="1A2F5A"/>
                </a:solidFill>
                <a:latin typeface="Calibri" pitchFamily="34" charset="0"/>
                <a:ea typeface="Calibri" pitchFamily="34" charset="-122"/>
                <a:cs typeface="Calibri" pitchFamily="34" charset="-120"/>
              </a:rPr>
              <a:t>Framework in development</a:t>
            </a:r>
            <a:endParaRPr lang="en-US" sz="1600" dirty="0"/>
          </a:p>
        </p:txBody>
      </p:sp>
      <p:sp>
        <p:nvSpPr>
          <p:cNvPr id="34" name="Text 32"/>
          <p:cNvSpPr/>
          <p:nvPr/>
        </p:nvSpPr>
        <p:spPr>
          <a:xfrm>
            <a:off x="3535680" y="5388864"/>
            <a:ext cx="2499360" cy="1219200"/>
          </a:xfrm>
          <a:prstGeom prst="rect">
            <a:avLst/>
          </a:prstGeom>
          <a:noFill/>
          <a:ln/>
        </p:spPr>
        <p:txBody>
          <a:bodyPr wrap="square" lIns="0" tIns="0" rIns="0" bIns="0" rtlCol="0" anchor="ctr"/>
          <a:lstStyle/>
          <a:p>
            <a:r>
              <a:rPr lang="en-US" sz="1400" dirty="0">
                <a:solidFill>
                  <a:srgbClr val="475569"/>
                </a:solidFill>
                <a:latin typeface="Calibri" pitchFamily="34" charset="0"/>
                <a:ea typeface="Calibri" pitchFamily="34" charset="-122"/>
                <a:cs typeface="Calibri" pitchFamily="34" charset="-120"/>
              </a:rPr>
              <a:t>ESS Framework development began in 2025. Expected completion mid-2026 as part of Operations Manual. Ops Manual Chapter 12 tabled for SC4 approval.</a:t>
            </a:r>
            <a:endParaRPr lang="en-US" sz="1400" dirty="0"/>
          </a:p>
        </p:txBody>
      </p:sp>
      <p:sp>
        <p:nvSpPr>
          <p:cNvPr id="35" name="Shape 33"/>
          <p:cNvSpPr/>
          <p:nvPr/>
        </p:nvSpPr>
        <p:spPr>
          <a:xfrm>
            <a:off x="6339840" y="4511040"/>
            <a:ext cx="2743200" cy="2097024"/>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3200"/>
          </a:p>
        </p:txBody>
      </p:sp>
      <p:sp>
        <p:nvSpPr>
          <p:cNvPr id="36" name="Shape 34"/>
          <p:cNvSpPr/>
          <p:nvPr/>
        </p:nvSpPr>
        <p:spPr>
          <a:xfrm>
            <a:off x="6437376" y="4608576"/>
            <a:ext cx="1219200" cy="268224"/>
          </a:xfrm>
          <a:prstGeom prst="rect">
            <a:avLst/>
          </a:prstGeom>
          <a:solidFill>
            <a:srgbClr val="FEF3C7"/>
          </a:solidFill>
          <a:ln w="12700">
            <a:solidFill>
              <a:srgbClr val="FEF3C7"/>
            </a:solidFill>
            <a:prstDash val="solid"/>
          </a:ln>
        </p:spPr>
        <p:txBody>
          <a:bodyPr/>
          <a:lstStyle/>
          <a:p>
            <a:endParaRPr lang="en-US" b="1"/>
          </a:p>
        </p:txBody>
      </p:sp>
      <p:sp>
        <p:nvSpPr>
          <p:cNvPr id="37" name="Text 35"/>
          <p:cNvSpPr/>
          <p:nvPr/>
        </p:nvSpPr>
        <p:spPr>
          <a:xfrm>
            <a:off x="6437376" y="4608576"/>
            <a:ext cx="1219200" cy="268224"/>
          </a:xfrm>
          <a:prstGeom prst="rect">
            <a:avLst/>
          </a:prstGeom>
          <a:noFill/>
          <a:ln/>
        </p:spPr>
        <p:txBody>
          <a:bodyPr wrap="square" lIns="0" tIns="0" rIns="0" bIns="0" rtlCol="0" anchor="ctr"/>
          <a:lstStyle/>
          <a:p>
            <a:pPr algn="ctr"/>
            <a:r>
              <a:rPr lang="en-US" b="1" dirty="0">
                <a:solidFill>
                  <a:srgbClr val="D97706"/>
                </a:solidFill>
                <a:latin typeface="Calibri" pitchFamily="34" charset="0"/>
                <a:ea typeface="Calibri" pitchFamily="34" charset="-122"/>
                <a:cs typeface="Calibri" pitchFamily="34" charset="-120"/>
              </a:rPr>
              <a:t>Underway</a:t>
            </a:r>
            <a:endParaRPr lang="en-US" sz="1100" dirty="0"/>
          </a:p>
        </p:txBody>
      </p:sp>
      <p:sp>
        <p:nvSpPr>
          <p:cNvPr id="38" name="Text 36"/>
          <p:cNvSpPr/>
          <p:nvPr/>
        </p:nvSpPr>
        <p:spPr>
          <a:xfrm>
            <a:off x="6461760" y="4785360"/>
            <a:ext cx="2499360" cy="426720"/>
          </a:xfrm>
          <a:prstGeom prst="rect">
            <a:avLst/>
          </a:prstGeom>
          <a:noFill/>
          <a:ln/>
        </p:spPr>
        <p:txBody>
          <a:bodyPr wrap="square" lIns="0" tIns="0" rIns="0" bIns="0" rtlCol="0" anchor="ctr"/>
          <a:lstStyle/>
          <a:p>
            <a:r>
              <a:rPr lang="en-US" sz="1400" b="1" dirty="0">
                <a:solidFill>
                  <a:srgbClr val="1A2F5A"/>
                </a:solidFill>
                <a:latin typeface="Calibri" pitchFamily="34" charset="0"/>
                <a:ea typeface="Calibri" pitchFamily="34" charset="-122"/>
                <a:cs typeface="Calibri" pitchFamily="34" charset="-120"/>
              </a:rPr>
              <a:t>SPREP ESMS applied meantime</a:t>
            </a:r>
            <a:endParaRPr lang="en-US" sz="1400" dirty="0"/>
          </a:p>
        </p:txBody>
      </p:sp>
      <p:sp>
        <p:nvSpPr>
          <p:cNvPr id="39" name="Text 37"/>
          <p:cNvSpPr/>
          <p:nvPr/>
        </p:nvSpPr>
        <p:spPr>
          <a:xfrm>
            <a:off x="6522720" y="4998720"/>
            <a:ext cx="2499360" cy="1731264"/>
          </a:xfrm>
          <a:prstGeom prst="rect">
            <a:avLst/>
          </a:prstGeom>
          <a:noFill/>
          <a:ln/>
        </p:spPr>
        <p:txBody>
          <a:bodyPr wrap="square" lIns="0" tIns="0" rIns="0" bIns="0" rtlCol="0" anchor="ctr"/>
          <a:lstStyle/>
          <a:p>
            <a:r>
              <a:rPr lang="en-US" sz="1400" dirty="0">
                <a:solidFill>
                  <a:srgbClr val="475569"/>
                </a:solidFill>
                <a:latin typeface="Calibri" pitchFamily="34" charset="0"/>
                <a:ea typeface="Calibri" pitchFamily="34" charset="-122"/>
                <a:cs typeface="Calibri" pitchFamily="34" charset="-120"/>
              </a:rPr>
              <a:t>In absence of WRP ESS Framework, SPREP's ESMS applied activity-by-activity. Specific actions include UXO and geotechnical assessments for Solomon Islands and Samoa radar sites.</a:t>
            </a:r>
            <a:endParaRPr lang="en-US" sz="1400" dirty="0"/>
          </a:p>
        </p:txBody>
      </p:sp>
      <p:sp>
        <p:nvSpPr>
          <p:cNvPr id="40" name="Shape 38"/>
          <p:cNvSpPr/>
          <p:nvPr/>
        </p:nvSpPr>
        <p:spPr>
          <a:xfrm>
            <a:off x="9265920" y="4511040"/>
            <a:ext cx="2743200" cy="2097024"/>
          </a:xfrm>
          <a:prstGeom prst="rect">
            <a:avLst/>
          </a:prstGeom>
          <a:solidFill>
            <a:srgbClr val="FFFFFF"/>
          </a:solidFill>
          <a:ln w="12700">
            <a:solidFill>
              <a:srgbClr val="E2E8F2"/>
            </a:solidFill>
            <a:prstDash val="solid"/>
          </a:ln>
          <a:effectLst>
            <a:outerShdw blurRad="63500" dist="25400" dir="8100000" algn="bl" rotWithShape="0">
              <a:srgbClr val="000000">
                <a:alpha val="10000"/>
              </a:srgbClr>
            </a:outerShdw>
          </a:effectLst>
        </p:spPr>
        <p:txBody>
          <a:bodyPr/>
          <a:lstStyle/>
          <a:p>
            <a:endParaRPr lang="en-US" sz="3200"/>
          </a:p>
        </p:txBody>
      </p:sp>
      <p:sp>
        <p:nvSpPr>
          <p:cNvPr id="41" name="Shape 39"/>
          <p:cNvSpPr/>
          <p:nvPr/>
        </p:nvSpPr>
        <p:spPr>
          <a:xfrm>
            <a:off x="9363456" y="4608576"/>
            <a:ext cx="1219200" cy="268224"/>
          </a:xfrm>
          <a:prstGeom prst="rect">
            <a:avLst/>
          </a:prstGeom>
          <a:solidFill>
            <a:srgbClr val="FEF3C7"/>
          </a:solidFill>
          <a:ln w="12700">
            <a:solidFill>
              <a:srgbClr val="FEF3C7"/>
            </a:solidFill>
            <a:prstDash val="solid"/>
          </a:ln>
        </p:spPr>
        <p:txBody>
          <a:bodyPr/>
          <a:lstStyle/>
          <a:p>
            <a:endParaRPr lang="en-US" sz="4800" b="1"/>
          </a:p>
        </p:txBody>
      </p:sp>
      <p:sp>
        <p:nvSpPr>
          <p:cNvPr id="42" name="Text 40"/>
          <p:cNvSpPr/>
          <p:nvPr/>
        </p:nvSpPr>
        <p:spPr>
          <a:xfrm>
            <a:off x="9363456" y="4608576"/>
            <a:ext cx="1219200" cy="268224"/>
          </a:xfrm>
          <a:prstGeom prst="rect">
            <a:avLst/>
          </a:prstGeom>
          <a:noFill/>
          <a:ln/>
        </p:spPr>
        <p:txBody>
          <a:bodyPr wrap="square" lIns="0" tIns="0" rIns="0" bIns="0" rtlCol="0" anchor="ctr"/>
          <a:lstStyle/>
          <a:p>
            <a:pPr algn="ctr"/>
            <a:r>
              <a:rPr lang="en-US" b="1" dirty="0">
                <a:solidFill>
                  <a:srgbClr val="D97706"/>
                </a:solidFill>
                <a:latin typeface="Calibri" pitchFamily="34" charset="0"/>
                <a:ea typeface="Calibri" pitchFamily="34" charset="-122"/>
                <a:cs typeface="Calibri" pitchFamily="34" charset="-120"/>
              </a:rPr>
              <a:t>Underway</a:t>
            </a:r>
            <a:endParaRPr lang="en-US" dirty="0"/>
          </a:p>
        </p:txBody>
      </p:sp>
      <p:sp>
        <p:nvSpPr>
          <p:cNvPr id="43" name="Text 41"/>
          <p:cNvSpPr/>
          <p:nvPr/>
        </p:nvSpPr>
        <p:spPr>
          <a:xfrm>
            <a:off x="9363456" y="4779264"/>
            <a:ext cx="2499360" cy="426720"/>
          </a:xfrm>
          <a:prstGeom prst="rect">
            <a:avLst/>
          </a:prstGeom>
          <a:noFill/>
          <a:ln/>
        </p:spPr>
        <p:txBody>
          <a:bodyPr wrap="square" lIns="0" tIns="0" rIns="0" bIns="0" rtlCol="0" anchor="ctr"/>
          <a:lstStyle/>
          <a:p>
            <a:r>
              <a:rPr lang="en-US" sz="1400" b="1" dirty="0">
                <a:solidFill>
                  <a:srgbClr val="1A2F5A"/>
                </a:solidFill>
                <a:latin typeface="Calibri" pitchFamily="34" charset="0"/>
                <a:ea typeface="Calibri" pitchFamily="34" charset="-122"/>
                <a:cs typeface="Calibri" pitchFamily="34" charset="-120"/>
              </a:rPr>
              <a:t>Community engagement begun</a:t>
            </a:r>
            <a:endParaRPr lang="en-US" sz="1400" dirty="0"/>
          </a:p>
        </p:txBody>
      </p:sp>
      <p:sp>
        <p:nvSpPr>
          <p:cNvPr id="44" name="Text 42"/>
          <p:cNvSpPr/>
          <p:nvPr/>
        </p:nvSpPr>
        <p:spPr>
          <a:xfrm>
            <a:off x="9387840" y="5145024"/>
            <a:ext cx="2499360" cy="1463040"/>
          </a:xfrm>
          <a:prstGeom prst="rect">
            <a:avLst/>
          </a:prstGeom>
          <a:noFill/>
          <a:ln/>
        </p:spPr>
        <p:txBody>
          <a:bodyPr wrap="square" lIns="0" tIns="0" rIns="0" bIns="0" rtlCol="0" anchor="ctr"/>
          <a:lstStyle/>
          <a:p>
            <a:r>
              <a:rPr lang="en-US" sz="1400" dirty="0">
                <a:solidFill>
                  <a:srgbClr val="475569"/>
                </a:solidFill>
                <a:latin typeface="Calibri" pitchFamily="34" charset="0"/>
                <a:ea typeface="Calibri" pitchFamily="34" charset="-122"/>
                <a:cs typeface="Calibri" pitchFamily="34" charset="-120"/>
              </a:rPr>
              <a:t>Community engagement programme launched in Solomon Islands in December 2025 to support radar installation. ESS screening will be embedded in concept note assessment from 2026.</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5344"/>
          </a:xfrm>
          <a:prstGeom prst="rect">
            <a:avLst/>
          </a:prstGeom>
          <a:solidFill>
            <a:srgbClr val="006D77"/>
          </a:solidFill>
          <a:ln w="12700">
            <a:solidFill>
              <a:srgbClr val="006D77"/>
            </a:solidFill>
            <a:prstDash val="solid"/>
          </a:ln>
        </p:spPr>
        <p:txBody>
          <a:bodyPr/>
          <a:lstStyle/>
          <a:p>
            <a:endParaRPr lang="en-US" sz="2400"/>
          </a:p>
        </p:txBody>
      </p:sp>
      <p:sp>
        <p:nvSpPr>
          <p:cNvPr id="3" name="Text 1"/>
          <p:cNvSpPr/>
          <p:nvPr/>
        </p:nvSpPr>
        <p:spPr>
          <a:xfrm>
            <a:off x="609600" y="219456"/>
            <a:ext cx="10972800" cy="560832"/>
          </a:xfrm>
          <a:prstGeom prst="rect">
            <a:avLst/>
          </a:prstGeom>
          <a:noFill/>
          <a:ln/>
        </p:spPr>
        <p:txBody>
          <a:bodyPr wrap="square" lIns="0" tIns="0" rIns="0" bIns="0" rtlCol="0" anchor="ctr"/>
          <a:lstStyle/>
          <a:p>
            <a:r>
              <a:rPr lang="en-US" sz="4000" b="1" dirty="0">
                <a:solidFill>
                  <a:srgbClr val="1A2F5A"/>
                </a:solidFill>
                <a:latin typeface="Calibri" pitchFamily="34" charset="0"/>
                <a:ea typeface="Calibri" pitchFamily="34" charset="-122"/>
                <a:cs typeface="Calibri" pitchFamily="34" charset="-120"/>
              </a:rPr>
              <a:t>4.0 </a:t>
            </a:r>
            <a:r>
              <a:rPr lang="en-US" sz="4000" b="1" dirty="0" err="1">
                <a:solidFill>
                  <a:srgbClr val="1A2F5A"/>
                </a:solidFill>
                <a:latin typeface="Calibri" pitchFamily="34" charset="0"/>
                <a:ea typeface="Calibri" pitchFamily="34" charset="-122"/>
                <a:cs typeface="Calibri" pitchFamily="34" charset="-120"/>
              </a:rPr>
              <a:t>Programme</a:t>
            </a:r>
            <a:r>
              <a:rPr lang="en-US" sz="4000" b="1" dirty="0">
                <a:solidFill>
                  <a:srgbClr val="1A2F5A"/>
                </a:solidFill>
                <a:latin typeface="Calibri" pitchFamily="34" charset="0"/>
                <a:ea typeface="Calibri" pitchFamily="34" charset="-122"/>
                <a:cs typeface="Calibri" pitchFamily="34" charset="-120"/>
              </a:rPr>
              <a:t> Management &amp; Governance</a:t>
            </a:r>
            <a:endParaRPr lang="en-US" sz="4000" dirty="0"/>
          </a:p>
        </p:txBody>
      </p:sp>
      <p:sp>
        <p:nvSpPr>
          <p:cNvPr id="4" name="Text 2"/>
          <p:cNvSpPr/>
          <p:nvPr/>
        </p:nvSpPr>
        <p:spPr>
          <a:xfrm>
            <a:off x="609600" y="780288"/>
            <a:ext cx="10972800" cy="341376"/>
          </a:xfrm>
          <a:prstGeom prst="rect">
            <a:avLst/>
          </a:prstGeom>
          <a:noFill/>
          <a:ln/>
        </p:spPr>
        <p:txBody>
          <a:bodyPr wrap="square" lIns="0" tIns="0" rIns="0" bIns="0" rtlCol="0" anchor="ctr"/>
          <a:lstStyle/>
          <a:p>
            <a:r>
              <a:rPr lang="en-US" sz="1400" i="1" dirty="0">
                <a:solidFill>
                  <a:srgbClr val="006D77"/>
                </a:solidFill>
                <a:latin typeface="Calibri" pitchFamily="34" charset="0"/>
                <a:ea typeface="Calibri" pitchFamily="34" charset="-122"/>
                <a:cs typeface="Calibri" pitchFamily="34" charset="-120"/>
              </a:rPr>
              <a:t>Contracts &amp; Procurement</a:t>
            </a:r>
            <a:endParaRPr lang="en-US" sz="1400" dirty="0"/>
          </a:p>
        </p:txBody>
      </p:sp>
      <p:sp>
        <p:nvSpPr>
          <p:cNvPr id="5" name="Shape 3"/>
          <p:cNvSpPr/>
          <p:nvPr/>
        </p:nvSpPr>
        <p:spPr>
          <a:xfrm>
            <a:off x="609600" y="1182624"/>
            <a:ext cx="10972800" cy="0"/>
          </a:xfrm>
          <a:prstGeom prst="line">
            <a:avLst/>
          </a:prstGeom>
          <a:noFill/>
          <a:ln w="12700">
            <a:solidFill>
              <a:srgbClr val="E2E8F2"/>
            </a:solidFill>
            <a:prstDash val="solid"/>
          </a:ln>
        </p:spPr>
        <p:txBody>
          <a:bodyPr/>
          <a:lstStyle/>
          <a:p>
            <a:endParaRPr lang="en-US" sz="2400"/>
          </a:p>
        </p:txBody>
      </p:sp>
      <p:sp>
        <p:nvSpPr>
          <p:cNvPr id="7" name="Text 5"/>
          <p:cNvSpPr/>
          <p:nvPr/>
        </p:nvSpPr>
        <p:spPr>
          <a:xfrm>
            <a:off x="487680" y="6498336"/>
            <a:ext cx="11216640" cy="341376"/>
          </a:xfrm>
          <a:prstGeom prst="rect">
            <a:avLst/>
          </a:prstGeom>
          <a:noFill/>
          <a:ln/>
        </p:spPr>
        <p:txBody>
          <a:bodyPr wrap="square" lIns="0" tIns="0" rIns="0" bIns="0" rtlCol="0" anchor="ctr"/>
          <a:lstStyle/>
          <a:p>
            <a:r>
              <a:rPr lang="en-US" sz="1200" dirty="0">
                <a:solidFill>
                  <a:srgbClr val="FFFFFF"/>
                </a:solidFill>
                <a:latin typeface="Calibri" pitchFamily="34" charset="0"/>
                <a:ea typeface="Calibri" pitchFamily="34" charset="-122"/>
                <a:cs typeface="Calibri" pitchFamily="34" charset="-120"/>
              </a:rPr>
              <a:t>Weather Ready Pacific  |  FY2025 Annual Report</a:t>
            </a:r>
            <a:endParaRPr lang="en-US" sz="1200" dirty="0"/>
          </a:p>
        </p:txBody>
      </p:sp>
      <p:sp>
        <p:nvSpPr>
          <p:cNvPr id="8" name="Text 6"/>
          <p:cNvSpPr/>
          <p:nvPr/>
        </p:nvSpPr>
        <p:spPr>
          <a:xfrm>
            <a:off x="609599" y="1316736"/>
            <a:ext cx="4136423" cy="292608"/>
          </a:xfrm>
          <a:prstGeom prst="rect">
            <a:avLst/>
          </a:prstGeom>
          <a:noFill/>
          <a:ln/>
        </p:spPr>
        <p:txBody>
          <a:bodyPr wrap="square" lIns="0" tIns="0" rIns="0" bIns="0" rtlCol="0" anchor="ctr"/>
          <a:lstStyle/>
          <a:p>
            <a:r>
              <a:rPr lang="en-US" b="1" kern="0" spc="200" dirty="0">
                <a:solidFill>
                  <a:srgbClr val="006D77"/>
                </a:solidFill>
                <a:latin typeface="Calibri" pitchFamily="34" charset="0"/>
                <a:ea typeface="Calibri" pitchFamily="34" charset="-122"/>
                <a:cs typeface="Calibri" pitchFamily="34" charset="-120"/>
              </a:rPr>
              <a:t>FUNDING AGREEMENTS – till 2025</a:t>
            </a:r>
            <a:endParaRPr lang="en-US" dirty="0"/>
          </a:p>
        </p:txBody>
      </p:sp>
      <p:sp>
        <p:nvSpPr>
          <p:cNvPr id="9" name="Text 7"/>
          <p:cNvSpPr/>
          <p:nvPr/>
        </p:nvSpPr>
        <p:spPr>
          <a:xfrm>
            <a:off x="609600" y="1633727"/>
            <a:ext cx="4284837" cy="3828287"/>
          </a:xfrm>
          <a:prstGeom prst="rect">
            <a:avLst/>
          </a:prstGeom>
          <a:noFill/>
          <a:ln/>
        </p:spPr>
        <p:txBody>
          <a:bodyPr wrap="square" lIns="0" tIns="0" rIns="0" bIns="0" rtlCol="0" anchor="ctr"/>
          <a:lstStyle/>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Total committed funding: USD 28.5 million (excluding SPREP fees) from 3 donors.</a:t>
            </a:r>
            <a:endParaRPr lang="en-US"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Australia DFAT: AUD 30 million across 2 agreements (Nov 2023 &amp; Mar 2025).</a:t>
            </a:r>
            <a:endParaRPr lang="en-US"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New Zealand MFAT: USD 1.33 million across 2 agreements (Aug 2024 &amp; Jun 2025).</a:t>
            </a:r>
            <a:endParaRPr lang="en-US"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UK WISER: USD 0.81 million across 2 agreements (Apr 2024 &amp; Feb 2025).</a:t>
            </a:r>
            <a:endParaRPr lang="en-US"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USD 18.1 million flows through SPREP; remainder managed by NZ MetService, ESNZ, ADB, and UNDRR.</a:t>
            </a:r>
            <a:endParaRPr lang="en-US" dirty="0"/>
          </a:p>
        </p:txBody>
      </p:sp>
      <p:sp>
        <p:nvSpPr>
          <p:cNvPr id="10" name="Text 8"/>
          <p:cNvSpPr/>
          <p:nvPr/>
        </p:nvSpPr>
        <p:spPr>
          <a:xfrm>
            <a:off x="5057578" y="1281192"/>
            <a:ext cx="5242560" cy="292608"/>
          </a:xfrm>
          <a:prstGeom prst="rect">
            <a:avLst/>
          </a:prstGeom>
          <a:noFill/>
          <a:ln/>
        </p:spPr>
        <p:txBody>
          <a:bodyPr wrap="square" lIns="0" tIns="0" rIns="0" bIns="0" rtlCol="0" anchor="ctr"/>
          <a:lstStyle/>
          <a:p>
            <a:r>
              <a:rPr lang="en-US" b="1" kern="0" spc="200" dirty="0">
                <a:solidFill>
                  <a:srgbClr val="006D77"/>
                </a:solidFill>
                <a:latin typeface="Calibri" pitchFamily="34" charset="0"/>
                <a:ea typeface="Calibri" pitchFamily="34" charset="-122"/>
                <a:cs typeface="Calibri" pitchFamily="34" charset="-120"/>
              </a:rPr>
              <a:t>PROCUREMENT</a:t>
            </a:r>
            <a:endParaRPr lang="en-US" dirty="0"/>
          </a:p>
        </p:txBody>
      </p:sp>
      <p:sp>
        <p:nvSpPr>
          <p:cNvPr id="11" name="Text 9"/>
          <p:cNvSpPr/>
          <p:nvPr/>
        </p:nvSpPr>
        <p:spPr>
          <a:xfrm>
            <a:off x="5057578" y="1470612"/>
            <a:ext cx="4370189" cy="3930443"/>
          </a:xfrm>
          <a:prstGeom prst="rect">
            <a:avLst/>
          </a:prstGeom>
          <a:noFill/>
          <a:ln/>
        </p:spPr>
        <p:txBody>
          <a:bodyPr wrap="square" lIns="0" tIns="0" rIns="0" bIns="0" rtlCol="0" anchor="ctr"/>
          <a:lstStyle/>
          <a:p>
            <a:pPr marL="457189" indent="-457189">
              <a:spcAft>
                <a:spcPts val="533"/>
              </a:spcAft>
              <a:buSzPct val="100000"/>
              <a:buChar char="•"/>
            </a:pPr>
            <a:r>
              <a:rPr lang="en-US" sz="1700" dirty="0">
                <a:solidFill>
                  <a:srgbClr val="1E293B"/>
                </a:solidFill>
                <a:latin typeface="Calibri" pitchFamily="34" charset="0"/>
                <a:ea typeface="Calibri" pitchFamily="34" charset="-122"/>
                <a:cs typeface="Calibri" pitchFamily="34" charset="-120"/>
              </a:rPr>
              <a:t>7 SPREP-managed contracts signed in 2025, totalling USD 1.84 million.</a:t>
            </a:r>
            <a:endParaRPr lang="en-US" sz="1700" dirty="0"/>
          </a:p>
          <a:p>
            <a:pPr marL="457189" indent="-457189">
              <a:spcAft>
                <a:spcPts val="533"/>
              </a:spcAft>
              <a:buSzPct val="100000"/>
              <a:buChar char="•"/>
            </a:pPr>
            <a:r>
              <a:rPr lang="en-US" sz="1700" dirty="0">
                <a:solidFill>
                  <a:srgbClr val="1E293B"/>
                </a:solidFill>
                <a:latin typeface="Calibri" pitchFamily="34" charset="0"/>
                <a:ea typeface="Calibri" pitchFamily="34" charset="-122"/>
                <a:cs typeface="Calibri" pitchFamily="34" charset="-120"/>
              </a:rPr>
              <a:t>Key signed contracts include: Hydrological services &amp; coastal inundation EW (AUD 1.55M); BOM Project Arrangements (AUD 861K); Tonga LOA (USD 83K); GEDSI Consultant Phase 1 (USD 28K).</a:t>
            </a:r>
            <a:endParaRPr lang="en-US" sz="1700" dirty="0"/>
          </a:p>
          <a:p>
            <a:pPr marL="457189" indent="-457189">
              <a:spcAft>
                <a:spcPts val="533"/>
              </a:spcAft>
              <a:buSzPct val="100000"/>
              <a:buChar char="•"/>
            </a:pPr>
            <a:r>
              <a:rPr lang="en-US" sz="1700" dirty="0">
                <a:solidFill>
                  <a:srgbClr val="1E293B"/>
                </a:solidFill>
                <a:latin typeface="Calibri" pitchFamily="34" charset="0"/>
                <a:ea typeface="Calibri" pitchFamily="34" charset="-122"/>
                <a:cs typeface="Calibri" pitchFamily="34" charset="-120"/>
              </a:rPr>
              <a:t>10 contracts in negotiation, including LOAs for Cook Islands, Kiribati, RMI, Niue, Samoa, Solomon Islands, Tuvalu and Fiji.</a:t>
            </a:r>
            <a:endParaRPr lang="en-US" sz="1700" dirty="0"/>
          </a:p>
          <a:p>
            <a:pPr marL="457189" indent="-457189">
              <a:spcAft>
                <a:spcPts val="533"/>
              </a:spcAft>
              <a:buSzPct val="100000"/>
              <a:buChar char="•"/>
            </a:pPr>
            <a:r>
              <a:rPr lang="en-US" sz="1700" dirty="0">
                <a:solidFill>
                  <a:srgbClr val="1E293B"/>
                </a:solidFill>
                <a:latin typeface="Calibri" pitchFamily="34" charset="0"/>
                <a:ea typeface="Calibri" pitchFamily="34" charset="-122"/>
                <a:cs typeface="Calibri" pitchFamily="34" charset="-120"/>
              </a:rPr>
              <a:t>1 contract under tender evaluation (Review of WRP Decadal Investment Plan, USD 50K).</a:t>
            </a:r>
            <a:endParaRPr lang="en-US" sz="1700" dirty="0"/>
          </a:p>
          <a:p>
            <a:pPr marL="457189" indent="-457189">
              <a:spcAft>
                <a:spcPts val="533"/>
              </a:spcAft>
              <a:buSzPct val="100000"/>
              <a:buChar char="•"/>
            </a:pPr>
            <a:r>
              <a:rPr lang="en-US" sz="1700" dirty="0">
                <a:solidFill>
                  <a:srgbClr val="1E293B"/>
                </a:solidFill>
                <a:latin typeface="Calibri" pitchFamily="34" charset="0"/>
                <a:ea typeface="Calibri" pitchFamily="34" charset="-122"/>
                <a:cs typeface="Calibri" pitchFamily="34" charset="-120"/>
              </a:rPr>
              <a:t>Samoa Radar Supplier contract advertised.</a:t>
            </a:r>
            <a:endParaRPr lang="en-US" sz="1700" dirty="0"/>
          </a:p>
        </p:txBody>
      </p:sp>
      <p:sp>
        <p:nvSpPr>
          <p:cNvPr id="12" name="Shape 10"/>
          <p:cNvSpPr/>
          <p:nvPr/>
        </p:nvSpPr>
        <p:spPr>
          <a:xfrm>
            <a:off x="4746045" y="1285595"/>
            <a:ext cx="0" cy="4176419"/>
          </a:xfrm>
          <a:prstGeom prst="line">
            <a:avLst/>
          </a:prstGeom>
          <a:noFill/>
          <a:ln w="12700">
            <a:solidFill>
              <a:srgbClr val="E2E8F2"/>
            </a:solidFill>
            <a:prstDash val="solid"/>
          </a:ln>
        </p:spPr>
        <p:txBody>
          <a:bodyPr/>
          <a:lstStyle/>
          <a:p>
            <a:endParaRPr lang="en-US" sz="2400"/>
          </a:p>
        </p:txBody>
      </p:sp>
      <p:sp>
        <p:nvSpPr>
          <p:cNvPr id="13" name="Shape 11"/>
          <p:cNvSpPr/>
          <p:nvPr/>
        </p:nvSpPr>
        <p:spPr>
          <a:xfrm>
            <a:off x="731520" y="5513937"/>
            <a:ext cx="10972800" cy="1127720"/>
          </a:xfrm>
          <a:prstGeom prst="rect">
            <a:avLst/>
          </a:prstGeom>
          <a:solidFill>
            <a:srgbClr val="F7F9FB"/>
          </a:solidFill>
          <a:ln w="12700">
            <a:solidFill>
              <a:srgbClr val="E2E8F2"/>
            </a:solidFill>
            <a:prstDash val="solid"/>
          </a:ln>
        </p:spPr>
        <p:txBody>
          <a:bodyPr/>
          <a:lstStyle/>
          <a:p>
            <a:endParaRPr lang="en-US" sz="2400"/>
          </a:p>
        </p:txBody>
      </p:sp>
      <p:sp>
        <p:nvSpPr>
          <p:cNvPr id="14" name="Shape 12"/>
          <p:cNvSpPr/>
          <p:nvPr/>
        </p:nvSpPr>
        <p:spPr>
          <a:xfrm>
            <a:off x="731520" y="5513937"/>
            <a:ext cx="85344" cy="1127720"/>
          </a:xfrm>
          <a:prstGeom prst="rect">
            <a:avLst/>
          </a:prstGeom>
          <a:solidFill>
            <a:srgbClr val="006D77"/>
          </a:solidFill>
          <a:ln w="12700">
            <a:solidFill>
              <a:srgbClr val="006D77"/>
            </a:solidFill>
            <a:prstDash val="solid"/>
          </a:ln>
        </p:spPr>
        <p:txBody>
          <a:bodyPr/>
          <a:lstStyle/>
          <a:p>
            <a:endParaRPr lang="en-US" sz="2400"/>
          </a:p>
        </p:txBody>
      </p:sp>
      <p:sp>
        <p:nvSpPr>
          <p:cNvPr id="15" name="Text 13"/>
          <p:cNvSpPr/>
          <p:nvPr/>
        </p:nvSpPr>
        <p:spPr>
          <a:xfrm>
            <a:off x="975360" y="5534605"/>
            <a:ext cx="10485120" cy="268787"/>
          </a:xfrm>
          <a:prstGeom prst="rect">
            <a:avLst/>
          </a:prstGeom>
          <a:noFill/>
          <a:ln/>
        </p:spPr>
        <p:txBody>
          <a:bodyPr wrap="square" lIns="0" tIns="0" rIns="0" bIns="0" rtlCol="0" anchor="ctr"/>
          <a:lstStyle/>
          <a:p>
            <a:r>
              <a:rPr lang="en-US" b="1" dirty="0">
                <a:solidFill>
                  <a:srgbClr val="1A2F5A"/>
                </a:solidFill>
                <a:latin typeface="Calibri" pitchFamily="34" charset="0"/>
                <a:ea typeface="Calibri" pitchFamily="34" charset="-122"/>
                <a:cs typeface="Calibri" pitchFamily="34" charset="-120"/>
              </a:rPr>
              <a:t>Support contracted directly by donors to executing agencies (outside SPREP)</a:t>
            </a:r>
            <a:endParaRPr lang="en-US" dirty="0"/>
          </a:p>
        </p:txBody>
      </p:sp>
      <p:sp>
        <p:nvSpPr>
          <p:cNvPr id="16" name="Text 14"/>
          <p:cNvSpPr/>
          <p:nvPr/>
        </p:nvSpPr>
        <p:spPr>
          <a:xfrm>
            <a:off x="999744" y="5803392"/>
            <a:ext cx="10704576" cy="933350"/>
          </a:xfrm>
          <a:prstGeom prst="rect">
            <a:avLst/>
          </a:prstGeom>
          <a:noFill/>
          <a:ln/>
        </p:spPr>
        <p:txBody>
          <a:bodyPr wrap="square" lIns="0" tIns="0" rIns="0" bIns="0" rtlCol="0" anchor="ctr"/>
          <a:lstStyle/>
          <a:p>
            <a:pPr marL="457189" indent="-457189">
              <a:buSzPct val="100000"/>
              <a:buChar char="•"/>
            </a:pPr>
            <a:r>
              <a:rPr lang="en-US" dirty="0">
                <a:solidFill>
                  <a:srgbClr val="1E293B"/>
                </a:solidFill>
                <a:latin typeface="Calibri" pitchFamily="34" charset="0"/>
                <a:ea typeface="Calibri" pitchFamily="34" charset="-122"/>
                <a:cs typeface="Calibri" pitchFamily="34" charset="-120"/>
              </a:rPr>
              <a:t>NZ MetService (NZ MFAT): USD 7.M  ·  Earth Sciences NZ (NZ MFAT): USD 3.0M  ·  GEDSI Specialist (UNDRR): USD 86.4K  ·  Governance Adviser (ADB): USD 150K  ·  MERL &amp; Sustainability Consultancy (NZ MFAT): USD 57.9K</a:t>
            </a:r>
            <a:endParaRPr lang="en-US" dirty="0"/>
          </a:p>
        </p:txBody>
      </p:sp>
      <p:pic>
        <p:nvPicPr>
          <p:cNvPr id="6" name="Picture 5">
            <a:extLst>
              <a:ext uri="{FF2B5EF4-FFF2-40B4-BE49-F238E27FC236}">
                <a16:creationId xmlns:a16="http://schemas.microsoft.com/office/drawing/2014/main" id="{10C088BF-0163-C1DA-459A-7B283F4C7AC9}"/>
              </a:ext>
            </a:extLst>
          </p:cNvPr>
          <p:cNvPicPr>
            <a:picLocks noChangeAspect="1"/>
          </p:cNvPicPr>
          <p:nvPr/>
        </p:nvPicPr>
        <p:blipFill>
          <a:blip r:embed="rId3"/>
          <a:stretch>
            <a:fillRect/>
          </a:stretch>
        </p:blipFill>
        <p:spPr>
          <a:xfrm>
            <a:off x="9427767" y="1294765"/>
            <a:ext cx="2549374" cy="40211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E01CEC-25BE-3054-5367-9B24AE77E2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676" y="420414"/>
            <a:ext cx="11866179" cy="5538951"/>
          </a:xfrm>
          <a:prstGeom prst="rect">
            <a:avLst/>
          </a:prstGeom>
          <a:noFill/>
          <a:ln>
            <a:noFill/>
          </a:ln>
        </p:spPr>
      </p:pic>
    </p:spTree>
    <p:extLst>
      <p:ext uri="{BB962C8B-B14F-4D97-AF65-F5344CB8AC3E}">
        <p14:creationId xmlns:p14="http://schemas.microsoft.com/office/powerpoint/2010/main" val="342790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5344"/>
          </a:xfrm>
          <a:prstGeom prst="rect">
            <a:avLst/>
          </a:prstGeom>
          <a:solidFill>
            <a:srgbClr val="006D77"/>
          </a:solidFill>
          <a:ln w="12700">
            <a:solidFill>
              <a:srgbClr val="006D77"/>
            </a:solidFill>
            <a:prstDash val="solid"/>
          </a:ln>
        </p:spPr>
        <p:txBody>
          <a:bodyPr/>
          <a:lstStyle/>
          <a:p>
            <a:endParaRPr lang="en-US" sz="2400"/>
          </a:p>
        </p:txBody>
      </p:sp>
      <p:sp>
        <p:nvSpPr>
          <p:cNvPr id="3" name="Text 1"/>
          <p:cNvSpPr/>
          <p:nvPr/>
        </p:nvSpPr>
        <p:spPr>
          <a:xfrm>
            <a:off x="609600" y="219456"/>
            <a:ext cx="10972800" cy="560832"/>
          </a:xfrm>
          <a:prstGeom prst="rect">
            <a:avLst/>
          </a:prstGeom>
          <a:noFill/>
          <a:ln/>
        </p:spPr>
        <p:txBody>
          <a:bodyPr wrap="square" lIns="0" tIns="0" rIns="0" bIns="0" rtlCol="0" anchor="ctr"/>
          <a:lstStyle/>
          <a:p>
            <a:r>
              <a:rPr lang="en-US" sz="2667" b="1" dirty="0">
                <a:solidFill>
                  <a:srgbClr val="1A2F5A"/>
                </a:solidFill>
                <a:latin typeface="Calibri" pitchFamily="34" charset="0"/>
                <a:ea typeface="Calibri" pitchFamily="34" charset="-122"/>
                <a:cs typeface="Calibri" pitchFamily="34" charset="-120"/>
              </a:rPr>
              <a:t>Programme Management &amp; Governance</a:t>
            </a:r>
            <a:endParaRPr lang="en-US" sz="2667" dirty="0"/>
          </a:p>
        </p:txBody>
      </p:sp>
      <p:sp>
        <p:nvSpPr>
          <p:cNvPr id="4" name="Text 2"/>
          <p:cNvSpPr/>
          <p:nvPr/>
        </p:nvSpPr>
        <p:spPr>
          <a:xfrm>
            <a:off x="609600" y="780288"/>
            <a:ext cx="10972800" cy="341376"/>
          </a:xfrm>
          <a:prstGeom prst="rect">
            <a:avLst/>
          </a:prstGeom>
          <a:noFill/>
          <a:ln/>
        </p:spPr>
        <p:txBody>
          <a:bodyPr wrap="square" lIns="0" tIns="0" rIns="0" bIns="0" rtlCol="0" anchor="ctr"/>
          <a:lstStyle/>
          <a:p>
            <a:r>
              <a:rPr lang="en-US" sz="2000" i="1" dirty="0">
                <a:solidFill>
                  <a:srgbClr val="006D77"/>
                </a:solidFill>
                <a:latin typeface="Calibri" pitchFamily="34" charset="0"/>
                <a:ea typeface="Calibri" pitchFamily="34" charset="-122"/>
                <a:cs typeface="Calibri" pitchFamily="34" charset="-120"/>
              </a:rPr>
              <a:t>Recruitment &amp; PMU Staffing</a:t>
            </a:r>
            <a:endParaRPr lang="en-US" sz="2000" dirty="0"/>
          </a:p>
        </p:txBody>
      </p:sp>
      <p:sp>
        <p:nvSpPr>
          <p:cNvPr id="5" name="Shape 3"/>
          <p:cNvSpPr/>
          <p:nvPr/>
        </p:nvSpPr>
        <p:spPr>
          <a:xfrm>
            <a:off x="609600" y="1182624"/>
            <a:ext cx="10972800" cy="0"/>
          </a:xfrm>
          <a:prstGeom prst="line">
            <a:avLst/>
          </a:prstGeom>
          <a:noFill/>
          <a:ln w="12700">
            <a:solidFill>
              <a:srgbClr val="E2E8F2"/>
            </a:solidFill>
            <a:prstDash val="solid"/>
          </a:ln>
        </p:spPr>
        <p:txBody>
          <a:bodyPr/>
          <a:lstStyle/>
          <a:p>
            <a:endParaRPr lang="en-US" sz="2400"/>
          </a:p>
        </p:txBody>
      </p:sp>
      <p:sp>
        <p:nvSpPr>
          <p:cNvPr id="6" name="Shape 4"/>
          <p:cNvSpPr/>
          <p:nvPr/>
        </p:nvSpPr>
        <p:spPr>
          <a:xfrm>
            <a:off x="0" y="6461760"/>
            <a:ext cx="12192000" cy="396240"/>
          </a:xfrm>
          <a:prstGeom prst="rect">
            <a:avLst/>
          </a:prstGeom>
          <a:solidFill>
            <a:srgbClr val="1A2F5A"/>
          </a:solidFill>
          <a:ln w="12700">
            <a:solidFill>
              <a:srgbClr val="1A2F5A"/>
            </a:solidFill>
            <a:prstDash val="solid"/>
          </a:ln>
        </p:spPr>
        <p:txBody>
          <a:bodyPr/>
          <a:lstStyle/>
          <a:p>
            <a:endParaRPr lang="en-US" sz="2400"/>
          </a:p>
        </p:txBody>
      </p:sp>
      <p:sp>
        <p:nvSpPr>
          <p:cNvPr id="7" name="Text 5"/>
          <p:cNvSpPr/>
          <p:nvPr/>
        </p:nvSpPr>
        <p:spPr>
          <a:xfrm>
            <a:off x="487680" y="6498336"/>
            <a:ext cx="11216640" cy="341376"/>
          </a:xfrm>
          <a:prstGeom prst="rect">
            <a:avLst/>
          </a:prstGeom>
          <a:noFill/>
          <a:ln/>
        </p:spPr>
        <p:txBody>
          <a:bodyPr wrap="square" lIns="0" tIns="0" rIns="0" bIns="0" rtlCol="0" anchor="ctr"/>
          <a:lstStyle/>
          <a:p>
            <a:r>
              <a:rPr lang="en-US" sz="1200" dirty="0">
                <a:solidFill>
                  <a:srgbClr val="FFFFFF"/>
                </a:solidFill>
                <a:latin typeface="Calibri" pitchFamily="34" charset="0"/>
                <a:ea typeface="Calibri" pitchFamily="34" charset="-122"/>
                <a:cs typeface="Calibri" pitchFamily="34" charset="-120"/>
              </a:rPr>
              <a:t>Weather Ready Pacific  |  FY2025 Annual Report</a:t>
            </a:r>
            <a:endParaRPr lang="en-US" sz="1200" dirty="0"/>
          </a:p>
        </p:txBody>
      </p:sp>
      <p:sp>
        <p:nvSpPr>
          <p:cNvPr id="8" name="Text 6"/>
          <p:cNvSpPr/>
          <p:nvPr/>
        </p:nvSpPr>
        <p:spPr>
          <a:xfrm>
            <a:off x="609600" y="1316736"/>
            <a:ext cx="5242560" cy="292608"/>
          </a:xfrm>
          <a:prstGeom prst="rect">
            <a:avLst/>
          </a:prstGeom>
          <a:noFill/>
          <a:ln/>
        </p:spPr>
        <p:txBody>
          <a:bodyPr wrap="square" lIns="0" tIns="0" rIns="0" bIns="0" rtlCol="0" anchor="ctr"/>
          <a:lstStyle/>
          <a:p>
            <a:r>
              <a:rPr lang="en-US" sz="2000" b="1" kern="0" spc="200" dirty="0">
                <a:solidFill>
                  <a:srgbClr val="006D77"/>
                </a:solidFill>
                <a:latin typeface="Calibri" pitchFamily="34" charset="0"/>
                <a:ea typeface="Calibri" pitchFamily="34" charset="-122"/>
                <a:cs typeface="Calibri" pitchFamily="34" charset="-120"/>
              </a:rPr>
              <a:t>2025 APPOINTMENTS</a:t>
            </a:r>
            <a:endParaRPr lang="en-US" sz="2000" dirty="0"/>
          </a:p>
        </p:txBody>
      </p:sp>
      <p:sp>
        <p:nvSpPr>
          <p:cNvPr id="9" name="Text 7"/>
          <p:cNvSpPr/>
          <p:nvPr/>
        </p:nvSpPr>
        <p:spPr>
          <a:xfrm>
            <a:off x="609600" y="1645920"/>
            <a:ext cx="5242560" cy="1889760"/>
          </a:xfrm>
          <a:prstGeom prst="rect">
            <a:avLst/>
          </a:prstGeom>
          <a:noFill/>
          <a:ln/>
        </p:spPr>
        <p:txBody>
          <a:bodyPr wrap="square" lIns="0" tIns="0" rIns="0" bIns="0" rtlCol="0" anchor="ctr"/>
          <a:lstStyle/>
          <a:p>
            <a:pPr marL="457189" indent="-457189">
              <a:spcAft>
                <a:spcPts val="800"/>
              </a:spcAft>
              <a:buSzPct val="100000"/>
              <a:buChar char="•"/>
            </a:pPr>
            <a:r>
              <a:rPr lang="en-US" sz="2000" dirty="0">
                <a:solidFill>
                  <a:srgbClr val="1E293B"/>
                </a:solidFill>
                <a:latin typeface="Calibri" pitchFamily="34" charset="0"/>
                <a:ea typeface="Calibri" pitchFamily="34" charset="-122"/>
                <a:cs typeface="Calibri" pitchFamily="34" charset="-120"/>
              </a:rPr>
              <a:t>Financial Accountant (May 2025)</a:t>
            </a:r>
            <a:endParaRPr lang="en-US" sz="2000" dirty="0"/>
          </a:p>
          <a:p>
            <a:pPr marL="457189" indent="-457189">
              <a:spcAft>
                <a:spcPts val="800"/>
              </a:spcAft>
              <a:buSzPct val="100000"/>
              <a:buChar char="•"/>
            </a:pPr>
            <a:r>
              <a:rPr lang="en-US" sz="2000" dirty="0">
                <a:solidFill>
                  <a:srgbClr val="1E293B"/>
                </a:solidFill>
                <a:latin typeface="Calibri" pitchFamily="34" charset="0"/>
                <a:ea typeface="Calibri" pitchFamily="34" charset="-122"/>
                <a:cs typeface="Calibri" pitchFamily="34" charset="-120"/>
              </a:rPr>
              <a:t>Infrastructure and ICT Adviser (October 2025)</a:t>
            </a:r>
            <a:endParaRPr lang="en-US" sz="2000" dirty="0"/>
          </a:p>
          <a:p>
            <a:pPr marL="457189" indent="-457189">
              <a:spcAft>
                <a:spcPts val="800"/>
              </a:spcAft>
              <a:buSzPct val="100000"/>
              <a:buChar char="•"/>
            </a:pPr>
            <a:r>
              <a:rPr lang="en-US" sz="2000" dirty="0">
                <a:solidFill>
                  <a:srgbClr val="1E293B"/>
                </a:solidFill>
                <a:latin typeface="Calibri" pitchFamily="34" charset="0"/>
                <a:ea typeface="Calibri" pitchFamily="34" charset="-122"/>
                <a:cs typeface="Calibri" pitchFamily="34" charset="-120"/>
              </a:rPr>
              <a:t>Capacity Development and Training Adviser (October 2025)</a:t>
            </a:r>
            <a:endParaRPr lang="en-US" sz="2000" dirty="0"/>
          </a:p>
          <a:p>
            <a:pPr marL="457189" indent="-457189">
              <a:spcAft>
                <a:spcPts val="800"/>
              </a:spcAft>
              <a:buSzPct val="100000"/>
              <a:buChar char="•"/>
            </a:pPr>
            <a:r>
              <a:rPr lang="en-US" sz="2000" dirty="0">
                <a:solidFill>
                  <a:srgbClr val="1E293B"/>
                </a:solidFill>
                <a:latin typeface="Calibri" pitchFamily="34" charset="0"/>
                <a:ea typeface="Calibri" pitchFamily="34" charset="-122"/>
                <a:cs typeface="Calibri" pitchFamily="34" charset="-120"/>
              </a:rPr>
              <a:t>Procurement Officer (November 2025)</a:t>
            </a:r>
            <a:endParaRPr lang="en-US" sz="2000" dirty="0"/>
          </a:p>
        </p:txBody>
      </p:sp>
      <p:sp>
        <p:nvSpPr>
          <p:cNvPr id="10" name="Text 8"/>
          <p:cNvSpPr/>
          <p:nvPr/>
        </p:nvSpPr>
        <p:spPr>
          <a:xfrm>
            <a:off x="609600" y="3633216"/>
            <a:ext cx="5242560" cy="292608"/>
          </a:xfrm>
          <a:prstGeom prst="rect">
            <a:avLst/>
          </a:prstGeom>
          <a:noFill/>
          <a:ln/>
        </p:spPr>
        <p:txBody>
          <a:bodyPr wrap="square" lIns="0" tIns="0" rIns="0" bIns="0" rtlCol="0" anchor="ctr"/>
          <a:lstStyle/>
          <a:p>
            <a:r>
              <a:rPr lang="en-US" b="1" kern="0" spc="200" dirty="0">
                <a:solidFill>
                  <a:srgbClr val="006D77"/>
                </a:solidFill>
                <a:latin typeface="Calibri" pitchFamily="34" charset="0"/>
                <a:ea typeface="Calibri" pitchFamily="34" charset="-122"/>
                <a:cs typeface="Calibri" pitchFamily="34" charset="-120"/>
              </a:rPr>
              <a:t>TARGETED FOR RECRUITMENT IN 2026</a:t>
            </a:r>
            <a:endParaRPr lang="en-US" dirty="0"/>
          </a:p>
        </p:txBody>
      </p:sp>
      <p:sp>
        <p:nvSpPr>
          <p:cNvPr id="11" name="Text 9"/>
          <p:cNvSpPr/>
          <p:nvPr/>
        </p:nvSpPr>
        <p:spPr>
          <a:xfrm>
            <a:off x="609600" y="3950207"/>
            <a:ext cx="5242560" cy="2316479"/>
          </a:xfrm>
          <a:prstGeom prst="rect">
            <a:avLst/>
          </a:prstGeom>
          <a:noFill/>
          <a:ln/>
        </p:spPr>
        <p:txBody>
          <a:bodyPr wrap="square" lIns="0" tIns="0" rIns="0" bIns="0" rtlCol="0" anchor="ctr"/>
          <a:lstStyle/>
          <a:p>
            <a:pPr marL="457189" indent="-457189">
              <a:spcAft>
                <a:spcPts val="800"/>
              </a:spcAft>
              <a:buSzPct val="100000"/>
              <a:buChar char="•"/>
            </a:pPr>
            <a:r>
              <a:rPr lang="en-US" sz="2400" dirty="0">
                <a:solidFill>
                  <a:srgbClr val="1E293B"/>
                </a:solidFill>
                <a:latin typeface="Calibri" pitchFamily="34" charset="0"/>
                <a:ea typeface="Calibri" pitchFamily="34" charset="-122"/>
                <a:cs typeface="Calibri" pitchFamily="34" charset="-120"/>
              </a:rPr>
              <a:t>MERLA Officer  (FILLED – April 2026)</a:t>
            </a:r>
          </a:p>
          <a:p>
            <a:pPr marL="457189" indent="-457189">
              <a:spcAft>
                <a:spcPts val="800"/>
              </a:spcAft>
              <a:buSzPct val="100000"/>
              <a:buChar char="•"/>
            </a:pPr>
            <a:r>
              <a:rPr lang="en-US" sz="2400" dirty="0">
                <a:solidFill>
                  <a:srgbClr val="1E293B"/>
                </a:solidFill>
                <a:latin typeface="Calibri" pitchFamily="34" charset="0"/>
                <a:ea typeface="Calibri" pitchFamily="34" charset="-122"/>
                <a:cs typeface="Calibri" pitchFamily="34" charset="-120"/>
              </a:rPr>
              <a:t>ESS/GEDSI Officer (IN PROGRESS – MAY 2026)</a:t>
            </a:r>
            <a:endParaRPr lang="en-US" sz="2400" dirty="0"/>
          </a:p>
          <a:p>
            <a:pPr marL="457189" indent="-457189">
              <a:spcAft>
                <a:spcPts val="800"/>
              </a:spcAft>
              <a:buSzPct val="100000"/>
              <a:buChar char="•"/>
            </a:pPr>
            <a:r>
              <a:rPr lang="en-US" sz="2400" dirty="0">
                <a:solidFill>
                  <a:srgbClr val="1E293B"/>
                </a:solidFill>
                <a:latin typeface="Calibri" pitchFamily="34" charset="0"/>
                <a:ea typeface="Calibri" pitchFamily="34" charset="-122"/>
                <a:cs typeface="Calibri" pitchFamily="34" charset="-120"/>
              </a:rPr>
              <a:t>Communications and Knowledge Management Officer (FILLED – Feb/Mar 2026)</a:t>
            </a:r>
            <a:endParaRPr lang="en-US" sz="2400" dirty="0"/>
          </a:p>
        </p:txBody>
      </p:sp>
      <p:sp>
        <p:nvSpPr>
          <p:cNvPr id="12" name="Shape 10"/>
          <p:cNvSpPr/>
          <p:nvPr/>
        </p:nvSpPr>
        <p:spPr>
          <a:xfrm>
            <a:off x="5852160" y="5961890"/>
            <a:ext cx="5730240" cy="366628"/>
          </a:xfrm>
          <a:prstGeom prst="rect">
            <a:avLst/>
          </a:prstGeom>
          <a:solidFill>
            <a:srgbClr val="F0F4F8"/>
          </a:solidFill>
          <a:ln w="12700">
            <a:solidFill>
              <a:srgbClr val="E2E8F2"/>
            </a:solidFill>
            <a:prstDash val="dash"/>
          </a:ln>
        </p:spPr>
        <p:txBody>
          <a:bodyPr/>
          <a:lstStyle/>
          <a:p>
            <a:endParaRPr lang="en-US" sz="2400"/>
          </a:p>
        </p:txBody>
      </p:sp>
      <p:sp>
        <p:nvSpPr>
          <p:cNvPr id="13" name="Text 11"/>
          <p:cNvSpPr/>
          <p:nvPr/>
        </p:nvSpPr>
        <p:spPr>
          <a:xfrm>
            <a:off x="6217920" y="3291840"/>
            <a:ext cx="5364480" cy="853440"/>
          </a:xfrm>
          <a:prstGeom prst="rect">
            <a:avLst/>
          </a:prstGeom>
          <a:noFill/>
          <a:ln/>
        </p:spPr>
        <p:txBody>
          <a:bodyPr wrap="square" lIns="0" tIns="0" rIns="0" bIns="0" rtlCol="0" anchor="ctr"/>
          <a:lstStyle/>
          <a:p>
            <a:pPr algn="ctr"/>
            <a:endParaRPr lang="en-US" sz="1333" dirty="0"/>
          </a:p>
        </p:txBody>
      </p:sp>
      <p:sp>
        <p:nvSpPr>
          <p:cNvPr id="14" name="Text 12"/>
          <p:cNvSpPr/>
          <p:nvPr/>
        </p:nvSpPr>
        <p:spPr>
          <a:xfrm>
            <a:off x="6035040" y="5961890"/>
            <a:ext cx="5364480" cy="426720"/>
          </a:xfrm>
          <a:prstGeom prst="rect">
            <a:avLst/>
          </a:prstGeom>
          <a:noFill/>
          <a:ln/>
        </p:spPr>
        <p:txBody>
          <a:bodyPr wrap="square" lIns="0" tIns="0" rIns="0" bIns="0" rtlCol="0" anchor="ctr"/>
          <a:lstStyle/>
          <a:p>
            <a:pPr algn="ctr"/>
            <a:r>
              <a:rPr lang="en-US" sz="1200" b="1" i="1" dirty="0">
                <a:solidFill>
                  <a:srgbClr val="94A3B8"/>
                </a:solidFill>
                <a:latin typeface="Calibri" pitchFamily="34" charset="0"/>
                <a:ea typeface="Calibri" pitchFamily="34" charset="-122"/>
                <a:cs typeface="Calibri" pitchFamily="34" charset="-120"/>
              </a:rPr>
              <a:t>6 staff · Apia, Samoa · 50/50 gender · All Pacific Islanders</a:t>
            </a:r>
            <a:endParaRPr lang="en-US" sz="1200" b="1" dirty="0"/>
          </a:p>
        </p:txBody>
      </p:sp>
      <p:pic>
        <p:nvPicPr>
          <p:cNvPr id="15" name="Picture 14">
            <a:extLst>
              <a:ext uri="{FF2B5EF4-FFF2-40B4-BE49-F238E27FC236}">
                <a16:creationId xmlns:a16="http://schemas.microsoft.com/office/drawing/2014/main" id="{1218F63D-7B8F-DE86-AF1A-B42990E0B3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875" y="1219201"/>
            <a:ext cx="5846445" cy="468085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5344"/>
          </a:xfrm>
          <a:prstGeom prst="rect">
            <a:avLst/>
          </a:prstGeom>
          <a:solidFill>
            <a:srgbClr val="006D77"/>
          </a:solidFill>
          <a:ln w="12700">
            <a:solidFill>
              <a:srgbClr val="006D77"/>
            </a:solidFill>
            <a:prstDash val="solid"/>
          </a:ln>
        </p:spPr>
        <p:txBody>
          <a:bodyPr/>
          <a:lstStyle/>
          <a:p>
            <a:endParaRPr lang="en-US" sz="2400"/>
          </a:p>
        </p:txBody>
      </p:sp>
      <p:sp>
        <p:nvSpPr>
          <p:cNvPr id="3" name="Text 1"/>
          <p:cNvSpPr/>
          <p:nvPr/>
        </p:nvSpPr>
        <p:spPr>
          <a:xfrm>
            <a:off x="609600" y="219456"/>
            <a:ext cx="10972800" cy="560832"/>
          </a:xfrm>
          <a:prstGeom prst="rect">
            <a:avLst/>
          </a:prstGeom>
          <a:noFill/>
          <a:ln/>
        </p:spPr>
        <p:txBody>
          <a:bodyPr wrap="square" lIns="0" tIns="0" rIns="0" bIns="0" rtlCol="0" anchor="ctr"/>
          <a:lstStyle/>
          <a:p>
            <a:r>
              <a:rPr lang="en-US" sz="2667" b="1" dirty="0">
                <a:solidFill>
                  <a:srgbClr val="1A2F5A"/>
                </a:solidFill>
                <a:latin typeface="Calibri" pitchFamily="34" charset="0"/>
                <a:ea typeface="Calibri" pitchFamily="34" charset="-122"/>
                <a:cs typeface="Calibri" pitchFamily="34" charset="-120"/>
              </a:rPr>
              <a:t>Programme Management &amp; Governance</a:t>
            </a:r>
            <a:endParaRPr lang="en-US" sz="2667" dirty="0"/>
          </a:p>
        </p:txBody>
      </p:sp>
      <p:sp>
        <p:nvSpPr>
          <p:cNvPr id="6" name="Shape 4"/>
          <p:cNvSpPr/>
          <p:nvPr/>
        </p:nvSpPr>
        <p:spPr>
          <a:xfrm>
            <a:off x="0" y="6461760"/>
            <a:ext cx="12192000" cy="396240"/>
          </a:xfrm>
          <a:prstGeom prst="rect">
            <a:avLst/>
          </a:prstGeom>
          <a:solidFill>
            <a:srgbClr val="1A2F5A"/>
          </a:solidFill>
          <a:ln w="12700">
            <a:solidFill>
              <a:srgbClr val="1A2F5A"/>
            </a:solidFill>
            <a:prstDash val="solid"/>
          </a:ln>
        </p:spPr>
        <p:txBody>
          <a:bodyPr/>
          <a:lstStyle/>
          <a:p>
            <a:endParaRPr lang="en-US" sz="2400"/>
          </a:p>
        </p:txBody>
      </p:sp>
      <p:sp>
        <p:nvSpPr>
          <p:cNvPr id="7" name="Text 5"/>
          <p:cNvSpPr/>
          <p:nvPr/>
        </p:nvSpPr>
        <p:spPr>
          <a:xfrm>
            <a:off x="487680" y="6498336"/>
            <a:ext cx="11216640" cy="341376"/>
          </a:xfrm>
          <a:prstGeom prst="rect">
            <a:avLst/>
          </a:prstGeom>
          <a:noFill/>
          <a:ln/>
        </p:spPr>
        <p:txBody>
          <a:bodyPr wrap="square" lIns="0" tIns="0" rIns="0" bIns="0" rtlCol="0" anchor="ctr"/>
          <a:lstStyle/>
          <a:p>
            <a:r>
              <a:rPr lang="en-US" sz="1200" dirty="0">
                <a:solidFill>
                  <a:srgbClr val="FFFFFF"/>
                </a:solidFill>
                <a:latin typeface="Calibri" pitchFamily="34" charset="0"/>
                <a:ea typeface="Calibri" pitchFamily="34" charset="-122"/>
                <a:cs typeface="Calibri" pitchFamily="34" charset="-120"/>
              </a:rPr>
              <a:t>Weather Ready Pacific  |  FY2025 Annual Report</a:t>
            </a:r>
            <a:endParaRPr lang="en-US" sz="1200" dirty="0"/>
          </a:p>
        </p:txBody>
      </p:sp>
      <p:sp>
        <p:nvSpPr>
          <p:cNvPr id="8" name="Text 6"/>
          <p:cNvSpPr/>
          <p:nvPr/>
        </p:nvSpPr>
        <p:spPr>
          <a:xfrm>
            <a:off x="609600" y="964429"/>
            <a:ext cx="5242560" cy="292608"/>
          </a:xfrm>
          <a:prstGeom prst="rect">
            <a:avLst/>
          </a:prstGeom>
          <a:noFill/>
          <a:ln/>
        </p:spPr>
        <p:txBody>
          <a:bodyPr wrap="square" lIns="0" tIns="0" rIns="0" bIns="0" rtlCol="0" anchor="ctr"/>
          <a:lstStyle/>
          <a:p>
            <a:r>
              <a:rPr lang="en-US" b="1" kern="0" spc="200" dirty="0">
                <a:solidFill>
                  <a:srgbClr val="006D77"/>
                </a:solidFill>
                <a:latin typeface="Calibri" pitchFamily="34" charset="0"/>
                <a:ea typeface="Calibri" pitchFamily="34" charset="-122"/>
                <a:cs typeface="Calibri" pitchFamily="34" charset="-120"/>
              </a:rPr>
              <a:t>OVERALL PROGRAMME</a:t>
            </a:r>
            <a:endParaRPr lang="en-US" dirty="0"/>
          </a:p>
        </p:txBody>
      </p:sp>
      <p:sp>
        <p:nvSpPr>
          <p:cNvPr id="9" name="Text 7"/>
          <p:cNvSpPr/>
          <p:nvPr/>
        </p:nvSpPr>
        <p:spPr>
          <a:xfrm>
            <a:off x="609600" y="1293613"/>
            <a:ext cx="5242554" cy="3644147"/>
          </a:xfrm>
          <a:prstGeom prst="rect">
            <a:avLst/>
          </a:prstGeom>
          <a:noFill/>
          <a:ln/>
        </p:spPr>
        <p:txBody>
          <a:bodyPr wrap="square" lIns="0" tIns="0" rIns="0" bIns="0" rtlCol="0" anchor="ctr"/>
          <a:lstStyle/>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Total committed funding: USD 28.5 million (excl. SPREP fees).</a:t>
            </a:r>
            <a:endParaRPr lang="en-US"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2025 actual expenditure: USD 3.9 million — 14.3% of committed funding.</a:t>
            </a:r>
            <a:endParaRPr lang="en-US"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2025 budget was USD 5.1 million; actual spend was USD 1.3 million below budget.</a:t>
            </a:r>
            <a:endParaRPr lang="en-US" dirty="0"/>
          </a:p>
          <a:p>
            <a:pPr marL="803275" lvl="1" indent="-220663">
              <a:spcAft>
                <a:spcPts val="533"/>
              </a:spcAft>
              <a:buSzPct val="100000"/>
              <a:buFont typeface="Courier New" panose="02070309020205020404" pitchFamily="49" charset="0"/>
              <a:buChar char="o"/>
            </a:pPr>
            <a:r>
              <a:rPr lang="en-US" dirty="0">
                <a:solidFill>
                  <a:srgbClr val="1E293B"/>
                </a:solidFill>
                <a:latin typeface="Calibri" pitchFamily="34" charset="0"/>
                <a:ea typeface="Calibri" pitchFamily="34" charset="-122"/>
                <a:cs typeface="Calibri" pitchFamily="34" charset="-120"/>
              </a:rPr>
              <a:t>Underspend driven by: </a:t>
            </a:r>
            <a:r>
              <a:rPr lang="en-US" i="1" dirty="0">
                <a:solidFill>
                  <a:srgbClr val="1E293B"/>
                </a:solidFill>
                <a:latin typeface="Calibri" pitchFamily="34" charset="0"/>
                <a:ea typeface="Calibri" pitchFamily="34" charset="-122"/>
                <a:cs typeface="Calibri" pitchFamily="34" charset="-120"/>
              </a:rPr>
              <a:t>staff recruitment delays; procurement and contract establishment delays with executing agencies; flow-on delays to activity execution; invoices not yet processed.</a:t>
            </a:r>
            <a:endParaRPr lang="en-US" i="1" dirty="0"/>
          </a:p>
          <a:p>
            <a:pPr marL="457189" indent="-457189">
              <a:spcAft>
                <a:spcPts val="533"/>
              </a:spcAft>
              <a:buSzPct val="100000"/>
              <a:buChar char="•"/>
            </a:pPr>
            <a:r>
              <a:rPr lang="en-US" dirty="0">
                <a:solidFill>
                  <a:srgbClr val="1E293B"/>
                </a:solidFill>
                <a:latin typeface="Calibri" pitchFamily="34" charset="0"/>
                <a:ea typeface="Calibri" pitchFamily="34" charset="-122"/>
                <a:cs typeface="Calibri" pitchFamily="34" charset="-120"/>
              </a:rPr>
              <a:t>26.6% of total WRP spending attributed to personnel and related costs.</a:t>
            </a:r>
            <a:endParaRPr lang="en-US" dirty="0"/>
          </a:p>
        </p:txBody>
      </p:sp>
      <p:sp>
        <p:nvSpPr>
          <p:cNvPr id="10" name="Shape 8"/>
          <p:cNvSpPr/>
          <p:nvPr/>
        </p:nvSpPr>
        <p:spPr>
          <a:xfrm>
            <a:off x="5974080" y="1316736"/>
            <a:ext cx="0" cy="3535680"/>
          </a:xfrm>
          <a:prstGeom prst="line">
            <a:avLst/>
          </a:prstGeom>
          <a:noFill/>
          <a:ln w="12700">
            <a:solidFill>
              <a:srgbClr val="E2E8F2"/>
            </a:solidFill>
            <a:prstDash val="solid"/>
          </a:ln>
        </p:spPr>
        <p:txBody>
          <a:bodyPr/>
          <a:lstStyle/>
          <a:p>
            <a:endParaRPr lang="en-US" sz="2400"/>
          </a:p>
        </p:txBody>
      </p:sp>
      <p:sp>
        <p:nvSpPr>
          <p:cNvPr id="11" name="Text 9"/>
          <p:cNvSpPr/>
          <p:nvPr/>
        </p:nvSpPr>
        <p:spPr>
          <a:xfrm>
            <a:off x="6120384" y="1001005"/>
            <a:ext cx="5364480" cy="292608"/>
          </a:xfrm>
          <a:prstGeom prst="rect">
            <a:avLst/>
          </a:prstGeom>
          <a:noFill/>
          <a:ln/>
        </p:spPr>
        <p:txBody>
          <a:bodyPr wrap="square" lIns="0" tIns="0" rIns="0" bIns="0" rtlCol="0" anchor="ctr"/>
          <a:lstStyle/>
          <a:p>
            <a:r>
              <a:rPr lang="en-US" b="1" kern="0" spc="200" dirty="0">
                <a:solidFill>
                  <a:srgbClr val="006D77"/>
                </a:solidFill>
                <a:latin typeface="Calibri" pitchFamily="34" charset="0"/>
                <a:ea typeface="Calibri" pitchFamily="34" charset="-122"/>
                <a:cs typeface="Calibri" pitchFamily="34" charset="-120"/>
              </a:rPr>
              <a:t>SPREP-MANAGED FUNDS – FY2025</a:t>
            </a:r>
            <a:endParaRPr lang="en-US" dirty="0"/>
          </a:p>
        </p:txBody>
      </p:sp>
      <p:sp>
        <p:nvSpPr>
          <p:cNvPr id="12" name="Text 10"/>
          <p:cNvSpPr/>
          <p:nvPr/>
        </p:nvSpPr>
        <p:spPr>
          <a:xfrm>
            <a:off x="6217920" y="1354573"/>
            <a:ext cx="5364480" cy="3583187"/>
          </a:xfrm>
          <a:prstGeom prst="rect">
            <a:avLst/>
          </a:prstGeom>
          <a:noFill/>
          <a:ln/>
        </p:spPr>
        <p:txBody>
          <a:bodyPr wrap="square" lIns="0" tIns="0" rIns="0" bIns="0" rtlCol="0" anchor="ctr"/>
          <a:lstStyle/>
          <a:p>
            <a:pPr marL="457189" indent="-457189">
              <a:spcAft>
                <a:spcPts val="533"/>
              </a:spcAft>
              <a:buSzPct val="100000"/>
              <a:buChar char="•"/>
            </a:pPr>
            <a:r>
              <a:rPr lang="en-US" sz="1600" dirty="0">
                <a:solidFill>
                  <a:srgbClr val="1E293B"/>
                </a:solidFill>
                <a:latin typeface="Calibri" pitchFamily="34" charset="0"/>
                <a:ea typeface="Calibri" pitchFamily="34" charset="-122"/>
                <a:cs typeface="Calibri" pitchFamily="34" charset="-120"/>
              </a:rPr>
              <a:t>USD 7.92 million received from 3 donors; USD 1.74M spent; USD 0.87M committed.</a:t>
            </a:r>
            <a:endParaRPr lang="en-US" sz="1600" dirty="0"/>
          </a:p>
          <a:p>
            <a:pPr marL="457189" indent="-457189">
              <a:spcAft>
                <a:spcPts val="533"/>
              </a:spcAft>
              <a:buSzPct val="100000"/>
              <a:buChar char="•"/>
            </a:pPr>
            <a:r>
              <a:rPr lang="en-US" sz="1600" dirty="0">
                <a:solidFill>
                  <a:srgbClr val="1E293B"/>
                </a:solidFill>
                <a:latin typeface="Calibri" pitchFamily="34" charset="0"/>
                <a:ea typeface="Calibri" pitchFamily="34" charset="-122"/>
                <a:cs typeface="Calibri" pitchFamily="34" charset="-120"/>
              </a:rPr>
              <a:t>AU DFAT: USD 6.22M received · 18.4% spent · 32.0% spent + committed.</a:t>
            </a:r>
            <a:endParaRPr lang="en-US" sz="1600" dirty="0"/>
          </a:p>
          <a:p>
            <a:pPr marL="457189" indent="-457189">
              <a:spcAft>
                <a:spcPts val="533"/>
              </a:spcAft>
              <a:buSzPct val="100000"/>
              <a:buChar char="•"/>
            </a:pPr>
            <a:r>
              <a:rPr lang="en-US" sz="1600" dirty="0">
                <a:solidFill>
                  <a:srgbClr val="1E293B"/>
                </a:solidFill>
                <a:latin typeface="Calibri" pitchFamily="34" charset="0"/>
                <a:ea typeface="Calibri" pitchFamily="34" charset="-122"/>
                <a:cs typeface="Calibri" pitchFamily="34" charset="-120"/>
              </a:rPr>
              <a:t>NZ MFAT: USD 1.33M received · 34.7% spent · 34.9% spent + committed.</a:t>
            </a:r>
            <a:endParaRPr lang="en-US" sz="1600" dirty="0"/>
          </a:p>
          <a:p>
            <a:pPr marL="457189" indent="-457189">
              <a:spcAft>
                <a:spcPts val="533"/>
              </a:spcAft>
              <a:buSzPct val="100000"/>
              <a:buChar char="•"/>
            </a:pPr>
            <a:r>
              <a:rPr lang="en-US" sz="1600" dirty="0">
                <a:solidFill>
                  <a:srgbClr val="1E293B"/>
                </a:solidFill>
                <a:latin typeface="Calibri" pitchFamily="34" charset="0"/>
                <a:ea typeface="Calibri" pitchFamily="34" charset="-122"/>
                <a:cs typeface="Calibri" pitchFamily="34" charset="-120"/>
              </a:rPr>
              <a:t>UK WISER: USD 369K received · 35.6% spent · 40.9% spent + committed.</a:t>
            </a:r>
            <a:endParaRPr lang="en-US" sz="1600" dirty="0"/>
          </a:p>
          <a:p>
            <a:pPr marL="457189" indent="-457189">
              <a:spcAft>
                <a:spcPts val="533"/>
              </a:spcAft>
              <a:buSzPct val="100000"/>
              <a:buChar char="•"/>
            </a:pPr>
            <a:r>
              <a:rPr lang="en-US" sz="1600" dirty="0">
                <a:solidFill>
                  <a:srgbClr val="1E293B"/>
                </a:solidFill>
                <a:latin typeface="Calibri" pitchFamily="34" charset="0"/>
                <a:ea typeface="Calibri" pitchFamily="34" charset="-122"/>
                <a:cs typeface="Calibri" pitchFamily="34" charset="-120"/>
              </a:rPr>
              <a:t>DFAT's lower spend rate reflects the phased disbursement schedule — 4 further tranches (AUD 20M) due 2026–2028. This is consistent with a programme in establishment phase.</a:t>
            </a:r>
            <a:endParaRPr lang="en-US" sz="1600" dirty="0"/>
          </a:p>
        </p:txBody>
      </p:sp>
      <p:sp>
        <p:nvSpPr>
          <p:cNvPr id="13" name="Shape 11"/>
          <p:cNvSpPr/>
          <p:nvPr/>
        </p:nvSpPr>
        <p:spPr>
          <a:xfrm>
            <a:off x="609600" y="5023104"/>
            <a:ext cx="10972800" cy="1158240"/>
          </a:xfrm>
          <a:prstGeom prst="rect">
            <a:avLst/>
          </a:prstGeom>
          <a:solidFill>
            <a:srgbClr val="F7F9FB"/>
          </a:solidFill>
          <a:ln w="12700">
            <a:solidFill>
              <a:srgbClr val="E2E8F2"/>
            </a:solidFill>
            <a:prstDash val="solid"/>
          </a:ln>
        </p:spPr>
        <p:txBody>
          <a:bodyPr/>
          <a:lstStyle/>
          <a:p>
            <a:endParaRPr lang="en-US" sz="2400"/>
          </a:p>
        </p:txBody>
      </p:sp>
      <p:sp>
        <p:nvSpPr>
          <p:cNvPr id="14" name="Shape 12"/>
          <p:cNvSpPr/>
          <p:nvPr/>
        </p:nvSpPr>
        <p:spPr>
          <a:xfrm>
            <a:off x="609600" y="5023104"/>
            <a:ext cx="85344" cy="1158240"/>
          </a:xfrm>
          <a:prstGeom prst="rect">
            <a:avLst/>
          </a:prstGeom>
          <a:solidFill>
            <a:srgbClr val="006D77"/>
          </a:solidFill>
          <a:ln w="12700">
            <a:solidFill>
              <a:srgbClr val="006D77"/>
            </a:solidFill>
            <a:prstDash val="solid"/>
          </a:ln>
        </p:spPr>
        <p:txBody>
          <a:bodyPr/>
          <a:lstStyle/>
          <a:p>
            <a:endParaRPr lang="en-US" sz="2400"/>
          </a:p>
        </p:txBody>
      </p:sp>
      <p:sp>
        <p:nvSpPr>
          <p:cNvPr id="15" name="Text 13"/>
          <p:cNvSpPr/>
          <p:nvPr/>
        </p:nvSpPr>
        <p:spPr>
          <a:xfrm>
            <a:off x="877824" y="5084064"/>
            <a:ext cx="10485120" cy="1036320"/>
          </a:xfrm>
          <a:prstGeom prst="rect">
            <a:avLst/>
          </a:prstGeom>
          <a:noFill/>
          <a:ln/>
        </p:spPr>
        <p:txBody>
          <a:bodyPr wrap="square" lIns="0" tIns="0" rIns="0" bIns="0" rtlCol="0" anchor="ctr"/>
          <a:lstStyle/>
          <a:p>
            <a:pPr marL="457189" indent="-457189">
              <a:spcAft>
                <a:spcPts val="400"/>
              </a:spcAft>
              <a:buSzPct val="100000"/>
              <a:buChar char="•"/>
            </a:pPr>
            <a:r>
              <a:rPr lang="en-US" sz="1400" dirty="0">
                <a:solidFill>
                  <a:srgbClr val="1E293B"/>
                </a:solidFill>
                <a:latin typeface="Calibri" pitchFamily="34" charset="0"/>
                <a:ea typeface="Calibri" pitchFamily="34" charset="-122"/>
                <a:cs typeface="Calibri" pitchFamily="34" charset="-120"/>
              </a:rPr>
              <a:t>Remaining funds 2026–2029: USD 18.83M programmed — Revised 2026: USD 8.77M · 2027: USD 5.35M · 2028: USD 2.37M · 2029: USD 2.36M.</a:t>
            </a:r>
            <a:endParaRPr lang="en-US" sz="1400" dirty="0"/>
          </a:p>
          <a:p>
            <a:pPr marL="457189" indent="-457189">
              <a:spcAft>
                <a:spcPts val="400"/>
              </a:spcAft>
              <a:buSzPct val="100000"/>
              <a:buChar char="•"/>
            </a:pPr>
            <a:r>
              <a:rPr lang="en-US" sz="1400" dirty="0">
                <a:solidFill>
                  <a:srgbClr val="1E293B"/>
                </a:solidFill>
                <a:latin typeface="Calibri" pitchFamily="34" charset="0"/>
                <a:ea typeface="Calibri" pitchFamily="34" charset="-122"/>
                <a:cs typeface="Calibri" pitchFamily="34" charset="-120"/>
              </a:rPr>
              <a:t>DFAT tranches 4–7 (AUD 6M–6M–6M–2M) due May 2026 through Oct 2028. UK WISER final disbursement (USD 123K) received Dec 2025.</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85344"/>
          </a:xfrm>
          <a:prstGeom prst="rect">
            <a:avLst/>
          </a:prstGeom>
          <a:solidFill>
            <a:srgbClr val="006D77"/>
          </a:solidFill>
          <a:ln w="12700">
            <a:solidFill>
              <a:srgbClr val="006D77"/>
            </a:solidFill>
            <a:prstDash val="solid"/>
          </a:ln>
        </p:spPr>
        <p:txBody>
          <a:bodyPr/>
          <a:lstStyle/>
          <a:p>
            <a:endParaRPr lang="en-US" sz="2400"/>
          </a:p>
        </p:txBody>
      </p:sp>
      <p:sp>
        <p:nvSpPr>
          <p:cNvPr id="3" name="Text 1"/>
          <p:cNvSpPr/>
          <p:nvPr/>
        </p:nvSpPr>
        <p:spPr>
          <a:xfrm>
            <a:off x="609600" y="219456"/>
            <a:ext cx="10972800" cy="560832"/>
          </a:xfrm>
          <a:prstGeom prst="rect">
            <a:avLst/>
          </a:prstGeom>
          <a:noFill/>
          <a:ln/>
        </p:spPr>
        <p:txBody>
          <a:bodyPr wrap="square" lIns="0" tIns="0" rIns="0" bIns="0" rtlCol="0" anchor="ctr"/>
          <a:lstStyle/>
          <a:p>
            <a:r>
              <a:rPr lang="en-US" sz="2667" b="1" dirty="0">
                <a:solidFill>
                  <a:srgbClr val="1A2F5A"/>
                </a:solidFill>
                <a:latin typeface="Calibri" pitchFamily="34" charset="0"/>
                <a:ea typeface="Calibri" pitchFamily="34" charset="-122"/>
                <a:cs typeface="Calibri" pitchFamily="34" charset="-120"/>
              </a:rPr>
              <a:t>Programme Management &amp; Governance</a:t>
            </a:r>
            <a:endParaRPr lang="en-US" sz="2667" dirty="0"/>
          </a:p>
        </p:txBody>
      </p:sp>
      <p:sp>
        <p:nvSpPr>
          <p:cNvPr id="4" name="Text 2"/>
          <p:cNvSpPr/>
          <p:nvPr/>
        </p:nvSpPr>
        <p:spPr>
          <a:xfrm>
            <a:off x="609600" y="780288"/>
            <a:ext cx="10972800" cy="341376"/>
          </a:xfrm>
          <a:prstGeom prst="rect">
            <a:avLst/>
          </a:prstGeom>
          <a:noFill/>
          <a:ln/>
        </p:spPr>
        <p:txBody>
          <a:bodyPr wrap="square" lIns="0" tIns="0" rIns="0" bIns="0" rtlCol="0" anchor="ctr"/>
          <a:lstStyle/>
          <a:p>
            <a:r>
              <a:rPr lang="en-US" sz="1400" i="1" dirty="0">
                <a:solidFill>
                  <a:srgbClr val="006D77"/>
                </a:solidFill>
                <a:latin typeface="Calibri" pitchFamily="34" charset="0"/>
                <a:ea typeface="Calibri" pitchFamily="34" charset="-122"/>
                <a:cs typeface="Calibri" pitchFamily="34" charset="-120"/>
              </a:rPr>
              <a:t>Activity Pipeline &amp; Country Disbursements</a:t>
            </a:r>
            <a:endParaRPr lang="en-US" sz="1400" dirty="0"/>
          </a:p>
        </p:txBody>
      </p:sp>
      <p:sp>
        <p:nvSpPr>
          <p:cNvPr id="5" name="Shape 3"/>
          <p:cNvSpPr/>
          <p:nvPr/>
        </p:nvSpPr>
        <p:spPr>
          <a:xfrm>
            <a:off x="609600" y="1182624"/>
            <a:ext cx="10972800" cy="0"/>
          </a:xfrm>
          <a:prstGeom prst="line">
            <a:avLst/>
          </a:prstGeom>
          <a:noFill/>
          <a:ln w="12700">
            <a:solidFill>
              <a:srgbClr val="E2E8F2"/>
            </a:solidFill>
            <a:prstDash val="solid"/>
          </a:ln>
        </p:spPr>
        <p:txBody>
          <a:bodyPr/>
          <a:lstStyle/>
          <a:p>
            <a:endParaRPr lang="en-US" sz="2400"/>
          </a:p>
        </p:txBody>
      </p:sp>
      <p:sp>
        <p:nvSpPr>
          <p:cNvPr id="6" name="Shape 4"/>
          <p:cNvSpPr/>
          <p:nvPr/>
        </p:nvSpPr>
        <p:spPr>
          <a:xfrm>
            <a:off x="0" y="6461760"/>
            <a:ext cx="12192000" cy="396240"/>
          </a:xfrm>
          <a:prstGeom prst="rect">
            <a:avLst/>
          </a:prstGeom>
          <a:solidFill>
            <a:srgbClr val="1A2F5A"/>
          </a:solidFill>
          <a:ln w="12700">
            <a:solidFill>
              <a:srgbClr val="1A2F5A"/>
            </a:solidFill>
            <a:prstDash val="solid"/>
          </a:ln>
        </p:spPr>
        <p:txBody>
          <a:bodyPr/>
          <a:lstStyle/>
          <a:p>
            <a:endParaRPr lang="en-US" sz="2400"/>
          </a:p>
        </p:txBody>
      </p:sp>
      <p:sp>
        <p:nvSpPr>
          <p:cNvPr id="7" name="Text 5"/>
          <p:cNvSpPr/>
          <p:nvPr/>
        </p:nvSpPr>
        <p:spPr>
          <a:xfrm>
            <a:off x="487680" y="6498336"/>
            <a:ext cx="11216640" cy="341376"/>
          </a:xfrm>
          <a:prstGeom prst="rect">
            <a:avLst/>
          </a:prstGeom>
          <a:noFill/>
          <a:ln/>
        </p:spPr>
        <p:txBody>
          <a:bodyPr wrap="square" lIns="0" tIns="0" rIns="0" bIns="0" rtlCol="0" anchor="ctr"/>
          <a:lstStyle/>
          <a:p>
            <a:r>
              <a:rPr lang="en-US" sz="1200" dirty="0">
                <a:solidFill>
                  <a:srgbClr val="FFFFFF"/>
                </a:solidFill>
                <a:latin typeface="Calibri" pitchFamily="34" charset="0"/>
                <a:ea typeface="Calibri" pitchFamily="34" charset="-122"/>
                <a:cs typeface="Calibri" pitchFamily="34" charset="-120"/>
              </a:rPr>
              <a:t>Weather Ready Pacific  |  FY2025 Annual Report</a:t>
            </a:r>
            <a:endParaRPr lang="en-US" sz="1200" dirty="0"/>
          </a:p>
        </p:txBody>
      </p:sp>
      <p:sp>
        <p:nvSpPr>
          <p:cNvPr id="8" name="Text 6"/>
          <p:cNvSpPr/>
          <p:nvPr/>
        </p:nvSpPr>
        <p:spPr>
          <a:xfrm>
            <a:off x="609600" y="1316736"/>
            <a:ext cx="5486400" cy="292608"/>
          </a:xfrm>
          <a:prstGeom prst="rect">
            <a:avLst/>
          </a:prstGeom>
          <a:noFill/>
          <a:ln/>
        </p:spPr>
        <p:txBody>
          <a:bodyPr wrap="square" lIns="0" tIns="0" rIns="0" bIns="0" rtlCol="0" anchor="ctr"/>
          <a:lstStyle/>
          <a:p>
            <a:r>
              <a:rPr lang="en-US" sz="1600" b="1" kern="0" spc="200" dirty="0">
                <a:solidFill>
                  <a:srgbClr val="DC2626"/>
                </a:solidFill>
                <a:latin typeface="Calibri" pitchFamily="34" charset="0"/>
                <a:ea typeface="Calibri" pitchFamily="34" charset="-122"/>
                <a:cs typeface="Calibri" pitchFamily="34" charset="-120"/>
              </a:rPr>
              <a:t>2025 ACTIVITIES DEFERRED TO 2026  (15 items)</a:t>
            </a:r>
            <a:endParaRPr lang="en-US" sz="1600" dirty="0"/>
          </a:p>
        </p:txBody>
      </p:sp>
      <p:sp>
        <p:nvSpPr>
          <p:cNvPr id="9" name="Text 7"/>
          <p:cNvSpPr/>
          <p:nvPr/>
        </p:nvSpPr>
        <p:spPr>
          <a:xfrm>
            <a:off x="609600" y="1645920"/>
            <a:ext cx="5364480" cy="4450080"/>
          </a:xfrm>
          <a:prstGeom prst="rect">
            <a:avLst/>
          </a:prstGeom>
          <a:noFill/>
          <a:ln/>
        </p:spPr>
        <p:txBody>
          <a:bodyPr wrap="square" lIns="0" tIns="0" rIns="0" bIns="0" rtlCol="0" anchor="ctr"/>
          <a:lstStyle/>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Revised WRP Investment Plan (EW4All aligned)</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3 PMU recruitment positions (ESS/GEDSI, Comms, MERLA Officers)</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Business model review for RTC and RIC</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Hydrologists training</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CAP installation, training and regional workshop</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3 network plans: Upper Air, Ocean &amp; tides, Flood &amp; hydrology</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IFP Design and ICT Architecture + Peer review of IFP</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LiDAR surveys (Marshall Islands) and Pacific LiDAR strategy</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Regional hydrology strategy</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ICT Specialist secondment (IFP, KRA 2 &amp; 3)</a:t>
            </a:r>
            <a:endParaRPr lang="en-US" dirty="0"/>
          </a:p>
          <a:p>
            <a:pPr marL="457189" indent="-457189">
              <a:spcAft>
                <a:spcPts val="400"/>
              </a:spcAft>
              <a:buSzPct val="100000"/>
              <a:buFont typeface="+mj-lt"/>
              <a:buAutoNum type="arabicParenR"/>
            </a:pPr>
            <a:r>
              <a:rPr lang="en-US" dirty="0">
                <a:solidFill>
                  <a:srgbClr val="1E293B"/>
                </a:solidFill>
                <a:latin typeface="Calibri" pitchFamily="34" charset="0"/>
                <a:ea typeface="Calibri" pitchFamily="34" charset="-122"/>
                <a:cs typeface="Calibri" pitchFamily="34" charset="-120"/>
              </a:rPr>
              <a:t>COPE book translation and printing</a:t>
            </a:r>
            <a:endParaRPr lang="en-US" dirty="0"/>
          </a:p>
        </p:txBody>
      </p:sp>
      <p:sp>
        <p:nvSpPr>
          <p:cNvPr id="10" name="Shape 8"/>
          <p:cNvSpPr/>
          <p:nvPr/>
        </p:nvSpPr>
        <p:spPr>
          <a:xfrm>
            <a:off x="633984" y="6132576"/>
            <a:ext cx="5364480" cy="243840"/>
          </a:xfrm>
          <a:prstGeom prst="rect">
            <a:avLst/>
          </a:prstGeom>
          <a:solidFill>
            <a:srgbClr val="FEE2E2"/>
          </a:solidFill>
          <a:ln w="12700">
            <a:solidFill>
              <a:srgbClr val="DC2626"/>
            </a:solidFill>
            <a:prstDash val="solid"/>
          </a:ln>
        </p:spPr>
        <p:txBody>
          <a:bodyPr/>
          <a:lstStyle/>
          <a:p>
            <a:endParaRPr lang="en-US" sz="2400"/>
          </a:p>
        </p:txBody>
      </p:sp>
      <p:sp>
        <p:nvSpPr>
          <p:cNvPr id="11" name="Text 9"/>
          <p:cNvSpPr/>
          <p:nvPr/>
        </p:nvSpPr>
        <p:spPr>
          <a:xfrm>
            <a:off x="670560" y="6144768"/>
            <a:ext cx="5315712" cy="219456"/>
          </a:xfrm>
          <a:prstGeom prst="rect">
            <a:avLst/>
          </a:prstGeom>
          <a:noFill/>
          <a:ln/>
        </p:spPr>
        <p:txBody>
          <a:bodyPr wrap="square" lIns="0" tIns="0" rIns="0" bIns="0" rtlCol="0" anchor="ctr"/>
          <a:lstStyle/>
          <a:p>
            <a:pPr algn="ctr"/>
            <a:r>
              <a:rPr lang="en-US" sz="1067" b="1" dirty="0">
                <a:solidFill>
                  <a:srgbClr val="DC2626"/>
                </a:solidFill>
                <a:latin typeface="Calibri" pitchFamily="34" charset="0"/>
                <a:ea typeface="Calibri" pitchFamily="34" charset="-122"/>
                <a:cs typeface="Calibri" pitchFamily="34" charset="-120"/>
              </a:rPr>
              <a:t>Risk WRP-20: Activity Pipeline Compression — rated INCREASING</a:t>
            </a:r>
            <a:endParaRPr lang="en-US" sz="1067" dirty="0"/>
          </a:p>
        </p:txBody>
      </p:sp>
      <p:sp>
        <p:nvSpPr>
          <p:cNvPr id="12" name="Shape 10"/>
          <p:cNvSpPr/>
          <p:nvPr/>
        </p:nvSpPr>
        <p:spPr>
          <a:xfrm>
            <a:off x="6156960" y="1316736"/>
            <a:ext cx="0" cy="4876800"/>
          </a:xfrm>
          <a:prstGeom prst="line">
            <a:avLst/>
          </a:prstGeom>
          <a:noFill/>
          <a:ln w="12700">
            <a:solidFill>
              <a:srgbClr val="E2E8F2"/>
            </a:solidFill>
            <a:prstDash val="solid"/>
          </a:ln>
        </p:spPr>
        <p:txBody>
          <a:bodyPr/>
          <a:lstStyle/>
          <a:p>
            <a:endParaRPr lang="en-US" sz="2400"/>
          </a:p>
        </p:txBody>
      </p:sp>
      <p:sp>
        <p:nvSpPr>
          <p:cNvPr id="13" name="Text 11"/>
          <p:cNvSpPr/>
          <p:nvPr/>
        </p:nvSpPr>
        <p:spPr>
          <a:xfrm>
            <a:off x="6339840" y="1316736"/>
            <a:ext cx="5242560" cy="292608"/>
          </a:xfrm>
          <a:prstGeom prst="rect">
            <a:avLst/>
          </a:prstGeom>
          <a:noFill/>
          <a:ln/>
        </p:spPr>
        <p:txBody>
          <a:bodyPr wrap="square" lIns="0" tIns="0" rIns="0" bIns="0" rtlCol="0" anchor="ctr"/>
          <a:lstStyle/>
          <a:p>
            <a:r>
              <a:rPr lang="en-US" sz="1133" b="1" kern="0" spc="200" dirty="0">
                <a:solidFill>
                  <a:srgbClr val="006D77"/>
                </a:solidFill>
                <a:latin typeface="Calibri" pitchFamily="34" charset="0"/>
                <a:ea typeface="Calibri" pitchFamily="34" charset="-122"/>
                <a:cs typeface="Calibri" pitchFamily="34" charset="-120"/>
              </a:rPr>
              <a:t>2025 ACTIVITIES BY COUNTRY (USD)</a:t>
            </a:r>
            <a:endParaRPr lang="en-US" sz="1133" dirty="0"/>
          </a:p>
        </p:txBody>
      </p:sp>
      <p:sp>
        <p:nvSpPr>
          <p:cNvPr id="14" name="Shape 12"/>
          <p:cNvSpPr/>
          <p:nvPr/>
        </p:nvSpPr>
        <p:spPr>
          <a:xfrm>
            <a:off x="6339840" y="1682496"/>
            <a:ext cx="5242560" cy="256032"/>
          </a:xfrm>
          <a:prstGeom prst="rect">
            <a:avLst/>
          </a:prstGeom>
          <a:solidFill>
            <a:srgbClr val="EEF4FB"/>
          </a:solidFill>
          <a:ln w="12700">
            <a:solidFill>
              <a:srgbClr val="F1F5F9"/>
            </a:solidFill>
            <a:prstDash val="solid"/>
          </a:ln>
        </p:spPr>
        <p:txBody>
          <a:bodyPr/>
          <a:lstStyle/>
          <a:p>
            <a:endParaRPr lang="en-US" sz="2400"/>
          </a:p>
        </p:txBody>
      </p:sp>
      <p:sp>
        <p:nvSpPr>
          <p:cNvPr id="15" name="Text 13"/>
          <p:cNvSpPr/>
          <p:nvPr/>
        </p:nvSpPr>
        <p:spPr>
          <a:xfrm>
            <a:off x="6400800" y="1706880"/>
            <a:ext cx="3048000" cy="219456"/>
          </a:xfrm>
          <a:prstGeom prst="rect">
            <a:avLst/>
          </a:prstGeom>
          <a:noFill/>
          <a:ln/>
        </p:spPr>
        <p:txBody>
          <a:bodyPr wrap="square" lIns="0" tIns="0" rIns="0" bIns="0" rtlCol="0" anchor="ctr"/>
          <a:lstStyle/>
          <a:p>
            <a:r>
              <a:rPr lang="en-US" sz="1200" b="1" dirty="0">
                <a:solidFill>
                  <a:srgbClr val="1E293B"/>
                </a:solidFill>
                <a:latin typeface="Calibri" pitchFamily="34" charset="0"/>
                <a:ea typeface="Calibri" pitchFamily="34" charset="-122"/>
                <a:cs typeface="Calibri" pitchFamily="34" charset="-120"/>
              </a:rPr>
              <a:t>Solomon Islands*</a:t>
            </a:r>
            <a:endParaRPr lang="en-US" sz="1200" dirty="0"/>
          </a:p>
        </p:txBody>
      </p:sp>
      <p:sp>
        <p:nvSpPr>
          <p:cNvPr id="16" name="Text 14"/>
          <p:cNvSpPr/>
          <p:nvPr/>
        </p:nvSpPr>
        <p:spPr>
          <a:xfrm>
            <a:off x="9448800" y="1706880"/>
            <a:ext cx="2072640" cy="219456"/>
          </a:xfrm>
          <a:prstGeom prst="rect">
            <a:avLst/>
          </a:prstGeom>
          <a:noFill/>
          <a:ln/>
        </p:spPr>
        <p:txBody>
          <a:bodyPr wrap="square" lIns="0" tIns="0" rIns="0" bIns="0" rtlCol="0" anchor="ctr"/>
          <a:lstStyle/>
          <a:p>
            <a:pPr algn="r"/>
            <a:r>
              <a:rPr lang="en-US" sz="1200" b="1" dirty="0">
                <a:solidFill>
                  <a:srgbClr val="1A2F5A"/>
                </a:solidFill>
                <a:latin typeface="Calibri" pitchFamily="34" charset="0"/>
                <a:ea typeface="Calibri" pitchFamily="34" charset="-122"/>
                <a:cs typeface="Calibri" pitchFamily="34" charset="-120"/>
              </a:rPr>
              <a:t>971,460</a:t>
            </a:r>
            <a:endParaRPr lang="en-US" sz="1200" dirty="0"/>
          </a:p>
        </p:txBody>
      </p:sp>
      <p:sp>
        <p:nvSpPr>
          <p:cNvPr id="17" name="Shape 15"/>
          <p:cNvSpPr/>
          <p:nvPr/>
        </p:nvSpPr>
        <p:spPr>
          <a:xfrm>
            <a:off x="6339840" y="1969008"/>
            <a:ext cx="5242560" cy="256032"/>
          </a:xfrm>
          <a:prstGeom prst="rect">
            <a:avLst/>
          </a:prstGeom>
          <a:solidFill>
            <a:srgbClr val="EEF4FB"/>
          </a:solidFill>
          <a:ln w="12700">
            <a:solidFill>
              <a:srgbClr val="F1F5F9"/>
            </a:solidFill>
            <a:prstDash val="solid"/>
          </a:ln>
        </p:spPr>
        <p:txBody>
          <a:bodyPr/>
          <a:lstStyle/>
          <a:p>
            <a:endParaRPr lang="en-US" sz="2400"/>
          </a:p>
        </p:txBody>
      </p:sp>
      <p:sp>
        <p:nvSpPr>
          <p:cNvPr id="18" name="Text 16"/>
          <p:cNvSpPr/>
          <p:nvPr/>
        </p:nvSpPr>
        <p:spPr>
          <a:xfrm>
            <a:off x="6400800" y="1993392"/>
            <a:ext cx="3048000" cy="219456"/>
          </a:xfrm>
          <a:prstGeom prst="rect">
            <a:avLst/>
          </a:prstGeom>
          <a:noFill/>
          <a:ln/>
        </p:spPr>
        <p:txBody>
          <a:bodyPr wrap="square" lIns="0" tIns="0" rIns="0" bIns="0" rtlCol="0" anchor="ctr"/>
          <a:lstStyle/>
          <a:p>
            <a:r>
              <a:rPr lang="en-US" sz="1200" b="1" dirty="0">
                <a:solidFill>
                  <a:srgbClr val="1E293B"/>
                </a:solidFill>
                <a:latin typeface="Calibri" pitchFamily="34" charset="0"/>
                <a:ea typeface="Calibri" pitchFamily="34" charset="-122"/>
                <a:cs typeface="Calibri" pitchFamily="34" charset="-120"/>
              </a:rPr>
              <a:t>Tonga*</a:t>
            </a:r>
            <a:endParaRPr lang="en-US" sz="1200" dirty="0"/>
          </a:p>
        </p:txBody>
      </p:sp>
      <p:sp>
        <p:nvSpPr>
          <p:cNvPr id="19" name="Text 17"/>
          <p:cNvSpPr/>
          <p:nvPr/>
        </p:nvSpPr>
        <p:spPr>
          <a:xfrm>
            <a:off x="9448800" y="1993392"/>
            <a:ext cx="2072640" cy="219456"/>
          </a:xfrm>
          <a:prstGeom prst="rect">
            <a:avLst/>
          </a:prstGeom>
          <a:noFill/>
          <a:ln/>
        </p:spPr>
        <p:txBody>
          <a:bodyPr wrap="square" lIns="0" tIns="0" rIns="0" bIns="0" rtlCol="0" anchor="ctr"/>
          <a:lstStyle/>
          <a:p>
            <a:pPr algn="r"/>
            <a:r>
              <a:rPr lang="en-US" sz="1200" b="1" dirty="0">
                <a:solidFill>
                  <a:srgbClr val="1A2F5A"/>
                </a:solidFill>
                <a:latin typeface="Calibri" pitchFamily="34" charset="0"/>
                <a:ea typeface="Calibri" pitchFamily="34" charset="-122"/>
                <a:cs typeface="Calibri" pitchFamily="34" charset="-120"/>
              </a:rPr>
              <a:t>609,656</a:t>
            </a:r>
            <a:endParaRPr lang="en-US" sz="1200" dirty="0"/>
          </a:p>
        </p:txBody>
      </p:sp>
      <p:sp>
        <p:nvSpPr>
          <p:cNvPr id="20" name="Shape 18"/>
          <p:cNvSpPr/>
          <p:nvPr/>
        </p:nvSpPr>
        <p:spPr>
          <a:xfrm>
            <a:off x="6339840" y="2255520"/>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21" name="Text 19"/>
          <p:cNvSpPr/>
          <p:nvPr/>
        </p:nvSpPr>
        <p:spPr>
          <a:xfrm>
            <a:off x="6400800" y="2279904"/>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Samoa</a:t>
            </a:r>
            <a:endParaRPr lang="en-US" sz="1200" dirty="0"/>
          </a:p>
        </p:txBody>
      </p:sp>
      <p:sp>
        <p:nvSpPr>
          <p:cNvPr id="22" name="Text 20"/>
          <p:cNvSpPr/>
          <p:nvPr/>
        </p:nvSpPr>
        <p:spPr>
          <a:xfrm>
            <a:off x="9448800" y="2279904"/>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357,863</a:t>
            </a:r>
            <a:endParaRPr lang="en-US" sz="1200" dirty="0"/>
          </a:p>
        </p:txBody>
      </p:sp>
      <p:sp>
        <p:nvSpPr>
          <p:cNvPr id="23" name="Shape 21"/>
          <p:cNvSpPr/>
          <p:nvPr/>
        </p:nvSpPr>
        <p:spPr>
          <a:xfrm>
            <a:off x="6339840" y="2542032"/>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24" name="Text 22"/>
          <p:cNvSpPr/>
          <p:nvPr/>
        </p:nvSpPr>
        <p:spPr>
          <a:xfrm>
            <a:off x="6400800" y="2566416"/>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Fiji</a:t>
            </a:r>
            <a:endParaRPr lang="en-US" sz="1200" dirty="0"/>
          </a:p>
        </p:txBody>
      </p:sp>
      <p:sp>
        <p:nvSpPr>
          <p:cNvPr id="25" name="Text 23"/>
          <p:cNvSpPr/>
          <p:nvPr/>
        </p:nvSpPr>
        <p:spPr>
          <a:xfrm>
            <a:off x="9448800" y="2566416"/>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336,438</a:t>
            </a:r>
            <a:endParaRPr lang="en-US" sz="1200" dirty="0"/>
          </a:p>
        </p:txBody>
      </p:sp>
      <p:sp>
        <p:nvSpPr>
          <p:cNvPr id="26" name="Shape 24"/>
          <p:cNvSpPr/>
          <p:nvPr/>
        </p:nvSpPr>
        <p:spPr>
          <a:xfrm>
            <a:off x="6339840" y="2828544"/>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27" name="Text 25"/>
          <p:cNvSpPr/>
          <p:nvPr/>
        </p:nvSpPr>
        <p:spPr>
          <a:xfrm>
            <a:off x="6400800" y="2852928"/>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Cook Islands</a:t>
            </a:r>
            <a:endParaRPr lang="en-US" sz="1200" dirty="0"/>
          </a:p>
        </p:txBody>
      </p:sp>
      <p:sp>
        <p:nvSpPr>
          <p:cNvPr id="28" name="Text 26"/>
          <p:cNvSpPr/>
          <p:nvPr/>
        </p:nvSpPr>
        <p:spPr>
          <a:xfrm>
            <a:off x="9448800" y="2852928"/>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269,141</a:t>
            </a:r>
            <a:endParaRPr lang="en-US" sz="1200" dirty="0"/>
          </a:p>
        </p:txBody>
      </p:sp>
      <p:sp>
        <p:nvSpPr>
          <p:cNvPr id="29" name="Shape 27"/>
          <p:cNvSpPr/>
          <p:nvPr/>
        </p:nvSpPr>
        <p:spPr>
          <a:xfrm>
            <a:off x="6339840" y="3115056"/>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30" name="Text 28"/>
          <p:cNvSpPr/>
          <p:nvPr/>
        </p:nvSpPr>
        <p:spPr>
          <a:xfrm>
            <a:off x="6400800" y="3139440"/>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Vanuatu</a:t>
            </a:r>
            <a:endParaRPr lang="en-US" sz="1200" dirty="0"/>
          </a:p>
        </p:txBody>
      </p:sp>
      <p:sp>
        <p:nvSpPr>
          <p:cNvPr id="31" name="Text 29"/>
          <p:cNvSpPr/>
          <p:nvPr/>
        </p:nvSpPr>
        <p:spPr>
          <a:xfrm>
            <a:off x="9448800" y="3139440"/>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278,527</a:t>
            </a:r>
            <a:endParaRPr lang="en-US" sz="1200" dirty="0"/>
          </a:p>
        </p:txBody>
      </p:sp>
      <p:sp>
        <p:nvSpPr>
          <p:cNvPr id="32" name="Shape 30"/>
          <p:cNvSpPr/>
          <p:nvPr/>
        </p:nvSpPr>
        <p:spPr>
          <a:xfrm>
            <a:off x="6339840" y="3401568"/>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33" name="Text 31"/>
          <p:cNvSpPr/>
          <p:nvPr/>
        </p:nvSpPr>
        <p:spPr>
          <a:xfrm>
            <a:off x="6400800" y="3425952"/>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Kiribati</a:t>
            </a:r>
            <a:endParaRPr lang="en-US" sz="1200" dirty="0"/>
          </a:p>
        </p:txBody>
      </p:sp>
      <p:sp>
        <p:nvSpPr>
          <p:cNvPr id="34" name="Text 32"/>
          <p:cNvSpPr/>
          <p:nvPr/>
        </p:nvSpPr>
        <p:spPr>
          <a:xfrm>
            <a:off x="9448800" y="3425952"/>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234,638</a:t>
            </a:r>
            <a:endParaRPr lang="en-US" sz="1200" dirty="0"/>
          </a:p>
        </p:txBody>
      </p:sp>
      <p:sp>
        <p:nvSpPr>
          <p:cNvPr id="35" name="Shape 33"/>
          <p:cNvSpPr/>
          <p:nvPr/>
        </p:nvSpPr>
        <p:spPr>
          <a:xfrm>
            <a:off x="6339840" y="3688080"/>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36" name="Text 34"/>
          <p:cNvSpPr/>
          <p:nvPr/>
        </p:nvSpPr>
        <p:spPr>
          <a:xfrm>
            <a:off x="6400800" y="3712464"/>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Niue</a:t>
            </a:r>
            <a:endParaRPr lang="en-US" sz="1200" dirty="0"/>
          </a:p>
        </p:txBody>
      </p:sp>
      <p:sp>
        <p:nvSpPr>
          <p:cNvPr id="37" name="Text 35"/>
          <p:cNvSpPr/>
          <p:nvPr/>
        </p:nvSpPr>
        <p:spPr>
          <a:xfrm>
            <a:off x="9448800" y="3712464"/>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189,922</a:t>
            </a:r>
            <a:endParaRPr lang="en-US" sz="1200" dirty="0"/>
          </a:p>
        </p:txBody>
      </p:sp>
      <p:sp>
        <p:nvSpPr>
          <p:cNvPr id="38" name="Shape 36"/>
          <p:cNvSpPr/>
          <p:nvPr/>
        </p:nvSpPr>
        <p:spPr>
          <a:xfrm>
            <a:off x="6339840" y="3974592"/>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39" name="Text 37"/>
          <p:cNvSpPr/>
          <p:nvPr/>
        </p:nvSpPr>
        <p:spPr>
          <a:xfrm>
            <a:off x="6400800" y="3998976"/>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PNG</a:t>
            </a:r>
            <a:endParaRPr lang="en-US" sz="1200" dirty="0"/>
          </a:p>
        </p:txBody>
      </p:sp>
      <p:sp>
        <p:nvSpPr>
          <p:cNvPr id="40" name="Text 38"/>
          <p:cNvSpPr/>
          <p:nvPr/>
        </p:nvSpPr>
        <p:spPr>
          <a:xfrm>
            <a:off x="9448800" y="3998976"/>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162,023</a:t>
            </a:r>
            <a:endParaRPr lang="en-US" sz="1200" dirty="0"/>
          </a:p>
        </p:txBody>
      </p:sp>
      <p:sp>
        <p:nvSpPr>
          <p:cNvPr id="41" name="Shape 39"/>
          <p:cNvSpPr/>
          <p:nvPr/>
        </p:nvSpPr>
        <p:spPr>
          <a:xfrm>
            <a:off x="6339840" y="4261104"/>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42" name="Text 40"/>
          <p:cNvSpPr/>
          <p:nvPr/>
        </p:nvSpPr>
        <p:spPr>
          <a:xfrm>
            <a:off x="6400800" y="4285488"/>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Tuvalu</a:t>
            </a:r>
            <a:endParaRPr lang="en-US" sz="1200" dirty="0"/>
          </a:p>
        </p:txBody>
      </p:sp>
      <p:sp>
        <p:nvSpPr>
          <p:cNvPr id="43" name="Text 41"/>
          <p:cNvSpPr/>
          <p:nvPr/>
        </p:nvSpPr>
        <p:spPr>
          <a:xfrm>
            <a:off x="9448800" y="4285488"/>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133,863</a:t>
            </a:r>
            <a:endParaRPr lang="en-US" sz="1200" dirty="0"/>
          </a:p>
        </p:txBody>
      </p:sp>
      <p:sp>
        <p:nvSpPr>
          <p:cNvPr id="44" name="Shape 42"/>
          <p:cNvSpPr/>
          <p:nvPr/>
        </p:nvSpPr>
        <p:spPr>
          <a:xfrm>
            <a:off x="6339840" y="4547616"/>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45" name="Text 43"/>
          <p:cNvSpPr/>
          <p:nvPr/>
        </p:nvSpPr>
        <p:spPr>
          <a:xfrm>
            <a:off x="6400800" y="4572000"/>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FSM</a:t>
            </a:r>
            <a:endParaRPr lang="en-US" sz="1200" dirty="0"/>
          </a:p>
        </p:txBody>
      </p:sp>
      <p:sp>
        <p:nvSpPr>
          <p:cNvPr id="46" name="Text 44"/>
          <p:cNvSpPr/>
          <p:nvPr/>
        </p:nvSpPr>
        <p:spPr>
          <a:xfrm>
            <a:off x="9448800" y="4572000"/>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81,824</a:t>
            </a:r>
            <a:endParaRPr lang="en-US" sz="1200" dirty="0"/>
          </a:p>
        </p:txBody>
      </p:sp>
      <p:sp>
        <p:nvSpPr>
          <p:cNvPr id="47" name="Shape 45"/>
          <p:cNvSpPr/>
          <p:nvPr/>
        </p:nvSpPr>
        <p:spPr>
          <a:xfrm>
            <a:off x="6339840" y="4834128"/>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48" name="Text 46"/>
          <p:cNvSpPr/>
          <p:nvPr/>
        </p:nvSpPr>
        <p:spPr>
          <a:xfrm>
            <a:off x="6400800" y="4858512"/>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Tokelau</a:t>
            </a:r>
            <a:endParaRPr lang="en-US" sz="1200" dirty="0"/>
          </a:p>
        </p:txBody>
      </p:sp>
      <p:sp>
        <p:nvSpPr>
          <p:cNvPr id="49" name="Text 47"/>
          <p:cNvSpPr/>
          <p:nvPr/>
        </p:nvSpPr>
        <p:spPr>
          <a:xfrm>
            <a:off x="9448800" y="4858512"/>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65,896</a:t>
            </a:r>
            <a:endParaRPr lang="en-US" sz="1200" dirty="0"/>
          </a:p>
        </p:txBody>
      </p:sp>
      <p:sp>
        <p:nvSpPr>
          <p:cNvPr id="50" name="Shape 48"/>
          <p:cNvSpPr/>
          <p:nvPr/>
        </p:nvSpPr>
        <p:spPr>
          <a:xfrm>
            <a:off x="6339840" y="5120640"/>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51" name="Text 49"/>
          <p:cNvSpPr/>
          <p:nvPr/>
        </p:nvSpPr>
        <p:spPr>
          <a:xfrm>
            <a:off x="6400800" y="5145024"/>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Marshall Islands</a:t>
            </a:r>
            <a:endParaRPr lang="en-US" sz="1200" dirty="0"/>
          </a:p>
        </p:txBody>
      </p:sp>
      <p:sp>
        <p:nvSpPr>
          <p:cNvPr id="52" name="Text 50"/>
          <p:cNvSpPr/>
          <p:nvPr/>
        </p:nvSpPr>
        <p:spPr>
          <a:xfrm>
            <a:off x="9448800" y="5145024"/>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56,471</a:t>
            </a:r>
            <a:endParaRPr lang="en-US" sz="1200" dirty="0"/>
          </a:p>
        </p:txBody>
      </p:sp>
      <p:sp>
        <p:nvSpPr>
          <p:cNvPr id="53" name="Shape 51"/>
          <p:cNvSpPr/>
          <p:nvPr/>
        </p:nvSpPr>
        <p:spPr>
          <a:xfrm>
            <a:off x="6339840" y="5407152"/>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54" name="Text 52"/>
          <p:cNvSpPr/>
          <p:nvPr/>
        </p:nvSpPr>
        <p:spPr>
          <a:xfrm>
            <a:off x="6400800" y="5431536"/>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Nauru</a:t>
            </a:r>
            <a:endParaRPr lang="en-US" sz="1200" dirty="0"/>
          </a:p>
        </p:txBody>
      </p:sp>
      <p:sp>
        <p:nvSpPr>
          <p:cNvPr id="55" name="Text 53"/>
          <p:cNvSpPr/>
          <p:nvPr/>
        </p:nvSpPr>
        <p:spPr>
          <a:xfrm>
            <a:off x="9448800" y="5431536"/>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47,617</a:t>
            </a:r>
            <a:endParaRPr lang="en-US" sz="1200" dirty="0"/>
          </a:p>
        </p:txBody>
      </p:sp>
      <p:sp>
        <p:nvSpPr>
          <p:cNvPr id="56" name="Shape 54"/>
          <p:cNvSpPr/>
          <p:nvPr/>
        </p:nvSpPr>
        <p:spPr>
          <a:xfrm>
            <a:off x="6339840" y="5693664"/>
            <a:ext cx="5242560" cy="256032"/>
          </a:xfrm>
          <a:prstGeom prst="rect">
            <a:avLst/>
          </a:prstGeom>
          <a:solidFill>
            <a:srgbClr val="FFFFFF"/>
          </a:solidFill>
          <a:ln w="12700">
            <a:solidFill>
              <a:srgbClr val="F1F5F9"/>
            </a:solidFill>
            <a:prstDash val="solid"/>
          </a:ln>
        </p:spPr>
        <p:txBody>
          <a:bodyPr/>
          <a:lstStyle/>
          <a:p>
            <a:endParaRPr lang="en-US" sz="2400"/>
          </a:p>
        </p:txBody>
      </p:sp>
      <p:sp>
        <p:nvSpPr>
          <p:cNvPr id="57" name="Text 55"/>
          <p:cNvSpPr/>
          <p:nvPr/>
        </p:nvSpPr>
        <p:spPr>
          <a:xfrm>
            <a:off x="6400800" y="5718048"/>
            <a:ext cx="3048000" cy="219456"/>
          </a:xfrm>
          <a:prstGeom prst="rect">
            <a:avLst/>
          </a:prstGeom>
          <a:noFill/>
          <a:ln/>
        </p:spPr>
        <p:txBody>
          <a:bodyPr wrap="square" lIns="0" tIns="0" rIns="0" bIns="0" rtlCol="0" anchor="ctr"/>
          <a:lstStyle/>
          <a:p>
            <a:r>
              <a:rPr lang="en-US" sz="1200" dirty="0">
                <a:solidFill>
                  <a:srgbClr val="1E293B"/>
                </a:solidFill>
                <a:latin typeface="Calibri" pitchFamily="34" charset="0"/>
                <a:ea typeface="Calibri" pitchFamily="34" charset="-122"/>
                <a:cs typeface="Calibri" pitchFamily="34" charset="-120"/>
              </a:rPr>
              <a:t>Palau</a:t>
            </a:r>
            <a:endParaRPr lang="en-US" sz="1200" dirty="0"/>
          </a:p>
        </p:txBody>
      </p:sp>
      <p:sp>
        <p:nvSpPr>
          <p:cNvPr id="58" name="Text 56"/>
          <p:cNvSpPr/>
          <p:nvPr/>
        </p:nvSpPr>
        <p:spPr>
          <a:xfrm>
            <a:off x="9448800" y="5718048"/>
            <a:ext cx="2072640" cy="219456"/>
          </a:xfrm>
          <a:prstGeom prst="rect">
            <a:avLst/>
          </a:prstGeom>
          <a:noFill/>
          <a:ln/>
        </p:spPr>
        <p:txBody>
          <a:bodyPr wrap="square" lIns="0" tIns="0" rIns="0" bIns="0" rtlCol="0" anchor="ctr"/>
          <a:lstStyle/>
          <a:p>
            <a:pPr algn="r"/>
            <a:r>
              <a:rPr lang="en-US" sz="1200" dirty="0">
                <a:solidFill>
                  <a:srgbClr val="475569"/>
                </a:solidFill>
                <a:latin typeface="Calibri" pitchFamily="34" charset="0"/>
                <a:ea typeface="Calibri" pitchFamily="34" charset="-122"/>
                <a:cs typeface="Calibri" pitchFamily="34" charset="-120"/>
              </a:rPr>
              <a:t>44,509</a:t>
            </a:r>
            <a:endParaRPr lang="en-US" sz="1200" dirty="0"/>
          </a:p>
        </p:txBody>
      </p:sp>
      <p:sp>
        <p:nvSpPr>
          <p:cNvPr id="59" name="Text 57"/>
          <p:cNvSpPr/>
          <p:nvPr/>
        </p:nvSpPr>
        <p:spPr>
          <a:xfrm>
            <a:off x="6339840" y="6096000"/>
            <a:ext cx="5242560" cy="243840"/>
          </a:xfrm>
          <a:prstGeom prst="rect">
            <a:avLst/>
          </a:prstGeom>
          <a:noFill/>
          <a:ln/>
        </p:spPr>
        <p:txBody>
          <a:bodyPr wrap="square" lIns="0" tIns="0" rIns="0" bIns="0" rtlCol="0" anchor="ctr"/>
          <a:lstStyle/>
          <a:p>
            <a:r>
              <a:rPr lang="en-US" sz="1067" i="1" dirty="0">
                <a:solidFill>
                  <a:srgbClr val="475569"/>
                </a:solidFill>
                <a:latin typeface="Calibri" pitchFamily="34" charset="0"/>
                <a:ea typeface="Calibri" pitchFamily="34" charset="-122"/>
                <a:cs typeface="Calibri" pitchFamily="34" charset="-120"/>
              </a:rPr>
              <a:t>* Radar installation (single capital investment)</a:t>
            </a:r>
            <a:endParaRPr lang="en-US" sz="1067"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97536"/>
          </a:xfrm>
          <a:prstGeom prst="rect">
            <a:avLst/>
          </a:prstGeom>
          <a:solidFill>
            <a:srgbClr val="B85042"/>
          </a:solidFill>
          <a:ln w="12700">
            <a:solidFill>
              <a:srgbClr val="B85042"/>
            </a:solidFill>
            <a:prstDash val="solid"/>
          </a:ln>
        </p:spPr>
        <p:txBody>
          <a:bodyPr/>
          <a:lstStyle/>
          <a:p>
            <a:endParaRPr lang="en-US" sz="2400"/>
          </a:p>
        </p:txBody>
      </p:sp>
      <p:sp>
        <p:nvSpPr>
          <p:cNvPr id="3" name="Text 1"/>
          <p:cNvSpPr/>
          <p:nvPr/>
        </p:nvSpPr>
        <p:spPr>
          <a:xfrm>
            <a:off x="548640" y="219456"/>
            <a:ext cx="11094720" cy="792480"/>
          </a:xfrm>
          <a:prstGeom prst="rect">
            <a:avLst/>
          </a:prstGeom>
          <a:noFill/>
          <a:ln/>
        </p:spPr>
        <p:txBody>
          <a:bodyPr wrap="square" lIns="0" tIns="0" rIns="0" bIns="0" rtlCol="0" anchor="ctr"/>
          <a:lstStyle/>
          <a:p>
            <a:r>
              <a:rPr lang="en-US" sz="3467" b="1" dirty="0">
                <a:solidFill>
                  <a:srgbClr val="1B2D6B"/>
                </a:solidFill>
                <a:latin typeface="Calibri" pitchFamily="34" charset="0"/>
                <a:ea typeface="Calibri" pitchFamily="34" charset="-122"/>
                <a:cs typeface="Calibri" pitchFamily="34" charset="-120"/>
              </a:rPr>
              <a:t>Critical 2026 Priority Actions</a:t>
            </a:r>
            <a:endParaRPr lang="en-US" sz="3467" dirty="0"/>
          </a:p>
        </p:txBody>
      </p:sp>
      <p:sp>
        <p:nvSpPr>
          <p:cNvPr id="4" name="Text 2"/>
          <p:cNvSpPr/>
          <p:nvPr/>
        </p:nvSpPr>
        <p:spPr>
          <a:xfrm>
            <a:off x="548640" y="1011936"/>
            <a:ext cx="11094720" cy="426720"/>
          </a:xfrm>
          <a:prstGeom prst="rect">
            <a:avLst/>
          </a:prstGeom>
          <a:noFill/>
          <a:ln/>
        </p:spPr>
        <p:txBody>
          <a:bodyPr wrap="square" lIns="0" tIns="0" rIns="0" bIns="0" rtlCol="0" anchor="ctr"/>
          <a:lstStyle/>
          <a:p>
            <a:r>
              <a:rPr lang="en-US" sz="1600" i="1" dirty="0">
                <a:solidFill>
                  <a:srgbClr val="B85042"/>
                </a:solidFill>
                <a:latin typeface="Calibri" pitchFamily="34" charset="0"/>
                <a:ea typeface="Calibri" pitchFamily="34" charset="-122"/>
                <a:cs typeface="Calibri" pitchFamily="34" charset="-120"/>
              </a:rPr>
              <a:t>What must happen in 2026 for WRP to deliver on its bold purpose</a:t>
            </a:r>
            <a:endParaRPr lang="en-US" sz="1600" dirty="0"/>
          </a:p>
        </p:txBody>
      </p:sp>
      <p:sp>
        <p:nvSpPr>
          <p:cNvPr id="5" name="Shape 3"/>
          <p:cNvSpPr/>
          <p:nvPr/>
        </p:nvSpPr>
        <p:spPr>
          <a:xfrm>
            <a:off x="548640" y="1487424"/>
            <a:ext cx="11094720" cy="0"/>
          </a:xfrm>
          <a:prstGeom prst="line">
            <a:avLst/>
          </a:prstGeom>
          <a:noFill/>
          <a:ln w="12700">
            <a:solidFill>
              <a:srgbClr val="E2E6EF"/>
            </a:solidFill>
            <a:prstDash val="solid"/>
          </a:ln>
        </p:spPr>
        <p:txBody>
          <a:bodyPr/>
          <a:lstStyle/>
          <a:p>
            <a:endParaRPr lang="en-US" sz="2400"/>
          </a:p>
        </p:txBody>
      </p:sp>
      <p:sp>
        <p:nvSpPr>
          <p:cNvPr id="6" name="Shape 4"/>
          <p:cNvSpPr/>
          <p:nvPr/>
        </p:nvSpPr>
        <p:spPr>
          <a:xfrm>
            <a:off x="548640" y="1645920"/>
            <a:ext cx="11094720" cy="560832"/>
          </a:xfrm>
          <a:prstGeom prst="rect">
            <a:avLst/>
          </a:prstGeom>
          <a:solidFill>
            <a:srgbClr val="FFFFFF"/>
          </a:solidFill>
          <a:ln w="12700">
            <a:solidFill>
              <a:srgbClr val="E2E6EF"/>
            </a:solidFill>
            <a:prstDash val="solid"/>
          </a:ln>
        </p:spPr>
        <p:txBody>
          <a:bodyPr/>
          <a:lstStyle/>
          <a:p>
            <a:endParaRPr lang="en-US" sz="2400"/>
          </a:p>
        </p:txBody>
      </p:sp>
      <p:sp>
        <p:nvSpPr>
          <p:cNvPr id="7" name="Shape 5"/>
          <p:cNvSpPr/>
          <p:nvPr/>
        </p:nvSpPr>
        <p:spPr>
          <a:xfrm>
            <a:off x="548640" y="1645920"/>
            <a:ext cx="463296" cy="560832"/>
          </a:xfrm>
          <a:prstGeom prst="rect">
            <a:avLst/>
          </a:prstGeom>
          <a:solidFill>
            <a:srgbClr val="DC2626"/>
          </a:solidFill>
          <a:ln w="12700">
            <a:solidFill>
              <a:srgbClr val="DC2626"/>
            </a:solidFill>
            <a:prstDash val="solid"/>
          </a:ln>
        </p:spPr>
        <p:txBody>
          <a:bodyPr/>
          <a:lstStyle/>
          <a:p>
            <a:endParaRPr lang="en-US" sz="2400"/>
          </a:p>
        </p:txBody>
      </p:sp>
      <p:sp>
        <p:nvSpPr>
          <p:cNvPr id="8" name="Text 6"/>
          <p:cNvSpPr/>
          <p:nvPr/>
        </p:nvSpPr>
        <p:spPr>
          <a:xfrm>
            <a:off x="548640" y="1645920"/>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9" name="Shape 7"/>
          <p:cNvSpPr/>
          <p:nvPr/>
        </p:nvSpPr>
        <p:spPr>
          <a:xfrm>
            <a:off x="1036320" y="1645920"/>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10" name="Text 8"/>
          <p:cNvSpPr/>
          <p:nvPr/>
        </p:nvSpPr>
        <p:spPr>
          <a:xfrm>
            <a:off x="1036320" y="1645920"/>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1</a:t>
            </a:r>
            <a:endParaRPr lang="en-US" sz="1133" dirty="0"/>
          </a:p>
        </p:txBody>
      </p:sp>
      <p:sp>
        <p:nvSpPr>
          <p:cNvPr id="11" name="Text 9"/>
          <p:cNvSpPr/>
          <p:nvPr/>
        </p:nvSpPr>
        <p:spPr>
          <a:xfrm>
            <a:off x="2011680" y="1743456"/>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Fill 3 vacant PMU roles: MERLA, ESS/GEDSI, Communications Officers</a:t>
            </a:r>
            <a:endParaRPr lang="en-US" sz="1267" dirty="0"/>
          </a:p>
        </p:txBody>
      </p:sp>
      <p:sp>
        <p:nvSpPr>
          <p:cNvPr id="12" name="Shape 10"/>
          <p:cNvSpPr/>
          <p:nvPr/>
        </p:nvSpPr>
        <p:spPr>
          <a:xfrm>
            <a:off x="10485120" y="1645920"/>
            <a:ext cx="1097280" cy="560832"/>
          </a:xfrm>
          <a:prstGeom prst="rect">
            <a:avLst/>
          </a:prstGeom>
          <a:solidFill>
            <a:srgbClr val="DC2626"/>
          </a:solidFill>
          <a:ln w="12700">
            <a:solidFill>
              <a:srgbClr val="DC2626"/>
            </a:solidFill>
            <a:prstDash val="solid"/>
          </a:ln>
        </p:spPr>
        <p:txBody>
          <a:bodyPr/>
          <a:lstStyle/>
          <a:p>
            <a:endParaRPr lang="en-US" sz="2400"/>
          </a:p>
        </p:txBody>
      </p:sp>
      <p:sp>
        <p:nvSpPr>
          <p:cNvPr id="13" name="Text 11"/>
          <p:cNvSpPr/>
          <p:nvPr/>
        </p:nvSpPr>
        <p:spPr>
          <a:xfrm>
            <a:off x="10485120" y="1645920"/>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Q1 2026</a:t>
            </a:r>
            <a:endParaRPr lang="en-US" sz="1067" dirty="0"/>
          </a:p>
        </p:txBody>
      </p:sp>
      <p:sp>
        <p:nvSpPr>
          <p:cNvPr id="14" name="Shape 12"/>
          <p:cNvSpPr/>
          <p:nvPr/>
        </p:nvSpPr>
        <p:spPr>
          <a:xfrm>
            <a:off x="548640" y="2279904"/>
            <a:ext cx="11094720" cy="560832"/>
          </a:xfrm>
          <a:prstGeom prst="rect">
            <a:avLst/>
          </a:prstGeom>
          <a:solidFill>
            <a:srgbClr val="F5F7FA"/>
          </a:solidFill>
          <a:ln w="12700">
            <a:solidFill>
              <a:srgbClr val="E2E6EF"/>
            </a:solidFill>
            <a:prstDash val="solid"/>
          </a:ln>
        </p:spPr>
        <p:txBody>
          <a:bodyPr/>
          <a:lstStyle/>
          <a:p>
            <a:endParaRPr lang="en-US" sz="2400"/>
          </a:p>
        </p:txBody>
      </p:sp>
      <p:sp>
        <p:nvSpPr>
          <p:cNvPr id="15" name="Shape 13"/>
          <p:cNvSpPr/>
          <p:nvPr/>
        </p:nvSpPr>
        <p:spPr>
          <a:xfrm>
            <a:off x="548640" y="2279904"/>
            <a:ext cx="463296" cy="560832"/>
          </a:xfrm>
          <a:prstGeom prst="rect">
            <a:avLst/>
          </a:prstGeom>
          <a:solidFill>
            <a:srgbClr val="DC2626"/>
          </a:solidFill>
          <a:ln w="12700">
            <a:solidFill>
              <a:srgbClr val="DC2626"/>
            </a:solidFill>
            <a:prstDash val="solid"/>
          </a:ln>
        </p:spPr>
        <p:txBody>
          <a:bodyPr/>
          <a:lstStyle/>
          <a:p>
            <a:endParaRPr lang="en-US" sz="2400"/>
          </a:p>
        </p:txBody>
      </p:sp>
      <p:sp>
        <p:nvSpPr>
          <p:cNvPr id="16" name="Text 14"/>
          <p:cNvSpPr/>
          <p:nvPr/>
        </p:nvSpPr>
        <p:spPr>
          <a:xfrm>
            <a:off x="548640" y="2279904"/>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7" name="Shape 15"/>
          <p:cNvSpPr/>
          <p:nvPr/>
        </p:nvSpPr>
        <p:spPr>
          <a:xfrm>
            <a:off x="1036320" y="2279904"/>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18" name="Text 16"/>
          <p:cNvSpPr/>
          <p:nvPr/>
        </p:nvSpPr>
        <p:spPr>
          <a:xfrm>
            <a:off x="1036320" y="2279904"/>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6</a:t>
            </a:r>
            <a:endParaRPr lang="en-US" sz="1133" dirty="0"/>
          </a:p>
        </p:txBody>
      </p:sp>
      <p:sp>
        <p:nvSpPr>
          <p:cNvPr id="19" name="Text 17"/>
          <p:cNvSpPr/>
          <p:nvPr/>
        </p:nvSpPr>
        <p:spPr>
          <a:xfrm>
            <a:off x="2011680" y="2377440"/>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Complete KRA 6 Investment Plan &amp; Implementation Plan — critical unblocking action</a:t>
            </a:r>
            <a:endParaRPr lang="en-US" sz="1267" dirty="0"/>
          </a:p>
        </p:txBody>
      </p:sp>
      <p:sp>
        <p:nvSpPr>
          <p:cNvPr id="20" name="Shape 18"/>
          <p:cNvSpPr/>
          <p:nvPr/>
        </p:nvSpPr>
        <p:spPr>
          <a:xfrm>
            <a:off x="10485120" y="2279904"/>
            <a:ext cx="1097280" cy="560832"/>
          </a:xfrm>
          <a:prstGeom prst="rect">
            <a:avLst/>
          </a:prstGeom>
          <a:solidFill>
            <a:srgbClr val="DC2626"/>
          </a:solidFill>
          <a:ln w="12700">
            <a:solidFill>
              <a:srgbClr val="DC2626"/>
            </a:solidFill>
            <a:prstDash val="solid"/>
          </a:ln>
        </p:spPr>
        <p:txBody>
          <a:bodyPr/>
          <a:lstStyle/>
          <a:p>
            <a:endParaRPr lang="en-US" sz="2400"/>
          </a:p>
        </p:txBody>
      </p:sp>
      <p:sp>
        <p:nvSpPr>
          <p:cNvPr id="21" name="Text 19"/>
          <p:cNvSpPr/>
          <p:nvPr/>
        </p:nvSpPr>
        <p:spPr>
          <a:xfrm>
            <a:off x="10485120" y="2279904"/>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Q1-2 2026</a:t>
            </a:r>
            <a:endParaRPr lang="en-US" sz="1067" dirty="0"/>
          </a:p>
        </p:txBody>
      </p:sp>
      <p:sp>
        <p:nvSpPr>
          <p:cNvPr id="22" name="Shape 20"/>
          <p:cNvSpPr/>
          <p:nvPr/>
        </p:nvSpPr>
        <p:spPr>
          <a:xfrm>
            <a:off x="548640" y="2913888"/>
            <a:ext cx="11094720" cy="560832"/>
          </a:xfrm>
          <a:prstGeom prst="rect">
            <a:avLst/>
          </a:prstGeom>
          <a:solidFill>
            <a:srgbClr val="FFFFFF"/>
          </a:solidFill>
          <a:ln w="12700">
            <a:solidFill>
              <a:srgbClr val="E2E6EF"/>
            </a:solidFill>
            <a:prstDash val="solid"/>
          </a:ln>
        </p:spPr>
        <p:txBody>
          <a:bodyPr/>
          <a:lstStyle/>
          <a:p>
            <a:endParaRPr lang="en-US" sz="2400"/>
          </a:p>
        </p:txBody>
      </p:sp>
      <p:sp>
        <p:nvSpPr>
          <p:cNvPr id="23" name="Shape 21"/>
          <p:cNvSpPr/>
          <p:nvPr/>
        </p:nvSpPr>
        <p:spPr>
          <a:xfrm>
            <a:off x="548640" y="2913888"/>
            <a:ext cx="463296" cy="560832"/>
          </a:xfrm>
          <a:prstGeom prst="rect">
            <a:avLst/>
          </a:prstGeom>
          <a:solidFill>
            <a:srgbClr val="F59E0B"/>
          </a:solidFill>
          <a:ln w="12700">
            <a:solidFill>
              <a:srgbClr val="F59E0B"/>
            </a:solidFill>
            <a:prstDash val="solid"/>
          </a:ln>
        </p:spPr>
        <p:txBody>
          <a:bodyPr/>
          <a:lstStyle/>
          <a:p>
            <a:endParaRPr lang="en-US" sz="2400"/>
          </a:p>
        </p:txBody>
      </p:sp>
      <p:sp>
        <p:nvSpPr>
          <p:cNvPr id="24" name="Text 22"/>
          <p:cNvSpPr/>
          <p:nvPr/>
        </p:nvSpPr>
        <p:spPr>
          <a:xfrm>
            <a:off x="548640" y="2913888"/>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25" name="Shape 23"/>
          <p:cNvSpPr/>
          <p:nvPr/>
        </p:nvSpPr>
        <p:spPr>
          <a:xfrm>
            <a:off x="1036320" y="2913888"/>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26" name="Text 24"/>
          <p:cNvSpPr/>
          <p:nvPr/>
        </p:nvSpPr>
        <p:spPr>
          <a:xfrm>
            <a:off x="1036320" y="2913888"/>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5</a:t>
            </a:r>
            <a:endParaRPr lang="en-US" sz="1133" dirty="0"/>
          </a:p>
        </p:txBody>
      </p:sp>
      <p:sp>
        <p:nvSpPr>
          <p:cNvPr id="27" name="Text 25"/>
          <p:cNvSpPr/>
          <p:nvPr/>
        </p:nvSpPr>
        <p:spPr>
          <a:xfrm>
            <a:off x="2011680" y="3011424"/>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Commence CAP training across multiple PICs — highest-impact KRA 5 action in 2026</a:t>
            </a:r>
            <a:endParaRPr lang="en-US" sz="1267" dirty="0"/>
          </a:p>
        </p:txBody>
      </p:sp>
      <p:sp>
        <p:nvSpPr>
          <p:cNvPr id="28" name="Shape 26"/>
          <p:cNvSpPr/>
          <p:nvPr/>
        </p:nvSpPr>
        <p:spPr>
          <a:xfrm>
            <a:off x="10485120" y="2913888"/>
            <a:ext cx="1097280" cy="560832"/>
          </a:xfrm>
          <a:prstGeom prst="rect">
            <a:avLst/>
          </a:prstGeom>
          <a:solidFill>
            <a:srgbClr val="F59E0B"/>
          </a:solidFill>
          <a:ln w="12700">
            <a:solidFill>
              <a:srgbClr val="F59E0B"/>
            </a:solidFill>
            <a:prstDash val="solid"/>
          </a:ln>
        </p:spPr>
        <p:txBody>
          <a:bodyPr/>
          <a:lstStyle/>
          <a:p>
            <a:endParaRPr lang="en-US" sz="2400"/>
          </a:p>
        </p:txBody>
      </p:sp>
      <p:sp>
        <p:nvSpPr>
          <p:cNvPr id="29" name="Text 27"/>
          <p:cNvSpPr/>
          <p:nvPr/>
        </p:nvSpPr>
        <p:spPr>
          <a:xfrm>
            <a:off x="10485120" y="2913888"/>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H1 2026</a:t>
            </a:r>
            <a:endParaRPr lang="en-US" sz="1067" dirty="0"/>
          </a:p>
        </p:txBody>
      </p:sp>
      <p:sp>
        <p:nvSpPr>
          <p:cNvPr id="30" name="Shape 28"/>
          <p:cNvSpPr/>
          <p:nvPr/>
        </p:nvSpPr>
        <p:spPr>
          <a:xfrm>
            <a:off x="548640" y="3547872"/>
            <a:ext cx="11094720" cy="560832"/>
          </a:xfrm>
          <a:prstGeom prst="rect">
            <a:avLst/>
          </a:prstGeom>
          <a:solidFill>
            <a:srgbClr val="F5F7FA"/>
          </a:solidFill>
          <a:ln w="12700">
            <a:solidFill>
              <a:srgbClr val="E2E6EF"/>
            </a:solidFill>
            <a:prstDash val="solid"/>
          </a:ln>
        </p:spPr>
        <p:txBody>
          <a:bodyPr/>
          <a:lstStyle/>
          <a:p>
            <a:endParaRPr lang="en-US" sz="2400"/>
          </a:p>
        </p:txBody>
      </p:sp>
      <p:sp>
        <p:nvSpPr>
          <p:cNvPr id="31" name="Shape 29"/>
          <p:cNvSpPr/>
          <p:nvPr/>
        </p:nvSpPr>
        <p:spPr>
          <a:xfrm>
            <a:off x="548640" y="3547872"/>
            <a:ext cx="463296" cy="560832"/>
          </a:xfrm>
          <a:prstGeom prst="rect">
            <a:avLst/>
          </a:prstGeom>
          <a:solidFill>
            <a:srgbClr val="F59E0B"/>
          </a:solidFill>
          <a:ln w="12700">
            <a:solidFill>
              <a:srgbClr val="F59E0B"/>
            </a:solidFill>
            <a:prstDash val="solid"/>
          </a:ln>
        </p:spPr>
        <p:txBody>
          <a:bodyPr/>
          <a:lstStyle/>
          <a:p>
            <a:endParaRPr lang="en-US" sz="2400"/>
          </a:p>
        </p:txBody>
      </p:sp>
      <p:sp>
        <p:nvSpPr>
          <p:cNvPr id="32" name="Text 30"/>
          <p:cNvSpPr/>
          <p:nvPr/>
        </p:nvSpPr>
        <p:spPr>
          <a:xfrm>
            <a:off x="548640" y="3547872"/>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33" name="Shape 31"/>
          <p:cNvSpPr/>
          <p:nvPr/>
        </p:nvSpPr>
        <p:spPr>
          <a:xfrm>
            <a:off x="1036320" y="3547872"/>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34" name="Text 32"/>
          <p:cNvSpPr/>
          <p:nvPr/>
        </p:nvSpPr>
        <p:spPr>
          <a:xfrm>
            <a:off x="1036320" y="3547872"/>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4</a:t>
            </a:r>
            <a:endParaRPr lang="en-US" sz="1133" dirty="0"/>
          </a:p>
        </p:txBody>
      </p:sp>
      <p:sp>
        <p:nvSpPr>
          <p:cNvPr id="35" name="Text 33"/>
          <p:cNvSpPr/>
          <p:nvPr/>
        </p:nvSpPr>
        <p:spPr>
          <a:xfrm>
            <a:off x="2011680" y="3645408"/>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Deliver IFP Phase 1 design workshop (Apr/May 2026, Nadi) and establish project team</a:t>
            </a:r>
            <a:endParaRPr lang="en-US" sz="1267" dirty="0"/>
          </a:p>
        </p:txBody>
      </p:sp>
      <p:sp>
        <p:nvSpPr>
          <p:cNvPr id="36" name="Shape 34"/>
          <p:cNvSpPr/>
          <p:nvPr/>
        </p:nvSpPr>
        <p:spPr>
          <a:xfrm>
            <a:off x="10485120" y="3547872"/>
            <a:ext cx="1097280" cy="560832"/>
          </a:xfrm>
          <a:prstGeom prst="rect">
            <a:avLst/>
          </a:prstGeom>
          <a:solidFill>
            <a:srgbClr val="F59E0B"/>
          </a:solidFill>
          <a:ln w="12700">
            <a:solidFill>
              <a:srgbClr val="F59E0B"/>
            </a:solidFill>
            <a:prstDash val="solid"/>
          </a:ln>
        </p:spPr>
        <p:txBody>
          <a:bodyPr/>
          <a:lstStyle/>
          <a:p>
            <a:endParaRPr lang="en-US" sz="2400"/>
          </a:p>
        </p:txBody>
      </p:sp>
      <p:sp>
        <p:nvSpPr>
          <p:cNvPr id="37" name="Text 35"/>
          <p:cNvSpPr/>
          <p:nvPr/>
        </p:nvSpPr>
        <p:spPr>
          <a:xfrm>
            <a:off x="10485120" y="3547872"/>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Apr 2026</a:t>
            </a:r>
            <a:endParaRPr lang="en-US" sz="1067" dirty="0"/>
          </a:p>
        </p:txBody>
      </p:sp>
      <p:sp>
        <p:nvSpPr>
          <p:cNvPr id="38" name="Shape 36"/>
          <p:cNvSpPr/>
          <p:nvPr/>
        </p:nvSpPr>
        <p:spPr>
          <a:xfrm>
            <a:off x="548640" y="4181856"/>
            <a:ext cx="11094720" cy="560832"/>
          </a:xfrm>
          <a:prstGeom prst="rect">
            <a:avLst/>
          </a:prstGeom>
          <a:solidFill>
            <a:srgbClr val="FFFFFF"/>
          </a:solidFill>
          <a:ln w="12700">
            <a:solidFill>
              <a:srgbClr val="E2E6EF"/>
            </a:solidFill>
            <a:prstDash val="solid"/>
          </a:ln>
        </p:spPr>
        <p:txBody>
          <a:bodyPr/>
          <a:lstStyle/>
          <a:p>
            <a:endParaRPr lang="en-US" sz="2400"/>
          </a:p>
        </p:txBody>
      </p:sp>
      <p:sp>
        <p:nvSpPr>
          <p:cNvPr id="39" name="Shape 37"/>
          <p:cNvSpPr/>
          <p:nvPr/>
        </p:nvSpPr>
        <p:spPr>
          <a:xfrm>
            <a:off x="548640" y="4181856"/>
            <a:ext cx="463296" cy="560832"/>
          </a:xfrm>
          <a:prstGeom prst="rect">
            <a:avLst/>
          </a:prstGeom>
          <a:solidFill>
            <a:srgbClr val="F59E0B"/>
          </a:solidFill>
          <a:ln w="12700">
            <a:solidFill>
              <a:srgbClr val="F59E0B"/>
            </a:solidFill>
            <a:prstDash val="solid"/>
          </a:ln>
        </p:spPr>
        <p:txBody>
          <a:bodyPr/>
          <a:lstStyle/>
          <a:p>
            <a:endParaRPr lang="en-US" sz="2400"/>
          </a:p>
        </p:txBody>
      </p:sp>
      <p:sp>
        <p:nvSpPr>
          <p:cNvPr id="40" name="Text 38"/>
          <p:cNvSpPr/>
          <p:nvPr/>
        </p:nvSpPr>
        <p:spPr>
          <a:xfrm>
            <a:off x="548640" y="4181856"/>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41" name="Shape 39"/>
          <p:cNvSpPr/>
          <p:nvPr/>
        </p:nvSpPr>
        <p:spPr>
          <a:xfrm>
            <a:off x="1036320" y="4181856"/>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42" name="Text 40"/>
          <p:cNvSpPr/>
          <p:nvPr/>
        </p:nvSpPr>
        <p:spPr>
          <a:xfrm>
            <a:off x="1036320" y="4181856"/>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3</a:t>
            </a:r>
            <a:endParaRPr lang="en-US" sz="1133" dirty="0"/>
          </a:p>
        </p:txBody>
      </p:sp>
      <p:sp>
        <p:nvSpPr>
          <p:cNvPr id="43" name="Text 41"/>
          <p:cNvSpPr/>
          <p:nvPr/>
        </p:nvSpPr>
        <p:spPr>
          <a:xfrm>
            <a:off x="2011680" y="4279392"/>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Formally adopt Regional Radar Strategy at SC4; complete Solomon Islands radar installation</a:t>
            </a:r>
            <a:endParaRPr lang="en-US" sz="1267" dirty="0"/>
          </a:p>
        </p:txBody>
      </p:sp>
      <p:sp>
        <p:nvSpPr>
          <p:cNvPr id="44" name="Shape 42"/>
          <p:cNvSpPr/>
          <p:nvPr/>
        </p:nvSpPr>
        <p:spPr>
          <a:xfrm>
            <a:off x="10485120" y="4181856"/>
            <a:ext cx="1097280" cy="560832"/>
          </a:xfrm>
          <a:prstGeom prst="rect">
            <a:avLst/>
          </a:prstGeom>
          <a:solidFill>
            <a:srgbClr val="F59E0B"/>
          </a:solidFill>
          <a:ln w="12700">
            <a:solidFill>
              <a:srgbClr val="F59E0B"/>
            </a:solidFill>
            <a:prstDash val="solid"/>
          </a:ln>
        </p:spPr>
        <p:txBody>
          <a:bodyPr/>
          <a:lstStyle/>
          <a:p>
            <a:endParaRPr lang="en-US" sz="2400"/>
          </a:p>
        </p:txBody>
      </p:sp>
      <p:sp>
        <p:nvSpPr>
          <p:cNvPr id="45" name="Text 43"/>
          <p:cNvSpPr/>
          <p:nvPr/>
        </p:nvSpPr>
        <p:spPr>
          <a:xfrm>
            <a:off x="10485120" y="4181856"/>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Jun 2026</a:t>
            </a:r>
            <a:endParaRPr lang="en-US" sz="1067" dirty="0"/>
          </a:p>
        </p:txBody>
      </p:sp>
      <p:sp>
        <p:nvSpPr>
          <p:cNvPr id="46" name="Shape 44"/>
          <p:cNvSpPr/>
          <p:nvPr/>
        </p:nvSpPr>
        <p:spPr>
          <a:xfrm>
            <a:off x="548640" y="4815840"/>
            <a:ext cx="11094720" cy="560832"/>
          </a:xfrm>
          <a:prstGeom prst="rect">
            <a:avLst/>
          </a:prstGeom>
          <a:solidFill>
            <a:srgbClr val="F5F7FA"/>
          </a:solidFill>
          <a:ln w="12700">
            <a:solidFill>
              <a:srgbClr val="E2E6EF"/>
            </a:solidFill>
            <a:prstDash val="solid"/>
          </a:ln>
        </p:spPr>
        <p:txBody>
          <a:bodyPr/>
          <a:lstStyle/>
          <a:p>
            <a:endParaRPr lang="en-US" sz="2400"/>
          </a:p>
        </p:txBody>
      </p:sp>
      <p:sp>
        <p:nvSpPr>
          <p:cNvPr id="47" name="Shape 45"/>
          <p:cNvSpPr/>
          <p:nvPr/>
        </p:nvSpPr>
        <p:spPr>
          <a:xfrm>
            <a:off x="548640" y="4815840"/>
            <a:ext cx="463296" cy="560832"/>
          </a:xfrm>
          <a:prstGeom prst="rect">
            <a:avLst/>
          </a:prstGeom>
          <a:solidFill>
            <a:srgbClr val="F59E0B"/>
          </a:solidFill>
          <a:ln w="12700">
            <a:solidFill>
              <a:srgbClr val="F59E0B"/>
            </a:solidFill>
            <a:prstDash val="solid"/>
          </a:ln>
        </p:spPr>
        <p:txBody>
          <a:bodyPr/>
          <a:lstStyle/>
          <a:p>
            <a:endParaRPr lang="en-US" sz="2400"/>
          </a:p>
        </p:txBody>
      </p:sp>
      <p:sp>
        <p:nvSpPr>
          <p:cNvPr id="48" name="Text 46"/>
          <p:cNvSpPr/>
          <p:nvPr/>
        </p:nvSpPr>
        <p:spPr>
          <a:xfrm>
            <a:off x="548640" y="4815840"/>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6</a:t>
            </a:r>
            <a:endParaRPr lang="en-US" sz="1600" dirty="0"/>
          </a:p>
        </p:txBody>
      </p:sp>
      <p:sp>
        <p:nvSpPr>
          <p:cNvPr id="49" name="Shape 47"/>
          <p:cNvSpPr/>
          <p:nvPr/>
        </p:nvSpPr>
        <p:spPr>
          <a:xfrm>
            <a:off x="1036320" y="4815840"/>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50" name="Text 48"/>
          <p:cNvSpPr/>
          <p:nvPr/>
        </p:nvSpPr>
        <p:spPr>
          <a:xfrm>
            <a:off x="1036320" y="4815840"/>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3/4</a:t>
            </a:r>
            <a:endParaRPr lang="en-US" sz="1133" dirty="0"/>
          </a:p>
        </p:txBody>
      </p:sp>
      <p:sp>
        <p:nvSpPr>
          <p:cNvPr id="51" name="Text 49"/>
          <p:cNvSpPr/>
          <p:nvPr/>
        </p:nvSpPr>
        <p:spPr>
          <a:xfrm>
            <a:off x="2011680" y="4913376"/>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Finalise 7 pending ICT staffing LOAs for NMHSs (Cook Islands, Kiribati, Niue, RMI, Samoa, SI, Tuvalu)</a:t>
            </a:r>
            <a:endParaRPr lang="en-US" sz="1267" dirty="0"/>
          </a:p>
        </p:txBody>
      </p:sp>
      <p:sp>
        <p:nvSpPr>
          <p:cNvPr id="52" name="Shape 50"/>
          <p:cNvSpPr/>
          <p:nvPr/>
        </p:nvSpPr>
        <p:spPr>
          <a:xfrm>
            <a:off x="10485120" y="4815840"/>
            <a:ext cx="1097280" cy="560832"/>
          </a:xfrm>
          <a:prstGeom prst="rect">
            <a:avLst/>
          </a:prstGeom>
          <a:solidFill>
            <a:srgbClr val="F59E0B"/>
          </a:solidFill>
          <a:ln w="12700">
            <a:solidFill>
              <a:srgbClr val="F59E0B"/>
            </a:solidFill>
            <a:prstDash val="solid"/>
          </a:ln>
        </p:spPr>
        <p:txBody>
          <a:bodyPr/>
          <a:lstStyle/>
          <a:p>
            <a:endParaRPr lang="en-US" sz="2400"/>
          </a:p>
        </p:txBody>
      </p:sp>
      <p:sp>
        <p:nvSpPr>
          <p:cNvPr id="53" name="Text 51"/>
          <p:cNvSpPr/>
          <p:nvPr/>
        </p:nvSpPr>
        <p:spPr>
          <a:xfrm>
            <a:off x="10485120" y="4815840"/>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Q1 2026</a:t>
            </a:r>
            <a:endParaRPr lang="en-US" sz="1067" dirty="0"/>
          </a:p>
        </p:txBody>
      </p:sp>
      <p:sp>
        <p:nvSpPr>
          <p:cNvPr id="54" name="Shape 52"/>
          <p:cNvSpPr/>
          <p:nvPr/>
        </p:nvSpPr>
        <p:spPr>
          <a:xfrm>
            <a:off x="548640" y="5449824"/>
            <a:ext cx="11094720" cy="560832"/>
          </a:xfrm>
          <a:prstGeom prst="rect">
            <a:avLst/>
          </a:prstGeom>
          <a:solidFill>
            <a:srgbClr val="FFFFFF"/>
          </a:solidFill>
          <a:ln w="12700">
            <a:solidFill>
              <a:srgbClr val="E2E6EF"/>
            </a:solidFill>
            <a:prstDash val="solid"/>
          </a:ln>
        </p:spPr>
        <p:txBody>
          <a:bodyPr/>
          <a:lstStyle/>
          <a:p>
            <a:endParaRPr lang="en-US" sz="2400"/>
          </a:p>
        </p:txBody>
      </p:sp>
      <p:sp>
        <p:nvSpPr>
          <p:cNvPr id="55" name="Shape 53"/>
          <p:cNvSpPr/>
          <p:nvPr/>
        </p:nvSpPr>
        <p:spPr>
          <a:xfrm>
            <a:off x="548640" y="5449824"/>
            <a:ext cx="463296" cy="560832"/>
          </a:xfrm>
          <a:prstGeom prst="rect">
            <a:avLst/>
          </a:prstGeom>
          <a:solidFill>
            <a:srgbClr val="F59E0B"/>
          </a:solidFill>
          <a:ln w="12700">
            <a:solidFill>
              <a:srgbClr val="F59E0B"/>
            </a:solidFill>
            <a:prstDash val="solid"/>
          </a:ln>
        </p:spPr>
        <p:txBody>
          <a:bodyPr/>
          <a:lstStyle/>
          <a:p>
            <a:endParaRPr lang="en-US" sz="2400"/>
          </a:p>
        </p:txBody>
      </p:sp>
      <p:sp>
        <p:nvSpPr>
          <p:cNvPr id="56" name="Text 54"/>
          <p:cNvSpPr/>
          <p:nvPr/>
        </p:nvSpPr>
        <p:spPr>
          <a:xfrm>
            <a:off x="548640" y="5449824"/>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7</a:t>
            </a:r>
            <a:endParaRPr lang="en-US" sz="1600" dirty="0"/>
          </a:p>
        </p:txBody>
      </p:sp>
      <p:sp>
        <p:nvSpPr>
          <p:cNvPr id="57" name="Shape 55"/>
          <p:cNvSpPr/>
          <p:nvPr/>
        </p:nvSpPr>
        <p:spPr>
          <a:xfrm>
            <a:off x="1036320" y="5449824"/>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58" name="Text 56"/>
          <p:cNvSpPr/>
          <p:nvPr/>
        </p:nvSpPr>
        <p:spPr>
          <a:xfrm>
            <a:off x="1036320" y="5449824"/>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1</a:t>
            </a:r>
            <a:endParaRPr lang="en-US" sz="1133" dirty="0"/>
          </a:p>
        </p:txBody>
      </p:sp>
      <p:sp>
        <p:nvSpPr>
          <p:cNvPr id="59" name="Text 57"/>
          <p:cNvSpPr/>
          <p:nvPr/>
        </p:nvSpPr>
        <p:spPr>
          <a:xfrm>
            <a:off x="2011680" y="5547360"/>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Complete WRP Operations Manual and table at SC4 (DFAT contract deliverable)</a:t>
            </a:r>
            <a:endParaRPr lang="en-US" sz="1267" dirty="0"/>
          </a:p>
        </p:txBody>
      </p:sp>
      <p:sp>
        <p:nvSpPr>
          <p:cNvPr id="60" name="Shape 58"/>
          <p:cNvSpPr/>
          <p:nvPr/>
        </p:nvSpPr>
        <p:spPr>
          <a:xfrm>
            <a:off x="10485120" y="5449824"/>
            <a:ext cx="1097280" cy="560832"/>
          </a:xfrm>
          <a:prstGeom prst="rect">
            <a:avLst/>
          </a:prstGeom>
          <a:solidFill>
            <a:srgbClr val="F59E0B"/>
          </a:solidFill>
          <a:ln w="12700">
            <a:solidFill>
              <a:srgbClr val="F59E0B"/>
            </a:solidFill>
            <a:prstDash val="solid"/>
          </a:ln>
        </p:spPr>
        <p:txBody>
          <a:bodyPr/>
          <a:lstStyle/>
          <a:p>
            <a:endParaRPr lang="en-US" sz="2400"/>
          </a:p>
        </p:txBody>
      </p:sp>
      <p:sp>
        <p:nvSpPr>
          <p:cNvPr id="61" name="Text 59"/>
          <p:cNvSpPr/>
          <p:nvPr/>
        </p:nvSpPr>
        <p:spPr>
          <a:xfrm>
            <a:off x="10485120" y="5449824"/>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Jun 2026</a:t>
            </a:r>
            <a:endParaRPr lang="en-US" sz="1067" dirty="0"/>
          </a:p>
        </p:txBody>
      </p:sp>
      <p:sp>
        <p:nvSpPr>
          <p:cNvPr id="62" name="Shape 60"/>
          <p:cNvSpPr/>
          <p:nvPr/>
        </p:nvSpPr>
        <p:spPr>
          <a:xfrm>
            <a:off x="548640" y="6083808"/>
            <a:ext cx="11094720" cy="560832"/>
          </a:xfrm>
          <a:prstGeom prst="rect">
            <a:avLst/>
          </a:prstGeom>
          <a:solidFill>
            <a:srgbClr val="F5F7FA"/>
          </a:solidFill>
          <a:ln w="12700">
            <a:solidFill>
              <a:srgbClr val="E2E6EF"/>
            </a:solidFill>
            <a:prstDash val="solid"/>
          </a:ln>
        </p:spPr>
        <p:txBody>
          <a:bodyPr/>
          <a:lstStyle/>
          <a:p>
            <a:endParaRPr lang="en-US" sz="2400"/>
          </a:p>
        </p:txBody>
      </p:sp>
      <p:sp>
        <p:nvSpPr>
          <p:cNvPr id="63" name="Shape 61"/>
          <p:cNvSpPr/>
          <p:nvPr/>
        </p:nvSpPr>
        <p:spPr>
          <a:xfrm>
            <a:off x="548640" y="6083808"/>
            <a:ext cx="463296" cy="560832"/>
          </a:xfrm>
          <a:prstGeom prst="rect">
            <a:avLst/>
          </a:prstGeom>
          <a:solidFill>
            <a:srgbClr val="16A34A"/>
          </a:solidFill>
          <a:ln w="12700">
            <a:solidFill>
              <a:srgbClr val="16A34A"/>
            </a:solidFill>
            <a:prstDash val="solid"/>
          </a:ln>
        </p:spPr>
        <p:txBody>
          <a:bodyPr/>
          <a:lstStyle/>
          <a:p>
            <a:endParaRPr lang="en-US" sz="2400"/>
          </a:p>
        </p:txBody>
      </p:sp>
      <p:sp>
        <p:nvSpPr>
          <p:cNvPr id="64" name="Text 62"/>
          <p:cNvSpPr/>
          <p:nvPr/>
        </p:nvSpPr>
        <p:spPr>
          <a:xfrm>
            <a:off x="548640" y="6083808"/>
            <a:ext cx="463296" cy="560832"/>
          </a:xfrm>
          <a:prstGeom prst="rect">
            <a:avLst/>
          </a:prstGeom>
          <a:noFill/>
          <a:ln/>
        </p:spPr>
        <p:txBody>
          <a:bodyPr wrap="square" lIns="0" tIns="0" rIns="0" bIns="0" rtlCol="0" anchor="ctr"/>
          <a:lstStyle/>
          <a:p>
            <a:pPr algn="ctr"/>
            <a:r>
              <a:rPr lang="en-US" sz="1600" b="1" dirty="0">
                <a:solidFill>
                  <a:srgbClr val="FFFFFF"/>
                </a:solidFill>
                <a:latin typeface="Calibri" pitchFamily="34" charset="0"/>
                <a:ea typeface="Calibri" pitchFamily="34" charset="-122"/>
                <a:cs typeface="Calibri" pitchFamily="34" charset="-120"/>
              </a:rPr>
              <a:t>8</a:t>
            </a:r>
            <a:endParaRPr lang="en-US" sz="1600" dirty="0"/>
          </a:p>
        </p:txBody>
      </p:sp>
      <p:sp>
        <p:nvSpPr>
          <p:cNvPr id="65" name="Shape 63"/>
          <p:cNvSpPr/>
          <p:nvPr/>
        </p:nvSpPr>
        <p:spPr>
          <a:xfrm>
            <a:off x="1036320" y="6083808"/>
            <a:ext cx="877824" cy="560832"/>
          </a:xfrm>
          <a:prstGeom prst="rect">
            <a:avLst/>
          </a:prstGeom>
          <a:solidFill>
            <a:srgbClr val="F5F7FA"/>
          </a:solidFill>
          <a:ln w="12700">
            <a:solidFill>
              <a:srgbClr val="E2E6EF"/>
            </a:solidFill>
            <a:prstDash val="solid"/>
          </a:ln>
        </p:spPr>
        <p:txBody>
          <a:bodyPr/>
          <a:lstStyle/>
          <a:p>
            <a:endParaRPr lang="en-US" sz="2400"/>
          </a:p>
        </p:txBody>
      </p:sp>
      <p:sp>
        <p:nvSpPr>
          <p:cNvPr id="66" name="Text 64"/>
          <p:cNvSpPr/>
          <p:nvPr/>
        </p:nvSpPr>
        <p:spPr>
          <a:xfrm>
            <a:off x="1036320" y="6083808"/>
            <a:ext cx="877824" cy="560832"/>
          </a:xfrm>
          <a:prstGeom prst="rect">
            <a:avLst/>
          </a:prstGeom>
          <a:noFill/>
          <a:ln/>
        </p:spPr>
        <p:txBody>
          <a:bodyPr wrap="square" lIns="0" tIns="0" rIns="0" bIns="0" rtlCol="0" anchor="ctr"/>
          <a:lstStyle/>
          <a:p>
            <a:pPr algn="ctr"/>
            <a:r>
              <a:rPr lang="en-US" sz="1133" b="1" dirty="0">
                <a:solidFill>
                  <a:srgbClr val="1B2D6B"/>
                </a:solidFill>
                <a:latin typeface="Calibri" pitchFamily="34" charset="0"/>
                <a:ea typeface="Calibri" pitchFamily="34" charset="-122"/>
                <a:cs typeface="Calibri" pitchFamily="34" charset="-120"/>
              </a:rPr>
              <a:t>KRA 2</a:t>
            </a:r>
            <a:endParaRPr lang="en-US" sz="1133" dirty="0"/>
          </a:p>
        </p:txBody>
      </p:sp>
      <p:sp>
        <p:nvSpPr>
          <p:cNvPr id="67" name="Text 65"/>
          <p:cNvSpPr/>
          <p:nvPr/>
        </p:nvSpPr>
        <p:spPr>
          <a:xfrm>
            <a:off x="2011680" y="6181344"/>
            <a:ext cx="8412480" cy="365760"/>
          </a:xfrm>
          <a:prstGeom prst="rect">
            <a:avLst/>
          </a:prstGeom>
          <a:noFill/>
          <a:ln/>
        </p:spPr>
        <p:txBody>
          <a:bodyPr wrap="square" lIns="0" tIns="0" rIns="0" bIns="0" rtlCol="0" anchor="ctr"/>
          <a:lstStyle/>
          <a:p>
            <a:r>
              <a:rPr lang="en-US" sz="1267" dirty="0">
                <a:solidFill>
                  <a:srgbClr val="1E293B"/>
                </a:solidFill>
                <a:latin typeface="Calibri" pitchFamily="34" charset="0"/>
                <a:ea typeface="Calibri" pitchFamily="34" charset="-122"/>
                <a:cs typeface="Calibri" pitchFamily="34" charset="-120"/>
              </a:rPr>
              <a:t>Establish Pacific Meteorology Leadership Programme (PMLP)</a:t>
            </a:r>
            <a:endParaRPr lang="en-US" sz="1267" dirty="0"/>
          </a:p>
        </p:txBody>
      </p:sp>
      <p:sp>
        <p:nvSpPr>
          <p:cNvPr id="68" name="Shape 66"/>
          <p:cNvSpPr/>
          <p:nvPr/>
        </p:nvSpPr>
        <p:spPr>
          <a:xfrm>
            <a:off x="10485120" y="6083808"/>
            <a:ext cx="1097280" cy="560832"/>
          </a:xfrm>
          <a:prstGeom prst="rect">
            <a:avLst/>
          </a:prstGeom>
          <a:solidFill>
            <a:srgbClr val="16A34A"/>
          </a:solidFill>
          <a:ln w="12700">
            <a:solidFill>
              <a:srgbClr val="16A34A"/>
            </a:solidFill>
            <a:prstDash val="solid"/>
          </a:ln>
        </p:spPr>
        <p:txBody>
          <a:bodyPr/>
          <a:lstStyle/>
          <a:p>
            <a:endParaRPr lang="en-US" sz="2400"/>
          </a:p>
        </p:txBody>
      </p:sp>
      <p:sp>
        <p:nvSpPr>
          <p:cNvPr id="69" name="Text 67"/>
          <p:cNvSpPr/>
          <p:nvPr/>
        </p:nvSpPr>
        <p:spPr>
          <a:xfrm>
            <a:off x="10485120" y="6083808"/>
            <a:ext cx="1097280" cy="560832"/>
          </a:xfrm>
          <a:prstGeom prst="rect">
            <a:avLst/>
          </a:prstGeom>
          <a:noFill/>
          <a:ln/>
        </p:spPr>
        <p:txBody>
          <a:bodyPr wrap="square" lIns="0" tIns="0" rIns="0" bIns="0" rtlCol="0" anchor="ctr"/>
          <a:lstStyle/>
          <a:p>
            <a:pPr algn="ctr"/>
            <a:r>
              <a:rPr lang="en-US" sz="1067" b="1" dirty="0">
                <a:solidFill>
                  <a:srgbClr val="FFFFFF"/>
                </a:solidFill>
                <a:latin typeface="Calibri" pitchFamily="34" charset="0"/>
                <a:ea typeface="Calibri" pitchFamily="34" charset="-122"/>
                <a:cs typeface="Calibri" pitchFamily="34" charset="-120"/>
              </a:rPr>
              <a:t>Sep 2026</a:t>
            </a:r>
            <a:endParaRPr lang="en-US" sz="1067" dirty="0"/>
          </a:p>
        </p:txBody>
      </p:sp>
      <p:sp>
        <p:nvSpPr>
          <p:cNvPr id="70" name="Text 68"/>
          <p:cNvSpPr/>
          <p:nvPr/>
        </p:nvSpPr>
        <p:spPr>
          <a:xfrm>
            <a:off x="548640" y="6522720"/>
            <a:ext cx="11094720" cy="243840"/>
          </a:xfrm>
          <a:prstGeom prst="rect">
            <a:avLst/>
          </a:prstGeom>
          <a:noFill/>
          <a:ln/>
        </p:spPr>
        <p:txBody>
          <a:bodyPr wrap="square" lIns="0" tIns="0" rIns="0" bIns="0" rtlCol="0" anchor="ctr"/>
          <a:lstStyle/>
          <a:p>
            <a:r>
              <a:rPr lang="en-US" sz="1067" dirty="0">
                <a:solidFill>
                  <a:srgbClr val="64748B"/>
                </a:solidFill>
                <a:latin typeface="Calibri" pitchFamily="34" charset="0"/>
                <a:ea typeface="Calibri" pitchFamily="34" charset="-122"/>
                <a:cs typeface="Calibri" pitchFamily="34" charset="-120"/>
              </a:rPr>
              <a:t>Weather Ready Pacific | FY2025 Annual Report | OFFICIAL</a:t>
            </a:r>
            <a:endParaRPr lang="en-US" sz="1067"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97536"/>
          </a:xfrm>
          <a:prstGeom prst="rect">
            <a:avLst/>
          </a:prstGeom>
          <a:solidFill>
            <a:srgbClr val="B85042"/>
          </a:solidFill>
          <a:ln w="12700">
            <a:solidFill>
              <a:srgbClr val="B85042"/>
            </a:solidFill>
            <a:prstDash val="solid"/>
          </a:ln>
        </p:spPr>
        <p:txBody>
          <a:bodyPr/>
          <a:lstStyle/>
          <a:p>
            <a:endParaRPr lang="en-US" sz="2400"/>
          </a:p>
        </p:txBody>
      </p:sp>
      <p:sp>
        <p:nvSpPr>
          <p:cNvPr id="3" name="Text 1"/>
          <p:cNvSpPr/>
          <p:nvPr/>
        </p:nvSpPr>
        <p:spPr>
          <a:xfrm>
            <a:off x="548640" y="219456"/>
            <a:ext cx="11094720" cy="792480"/>
          </a:xfrm>
          <a:prstGeom prst="rect">
            <a:avLst/>
          </a:prstGeom>
          <a:noFill/>
          <a:ln/>
        </p:spPr>
        <p:txBody>
          <a:bodyPr wrap="square" lIns="0" tIns="0" rIns="0" bIns="0" rtlCol="0" anchor="ctr"/>
          <a:lstStyle/>
          <a:p>
            <a:r>
              <a:rPr lang="en-US" sz="3200" b="1" dirty="0">
                <a:latin typeface="Calibri" pitchFamily="34" charset="0"/>
                <a:ea typeface="Calibri" pitchFamily="34" charset="-122"/>
                <a:cs typeface="Calibri" pitchFamily="34" charset="-120"/>
              </a:rPr>
              <a:t>Steering Committee Proposed Resolution</a:t>
            </a:r>
            <a:endParaRPr lang="en-US" sz="3200" dirty="0"/>
          </a:p>
        </p:txBody>
      </p:sp>
      <p:sp>
        <p:nvSpPr>
          <p:cNvPr id="6" name="Shape 4"/>
          <p:cNvSpPr/>
          <p:nvPr/>
        </p:nvSpPr>
        <p:spPr>
          <a:xfrm>
            <a:off x="548640" y="998982"/>
            <a:ext cx="11094720" cy="553974"/>
          </a:xfrm>
          <a:prstGeom prst="rect">
            <a:avLst/>
          </a:prstGeom>
          <a:solidFill>
            <a:srgbClr val="1E3A7A"/>
          </a:solidFill>
          <a:ln w="12700">
            <a:solidFill>
              <a:srgbClr val="2D4A9A"/>
            </a:solidFill>
            <a:prstDash val="solid"/>
          </a:ln>
          <a:effectLst>
            <a:outerShdw blurRad="101600" dist="38100" dir="8100000" algn="bl" rotWithShape="0">
              <a:srgbClr val="000000">
                <a:alpha val="12000"/>
              </a:srgbClr>
            </a:outerShdw>
          </a:effectLst>
        </p:spPr>
        <p:txBody>
          <a:bodyPr/>
          <a:lstStyle/>
          <a:p>
            <a:pPr algn="ctr"/>
            <a:endParaRPr lang="en-US" sz="2400" dirty="0"/>
          </a:p>
        </p:txBody>
      </p:sp>
      <p:sp>
        <p:nvSpPr>
          <p:cNvPr id="11" name="Text 9"/>
          <p:cNvSpPr/>
          <p:nvPr/>
        </p:nvSpPr>
        <p:spPr>
          <a:xfrm>
            <a:off x="548640" y="1072134"/>
            <a:ext cx="10948416" cy="365760"/>
          </a:xfrm>
          <a:prstGeom prst="rect">
            <a:avLst/>
          </a:prstGeom>
          <a:noFill/>
          <a:ln/>
        </p:spPr>
        <p:txBody>
          <a:bodyPr wrap="square" lIns="0" tIns="0" rIns="0" bIns="0" rtlCol="0" anchor="ctr"/>
          <a:lstStyle/>
          <a:p>
            <a:pPr algn="ctr"/>
            <a:r>
              <a:rPr lang="en-US" sz="2800" b="1" dirty="0">
                <a:solidFill>
                  <a:srgbClr val="FFFFFF"/>
                </a:solidFill>
                <a:latin typeface="Calibri" pitchFamily="34" charset="0"/>
                <a:ea typeface="Calibri" pitchFamily="34" charset="-122"/>
                <a:cs typeface="Calibri" pitchFamily="34" charset="-120"/>
              </a:rPr>
              <a:t>To note, accept and endorse the FY2025 Annual Report</a:t>
            </a:r>
            <a:endParaRPr lang="en-US" sz="2800" dirty="0"/>
          </a:p>
        </p:txBody>
      </p:sp>
      <p:sp>
        <p:nvSpPr>
          <p:cNvPr id="36" name="Text 34"/>
          <p:cNvSpPr/>
          <p:nvPr/>
        </p:nvSpPr>
        <p:spPr>
          <a:xfrm>
            <a:off x="548640" y="5644896"/>
            <a:ext cx="609600" cy="902208"/>
          </a:xfrm>
          <a:prstGeom prst="rect">
            <a:avLst/>
          </a:prstGeom>
          <a:noFill/>
          <a:ln/>
        </p:spPr>
        <p:txBody>
          <a:bodyPr wrap="square" lIns="0" tIns="0" rIns="0" bIns="0" rtlCol="0" anchor="ctr"/>
          <a:lstStyle/>
          <a:p>
            <a:pPr algn="ctr"/>
            <a:r>
              <a:rPr lang="en-US" sz="1467" b="1" dirty="0">
                <a:solidFill>
                  <a:srgbClr val="FFFFFF"/>
                </a:solidFill>
                <a:latin typeface="Calibri" pitchFamily="34" charset="0"/>
                <a:ea typeface="Calibri" pitchFamily="34" charset="-122"/>
                <a:cs typeface="Calibri" pitchFamily="34" charset="-120"/>
              </a:rPr>
              <a:t>D5</a:t>
            </a:r>
            <a:endParaRPr lang="en-US" sz="1467" dirty="0"/>
          </a:p>
        </p:txBody>
      </p:sp>
      <p:sp>
        <p:nvSpPr>
          <p:cNvPr id="41" name="Text 3">
            <a:extLst>
              <a:ext uri="{FF2B5EF4-FFF2-40B4-BE49-F238E27FC236}">
                <a16:creationId xmlns:a16="http://schemas.microsoft.com/office/drawing/2014/main" id="{6CE29086-C910-631C-4285-ED0FB36F2C46}"/>
              </a:ext>
            </a:extLst>
          </p:cNvPr>
          <p:cNvSpPr/>
          <p:nvPr/>
        </p:nvSpPr>
        <p:spPr>
          <a:xfrm>
            <a:off x="1158240" y="2093976"/>
            <a:ext cx="10241280" cy="853440"/>
          </a:xfrm>
          <a:prstGeom prst="rect">
            <a:avLst/>
          </a:prstGeom>
          <a:noFill/>
          <a:ln/>
        </p:spPr>
        <p:txBody>
          <a:bodyPr wrap="square" lIns="0" tIns="0" rIns="0" bIns="0" rtlCol="0" anchor="ctr"/>
          <a:lstStyle/>
          <a:p>
            <a:pPr algn="ctr"/>
            <a:r>
              <a:rPr lang="en-US" sz="4000" b="1" i="1" dirty="0">
                <a:latin typeface="Calibri" pitchFamily="34" charset="0"/>
                <a:ea typeface="Calibri" pitchFamily="34" charset="-122"/>
                <a:cs typeface="Calibri" pitchFamily="34" charset="-120"/>
              </a:rPr>
              <a:t>The foundations are holding.</a:t>
            </a:r>
            <a:endParaRPr lang="en-US" sz="4000" dirty="0"/>
          </a:p>
        </p:txBody>
      </p:sp>
      <p:sp>
        <p:nvSpPr>
          <p:cNvPr id="42" name="Text 4">
            <a:extLst>
              <a:ext uri="{FF2B5EF4-FFF2-40B4-BE49-F238E27FC236}">
                <a16:creationId xmlns:a16="http://schemas.microsoft.com/office/drawing/2014/main" id="{C4CA0748-81C6-D5A3-4073-805A633D523F}"/>
              </a:ext>
            </a:extLst>
          </p:cNvPr>
          <p:cNvSpPr/>
          <p:nvPr/>
        </p:nvSpPr>
        <p:spPr>
          <a:xfrm>
            <a:off x="1158240" y="3160776"/>
            <a:ext cx="10241280" cy="1341120"/>
          </a:xfrm>
          <a:prstGeom prst="rect">
            <a:avLst/>
          </a:prstGeom>
          <a:noFill/>
          <a:ln/>
        </p:spPr>
        <p:txBody>
          <a:bodyPr wrap="square" lIns="0" tIns="0" rIns="0" bIns="0" rtlCol="0" anchor="ctr"/>
          <a:lstStyle/>
          <a:p>
            <a:pPr algn="ctr"/>
            <a:r>
              <a:rPr lang="en-US" sz="2133" dirty="0">
                <a:latin typeface="Calibri" pitchFamily="34" charset="0"/>
                <a:ea typeface="Calibri" pitchFamily="34" charset="-122"/>
                <a:cs typeface="Calibri" pitchFamily="34" charset="-120"/>
              </a:rPr>
              <a:t>The pathway to Climate and Disaster Security is becoming clearer</a:t>
            </a:r>
            <a:endParaRPr lang="en-US" sz="2133" dirty="0"/>
          </a:p>
          <a:p>
            <a:pPr algn="ctr"/>
            <a:r>
              <a:rPr lang="en-US" sz="2133" dirty="0">
                <a:latin typeface="Calibri" pitchFamily="34" charset="0"/>
                <a:ea typeface="Calibri" pitchFamily="34" charset="-122"/>
                <a:cs typeface="Calibri" pitchFamily="34" charset="-120"/>
              </a:rPr>
              <a:t>with every step taken.</a:t>
            </a:r>
            <a:endParaRPr lang="en-US" sz="2133" dirty="0"/>
          </a:p>
        </p:txBody>
      </p:sp>
      <p:sp>
        <p:nvSpPr>
          <p:cNvPr id="43" name="Text 5">
            <a:extLst>
              <a:ext uri="{FF2B5EF4-FFF2-40B4-BE49-F238E27FC236}">
                <a16:creationId xmlns:a16="http://schemas.microsoft.com/office/drawing/2014/main" id="{3B9BA0AC-C630-C697-CB89-229E659DF228}"/>
              </a:ext>
            </a:extLst>
          </p:cNvPr>
          <p:cNvSpPr/>
          <p:nvPr/>
        </p:nvSpPr>
        <p:spPr>
          <a:xfrm>
            <a:off x="1158240" y="4715256"/>
            <a:ext cx="10241280" cy="670560"/>
          </a:xfrm>
          <a:prstGeom prst="rect">
            <a:avLst/>
          </a:prstGeom>
          <a:noFill/>
          <a:ln/>
        </p:spPr>
        <p:txBody>
          <a:bodyPr wrap="square" lIns="0" tIns="0" rIns="0" bIns="0" rtlCol="0" anchor="ctr"/>
          <a:lstStyle/>
          <a:p>
            <a:pPr algn="ctr"/>
            <a:r>
              <a:rPr lang="en-US" sz="2933" b="1" dirty="0">
                <a:solidFill>
                  <a:srgbClr val="F59E0B"/>
                </a:solidFill>
                <a:latin typeface="Calibri" pitchFamily="34" charset="0"/>
                <a:ea typeface="Calibri" pitchFamily="34" charset="-122"/>
                <a:cs typeface="Calibri" pitchFamily="34" charset="-120"/>
              </a:rPr>
              <a:t>Now we must build faster.</a:t>
            </a:r>
            <a:endParaRPr lang="en-US" sz="2933"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9FE7-1269-509B-25A3-B61B395E190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7C1385F-059C-265E-D01F-09435AB08255}"/>
              </a:ext>
            </a:extLst>
          </p:cNvPr>
          <p:cNvSpPr>
            <a:spLocks noGrp="1"/>
          </p:cNvSpPr>
          <p:nvPr>
            <p:ph type="body" idx="1"/>
          </p:nvPr>
        </p:nvSpPr>
        <p:spPr>
          <a:xfrm>
            <a:off x="609600" y="2449735"/>
            <a:ext cx="10972800" cy="651641"/>
          </a:xfrm>
        </p:spPr>
        <p:txBody>
          <a:bodyPr/>
          <a:lstStyle/>
          <a:p>
            <a:pPr marL="0" indent="0" algn="ctr">
              <a:buNone/>
            </a:pPr>
            <a:r>
              <a:rPr lang="en-US" dirty="0"/>
              <a:t>Tank </a:t>
            </a:r>
            <a:r>
              <a:rPr lang="en-US" dirty="0" err="1"/>
              <a:t>yu</a:t>
            </a:r>
            <a:r>
              <a:rPr lang="en-US" dirty="0"/>
              <a:t> </a:t>
            </a:r>
            <a:r>
              <a:rPr lang="en-US" dirty="0" err="1"/>
              <a:t>tumas</a:t>
            </a:r>
            <a:endParaRPr lang="en-US" dirty="0"/>
          </a:p>
        </p:txBody>
      </p:sp>
    </p:spTree>
    <p:extLst>
      <p:ext uri="{BB962C8B-B14F-4D97-AF65-F5344CB8AC3E}">
        <p14:creationId xmlns:p14="http://schemas.microsoft.com/office/powerpoint/2010/main" val="27476486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
            <a:extLst>
              <a:ext uri="{FF2B5EF4-FFF2-40B4-BE49-F238E27FC236}">
                <a16:creationId xmlns:a16="http://schemas.microsoft.com/office/drawing/2014/main" id="{0DCC9E5D-942E-F7D5-2F6B-74CCDAD465F3}"/>
              </a:ext>
            </a:extLst>
          </p:cNvPr>
          <p:cNvSpPr/>
          <p:nvPr/>
        </p:nvSpPr>
        <p:spPr>
          <a:xfrm>
            <a:off x="294131" y="1693672"/>
            <a:ext cx="5611369" cy="4503928"/>
          </a:xfrm>
          <a:prstGeom prst="rect">
            <a:avLst/>
          </a:prstGeom>
          <a:solidFill>
            <a:srgbClr val="F5F5F5"/>
          </a:solidFill>
          <a:ln w="19050">
            <a:solidFill>
              <a:srgbClr val="1B3A6B"/>
            </a:solidFill>
            <a:prstDash val="solid"/>
          </a:ln>
        </p:spPr>
        <p:txBody>
          <a:bodyPr/>
          <a:lstStyle/>
          <a:p>
            <a:endParaRPr lang="en-US"/>
          </a:p>
        </p:txBody>
      </p:sp>
      <p:sp>
        <p:nvSpPr>
          <p:cNvPr id="4" name="Shape 4">
            <a:extLst>
              <a:ext uri="{FF2B5EF4-FFF2-40B4-BE49-F238E27FC236}">
                <a16:creationId xmlns:a16="http://schemas.microsoft.com/office/drawing/2014/main" id="{BAB1D3BF-EA37-445B-DD13-52C0DC784D7A}"/>
              </a:ext>
            </a:extLst>
          </p:cNvPr>
          <p:cNvSpPr/>
          <p:nvPr/>
        </p:nvSpPr>
        <p:spPr>
          <a:xfrm>
            <a:off x="294131" y="1693672"/>
            <a:ext cx="5611369" cy="310896"/>
          </a:xfrm>
          <a:prstGeom prst="rect">
            <a:avLst/>
          </a:prstGeom>
          <a:solidFill>
            <a:srgbClr val="1B3A6B"/>
          </a:solidFill>
          <a:ln w="12700">
            <a:solidFill>
              <a:srgbClr val="1B3A6B"/>
            </a:solidFill>
            <a:prstDash val="solid"/>
          </a:ln>
        </p:spPr>
        <p:txBody>
          <a:bodyPr/>
          <a:lstStyle/>
          <a:p>
            <a:endParaRPr lang="en-US" sz="2400"/>
          </a:p>
        </p:txBody>
      </p:sp>
      <p:sp>
        <p:nvSpPr>
          <p:cNvPr id="5" name="Text 5">
            <a:extLst>
              <a:ext uri="{FF2B5EF4-FFF2-40B4-BE49-F238E27FC236}">
                <a16:creationId xmlns:a16="http://schemas.microsoft.com/office/drawing/2014/main" id="{091BF90F-F410-8C41-AD7D-4782A219C403}"/>
              </a:ext>
            </a:extLst>
          </p:cNvPr>
          <p:cNvSpPr/>
          <p:nvPr/>
        </p:nvSpPr>
        <p:spPr>
          <a:xfrm>
            <a:off x="385572" y="1693672"/>
            <a:ext cx="5420072" cy="310896"/>
          </a:xfrm>
          <a:prstGeom prst="rect">
            <a:avLst/>
          </a:prstGeom>
          <a:noFill/>
          <a:ln/>
        </p:spPr>
        <p:txBody>
          <a:bodyPr wrap="square"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Evidence Base &amp; Methodology</a:t>
            </a:r>
            <a:endParaRPr lang="en-US" sz="2400" dirty="0"/>
          </a:p>
        </p:txBody>
      </p:sp>
      <p:sp>
        <p:nvSpPr>
          <p:cNvPr id="6" name="Shape 6">
            <a:extLst>
              <a:ext uri="{FF2B5EF4-FFF2-40B4-BE49-F238E27FC236}">
                <a16:creationId xmlns:a16="http://schemas.microsoft.com/office/drawing/2014/main" id="{3A5EF29C-7A98-5F87-1B26-0B57930D0958}"/>
              </a:ext>
            </a:extLst>
          </p:cNvPr>
          <p:cNvSpPr/>
          <p:nvPr/>
        </p:nvSpPr>
        <p:spPr>
          <a:xfrm>
            <a:off x="294131" y="2096008"/>
            <a:ext cx="91440" cy="782384"/>
          </a:xfrm>
          <a:prstGeom prst="rect">
            <a:avLst/>
          </a:prstGeom>
          <a:solidFill>
            <a:srgbClr val="1A7B6B"/>
          </a:solidFill>
          <a:ln w="12700">
            <a:solidFill>
              <a:srgbClr val="1A7B6B"/>
            </a:solidFill>
            <a:prstDash val="solid"/>
          </a:ln>
        </p:spPr>
        <p:txBody>
          <a:bodyPr/>
          <a:lstStyle/>
          <a:p>
            <a:endParaRPr lang="en-US"/>
          </a:p>
        </p:txBody>
      </p:sp>
      <p:sp>
        <p:nvSpPr>
          <p:cNvPr id="7" name="Text 7">
            <a:extLst>
              <a:ext uri="{FF2B5EF4-FFF2-40B4-BE49-F238E27FC236}">
                <a16:creationId xmlns:a16="http://schemas.microsoft.com/office/drawing/2014/main" id="{1DE06F36-D407-3B23-6D03-26F68DA4E7E0}"/>
              </a:ext>
            </a:extLst>
          </p:cNvPr>
          <p:cNvSpPr/>
          <p:nvPr/>
        </p:nvSpPr>
        <p:spPr>
          <a:xfrm>
            <a:off x="422147" y="2023364"/>
            <a:ext cx="5330801" cy="237744"/>
          </a:xfrm>
          <a:prstGeom prst="rect">
            <a:avLst/>
          </a:prstGeom>
          <a:noFill/>
          <a:ln/>
        </p:spPr>
        <p:txBody>
          <a:bodyPr wrap="square" rtlCol="0" anchor="ctr"/>
          <a:lstStyle/>
          <a:p>
            <a:pPr marL="0" indent="0">
              <a:buNone/>
            </a:pPr>
            <a:r>
              <a:rPr lang="en-US" b="1" dirty="0">
                <a:solidFill>
                  <a:srgbClr val="1B3A6B"/>
                </a:solidFill>
                <a:latin typeface="Calibri" pitchFamily="34" charset="0"/>
                <a:ea typeface="Calibri" pitchFamily="34" charset="-122"/>
                <a:cs typeface="Calibri" pitchFamily="34" charset="-120"/>
              </a:rPr>
              <a:t>Consolidated from executing agency reports</a:t>
            </a:r>
            <a:endParaRPr lang="en-US" dirty="0"/>
          </a:p>
        </p:txBody>
      </p:sp>
      <p:sp>
        <p:nvSpPr>
          <p:cNvPr id="8" name="Text 8">
            <a:extLst>
              <a:ext uri="{FF2B5EF4-FFF2-40B4-BE49-F238E27FC236}">
                <a16:creationId xmlns:a16="http://schemas.microsoft.com/office/drawing/2014/main" id="{EBF44D98-DE76-3893-0FD7-B097EA3F9D08}"/>
              </a:ext>
            </a:extLst>
          </p:cNvPr>
          <p:cNvSpPr/>
          <p:nvPr/>
        </p:nvSpPr>
        <p:spPr>
          <a:xfrm>
            <a:off x="458723" y="2289810"/>
            <a:ext cx="5446777" cy="613410"/>
          </a:xfrm>
          <a:prstGeom prst="rect">
            <a:avLst/>
          </a:prstGeom>
          <a:noFill/>
          <a:ln/>
        </p:spPr>
        <p:txBody>
          <a:bodyPr wrap="square" rtlCol="0" anchor="ctr"/>
          <a:lstStyle/>
          <a:p>
            <a:r>
              <a:rPr lang="en-US" sz="1400" dirty="0">
                <a:solidFill>
                  <a:srgbClr val="2D2D2D"/>
                </a:solidFill>
                <a:latin typeface="Calibri" pitchFamily="34" charset="0"/>
                <a:ea typeface="Calibri" pitchFamily="34" charset="-122"/>
                <a:cs typeface="Calibri" pitchFamily="34" charset="-120"/>
              </a:rPr>
              <a:t>All data and information are sourced directly from executing agency reports. Consolidated, </a:t>
            </a:r>
            <a:r>
              <a:rPr lang="en-US" sz="1400" dirty="0" err="1">
                <a:solidFill>
                  <a:srgbClr val="2D2D2D"/>
                </a:solidFill>
                <a:latin typeface="Calibri" pitchFamily="34" charset="0"/>
                <a:ea typeface="Calibri" pitchFamily="34" charset="-122"/>
                <a:cs typeface="Calibri" pitchFamily="34" charset="-120"/>
              </a:rPr>
              <a:t>synthesised</a:t>
            </a:r>
            <a:r>
              <a:rPr lang="en-US" sz="1400" dirty="0">
                <a:solidFill>
                  <a:srgbClr val="2D2D2D"/>
                </a:solidFill>
                <a:latin typeface="Calibri" pitchFamily="34" charset="0"/>
                <a:ea typeface="Calibri" pitchFamily="34" charset="-122"/>
                <a:cs typeface="Calibri" pitchFamily="34" charset="-120"/>
              </a:rPr>
              <a:t>, quality-checked for reasonable assurance</a:t>
            </a:r>
            <a:endParaRPr lang="en-US" sz="1400" dirty="0"/>
          </a:p>
        </p:txBody>
      </p:sp>
      <p:sp>
        <p:nvSpPr>
          <p:cNvPr id="9" name="Shape 9">
            <a:extLst>
              <a:ext uri="{FF2B5EF4-FFF2-40B4-BE49-F238E27FC236}">
                <a16:creationId xmlns:a16="http://schemas.microsoft.com/office/drawing/2014/main" id="{1111FA48-6372-08C6-96C2-425431EEFA21}"/>
              </a:ext>
            </a:extLst>
          </p:cNvPr>
          <p:cNvSpPr/>
          <p:nvPr/>
        </p:nvSpPr>
        <p:spPr>
          <a:xfrm>
            <a:off x="294132" y="3020314"/>
            <a:ext cx="76518" cy="869442"/>
          </a:xfrm>
          <a:prstGeom prst="rect">
            <a:avLst/>
          </a:prstGeom>
          <a:solidFill>
            <a:srgbClr val="1A7B6B"/>
          </a:solidFill>
          <a:ln w="12700">
            <a:solidFill>
              <a:srgbClr val="1A7B6B"/>
            </a:solidFill>
            <a:prstDash val="solid"/>
          </a:ln>
        </p:spPr>
        <p:txBody>
          <a:bodyPr/>
          <a:lstStyle/>
          <a:p>
            <a:endParaRPr lang="en-US"/>
          </a:p>
        </p:txBody>
      </p:sp>
      <p:sp>
        <p:nvSpPr>
          <p:cNvPr id="10" name="Text 10">
            <a:extLst>
              <a:ext uri="{FF2B5EF4-FFF2-40B4-BE49-F238E27FC236}">
                <a16:creationId xmlns:a16="http://schemas.microsoft.com/office/drawing/2014/main" id="{89D26BF0-B247-ECEC-09B7-D8EA3AEC80FD}"/>
              </a:ext>
            </a:extLst>
          </p:cNvPr>
          <p:cNvSpPr/>
          <p:nvPr/>
        </p:nvSpPr>
        <p:spPr>
          <a:xfrm>
            <a:off x="422146" y="3020314"/>
            <a:ext cx="5330801" cy="237744"/>
          </a:xfrm>
          <a:prstGeom prst="rect">
            <a:avLst/>
          </a:prstGeom>
          <a:noFill/>
          <a:ln/>
        </p:spPr>
        <p:txBody>
          <a:bodyPr wrap="square" rtlCol="0" anchor="ctr"/>
          <a:lstStyle/>
          <a:p>
            <a:pPr marL="0" indent="0">
              <a:buNone/>
            </a:pPr>
            <a:r>
              <a:rPr lang="en-US" b="1" dirty="0">
                <a:solidFill>
                  <a:srgbClr val="1B3A6B"/>
                </a:solidFill>
                <a:latin typeface="Calibri" pitchFamily="34" charset="0"/>
                <a:ea typeface="Calibri" pitchFamily="34" charset="-122"/>
                <a:cs typeface="Calibri" pitchFamily="34" charset="-120"/>
              </a:rPr>
              <a:t>Assessed against the MERL Framework</a:t>
            </a:r>
            <a:endParaRPr lang="en-US" dirty="0"/>
          </a:p>
        </p:txBody>
      </p:sp>
      <p:sp>
        <p:nvSpPr>
          <p:cNvPr id="11" name="Text 11">
            <a:extLst>
              <a:ext uri="{FF2B5EF4-FFF2-40B4-BE49-F238E27FC236}">
                <a16:creationId xmlns:a16="http://schemas.microsoft.com/office/drawing/2014/main" id="{0FDF745C-2A29-4D1F-FEB8-3C398F782F7B}"/>
              </a:ext>
            </a:extLst>
          </p:cNvPr>
          <p:cNvSpPr/>
          <p:nvPr/>
        </p:nvSpPr>
        <p:spPr>
          <a:xfrm>
            <a:off x="422147" y="3276346"/>
            <a:ext cx="5483353" cy="613410"/>
          </a:xfrm>
          <a:prstGeom prst="rect">
            <a:avLst/>
          </a:prstGeom>
          <a:noFill/>
          <a:ln/>
        </p:spPr>
        <p:txBody>
          <a:bodyPr wrap="square" rtlCol="0" anchor="ctr"/>
          <a:lstStyle/>
          <a:p>
            <a:pPr marL="0" indent="0">
              <a:buNone/>
            </a:pPr>
            <a:r>
              <a:rPr lang="en-US" sz="1400" dirty="0">
                <a:solidFill>
                  <a:srgbClr val="2D2D2D"/>
                </a:solidFill>
                <a:latin typeface="Calibri" pitchFamily="34" charset="0"/>
                <a:ea typeface="Calibri" pitchFamily="34" charset="-122"/>
                <a:cs typeface="Calibri" pitchFamily="34" charset="-120"/>
              </a:rPr>
              <a:t>Progress assessment is grounded in the MERL Framework endorsed by the Steering Committee in September 2025 — the first time a formal evidence framework has been applied to WRP reporting.</a:t>
            </a:r>
            <a:endParaRPr lang="en-US" sz="1400" dirty="0"/>
          </a:p>
        </p:txBody>
      </p:sp>
      <p:sp>
        <p:nvSpPr>
          <p:cNvPr id="12" name="Shape 12">
            <a:extLst>
              <a:ext uri="{FF2B5EF4-FFF2-40B4-BE49-F238E27FC236}">
                <a16:creationId xmlns:a16="http://schemas.microsoft.com/office/drawing/2014/main" id="{1F705088-4058-184F-90DF-7E62AC6DD429}"/>
              </a:ext>
            </a:extLst>
          </p:cNvPr>
          <p:cNvSpPr/>
          <p:nvPr/>
        </p:nvSpPr>
        <p:spPr>
          <a:xfrm>
            <a:off x="294130" y="4205224"/>
            <a:ext cx="91441" cy="855218"/>
          </a:xfrm>
          <a:prstGeom prst="rect">
            <a:avLst/>
          </a:prstGeom>
          <a:solidFill>
            <a:srgbClr val="1A7B6B"/>
          </a:solidFill>
          <a:ln w="12700">
            <a:solidFill>
              <a:srgbClr val="1A7B6B"/>
            </a:solidFill>
            <a:prstDash val="solid"/>
          </a:ln>
        </p:spPr>
        <p:txBody>
          <a:bodyPr/>
          <a:lstStyle/>
          <a:p>
            <a:endParaRPr lang="en-US"/>
          </a:p>
        </p:txBody>
      </p:sp>
      <p:sp>
        <p:nvSpPr>
          <p:cNvPr id="13" name="Text 13">
            <a:extLst>
              <a:ext uri="{FF2B5EF4-FFF2-40B4-BE49-F238E27FC236}">
                <a16:creationId xmlns:a16="http://schemas.microsoft.com/office/drawing/2014/main" id="{30CD45BD-99D0-B2CE-2023-90CC1BE4A057}"/>
              </a:ext>
            </a:extLst>
          </p:cNvPr>
          <p:cNvSpPr/>
          <p:nvPr/>
        </p:nvSpPr>
        <p:spPr>
          <a:xfrm>
            <a:off x="385572" y="4089400"/>
            <a:ext cx="5420072" cy="310896"/>
          </a:xfrm>
          <a:prstGeom prst="rect">
            <a:avLst/>
          </a:prstGeom>
          <a:noFill/>
          <a:ln/>
        </p:spPr>
        <p:txBody>
          <a:bodyPr wrap="square" rtlCol="0" anchor="ctr"/>
          <a:lstStyle/>
          <a:p>
            <a:pPr marL="0" indent="0">
              <a:buNone/>
            </a:pPr>
            <a:r>
              <a:rPr lang="en-US" sz="1600" b="1" dirty="0">
                <a:solidFill>
                  <a:srgbClr val="1B3A6B"/>
                </a:solidFill>
                <a:latin typeface="Calibri" pitchFamily="34" charset="0"/>
                <a:ea typeface="Calibri" pitchFamily="34" charset="-122"/>
                <a:cs typeface="Calibri" pitchFamily="34" charset="-120"/>
              </a:rPr>
              <a:t>Progress measured from </a:t>
            </a:r>
            <a:r>
              <a:rPr lang="en-US" sz="1700" b="1" dirty="0">
                <a:solidFill>
                  <a:srgbClr val="1B3A6B"/>
                </a:solidFill>
                <a:latin typeface="Calibri" pitchFamily="34" charset="0"/>
                <a:ea typeface="Calibri" pitchFamily="34" charset="-122"/>
                <a:cs typeface="Calibri" pitchFamily="34" charset="-120"/>
              </a:rPr>
              <a:t>baselines</a:t>
            </a:r>
            <a:r>
              <a:rPr lang="en-US" sz="1600" b="1" dirty="0">
                <a:solidFill>
                  <a:srgbClr val="1B3A6B"/>
                </a:solidFill>
                <a:latin typeface="Calibri" pitchFamily="34" charset="0"/>
                <a:ea typeface="Calibri" pitchFamily="34" charset="-122"/>
                <a:cs typeface="Calibri" pitchFamily="34" charset="-120"/>
              </a:rPr>
              <a:t> to targets, where possible</a:t>
            </a:r>
            <a:endParaRPr lang="en-US" sz="1600" dirty="0"/>
          </a:p>
        </p:txBody>
      </p:sp>
      <p:sp>
        <p:nvSpPr>
          <p:cNvPr id="14" name="Text 14">
            <a:extLst>
              <a:ext uri="{FF2B5EF4-FFF2-40B4-BE49-F238E27FC236}">
                <a16:creationId xmlns:a16="http://schemas.microsoft.com/office/drawing/2014/main" id="{5B5B14E8-4C63-AE92-B6C2-703021163DE5}"/>
              </a:ext>
            </a:extLst>
          </p:cNvPr>
          <p:cNvSpPr/>
          <p:nvPr/>
        </p:nvSpPr>
        <p:spPr>
          <a:xfrm>
            <a:off x="422146" y="4373245"/>
            <a:ext cx="5483354" cy="687197"/>
          </a:xfrm>
          <a:prstGeom prst="rect">
            <a:avLst/>
          </a:prstGeom>
          <a:noFill/>
          <a:ln/>
        </p:spPr>
        <p:txBody>
          <a:bodyPr wrap="square" rtlCol="0" anchor="ctr"/>
          <a:lstStyle/>
          <a:p>
            <a:pPr marL="0" indent="0">
              <a:buNone/>
            </a:pPr>
            <a:r>
              <a:rPr lang="en-US" sz="1400" dirty="0">
                <a:solidFill>
                  <a:srgbClr val="2D2D2D"/>
                </a:solidFill>
                <a:latin typeface="Calibri" pitchFamily="34" charset="0"/>
                <a:ea typeface="Calibri" pitchFamily="34" charset="-122"/>
                <a:cs typeface="Calibri" pitchFamily="34" charset="-120"/>
              </a:rPr>
              <a:t>Where baselines exist, progress has been tracked against Phase 1 targets. Some placeholder targets have not yet been reviewed or realigned to reflect the current programme context and dynamics.</a:t>
            </a:r>
            <a:endParaRPr lang="en-US" sz="1400" dirty="0"/>
          </a:p>
        </p:txBody>
      </p:sp>
      <p:sp>
        <p:nvSpPr>
          <p:cNvPr id="15" name="Shape 15">
            <a:extLst>
              <a:ext uri="{FF2B5EF4-FFF2-40B4-BE49-F238E27FC236}">
                <a16:creationId xmlns:a16="http://schemas.microsoft.com/office/drawing/2014/main" id="{22B4F527-3C1F-A458-B227-7801C591E12A}"/>
              </a:ext>
            </a:extLst>
          </p:cNvPr>
          <p:cNvSpPr/>
          <p:nvPr/>
        </p:nvSpPr>
        <p:spPr>
          <a:xfrm>
            <a:off x="307367" y="5367782"/>
            <a:ext cx="63283" cy="807846"/>
          </a:xfrm>
          <a:prstGeom prst="rect">
            <a:avLst/>
          </a:prstGeom>
          <a:solidFill>
            <a:srgbClr val="1A7B6B"/>
          </a:solidFill>
          <a:ln w="12700">
            <a:solidFill>
              <a:srgbClr val="1A7B6B"/>
            </a:solidFill>
            <a:prstDash val="solid"/>
          </a:ln>
        </p:spPr>
        <p:txBody>
          <a:bodyPr/>
          <a:lstStyle/>
          <a:p>
            <a:endParaRPr lang="en-US"/>
          </a:p>
        </p:txBody>
      </p:sp>
      <p:sp>
        <p:nvSpPr>
          <p:cNvPr id="16" name="Text 16">
            <a:extLst>
              <a:ext uri="{FF2B5EF4-FFF2-40B4-BE49-F238E27FC236}">
                <a16:creationId xmlns:a16="http://schemas.microsoft.com/office/drawing/2014/main" id="{3B51786A-4AB7-7FA1-1164-3A519EB1BFB6}"/>
              </a:ext>
            </a:extLst>
          </p:cNvPr>
          <p:cNvSpPr/>
          <p:nvPr/>
        </p:nvSpPr>
        <p:spPr>
          <a:xfrm>
            <a:off x="422146" y="5343398"/>
            <a:ext cx="5330801" cy="237744"/>
          </a:xfrm>
          <a:prstGeom prst="rect">
            <a:avLst/>
          </a:prstGeom>
          <a:noFill/>
          <a:ln/>
        </p:spPr>
        <p:txBody>
          <a:bodyPr wrap="square" rtlCol="0" anchor="ctr"/>
          <a:lstStyle/>
          <a:p>
            <a:pPr marL="0" indent="0">
              <a:buNone/>
            </a:pPr>
            <a:r>
              <a:rPr lang="en-US" b="1" dirty="0">
                <a:solidFill>
                  <a:srgbClr val="1B3A6B"/>
                </a:solidFill>
                <a:latin typeface="Calibri" pitchFamily="34" charset="0"/>
                <a:ea typeface="Calibri" pitchFamily="34" charset="-122"/>
                <a:cs typeface="Calibri" pitchFamily="34" charset="-120"/>
              </a:rPr>
              <a:t>Authored by the MERL and GEDSI team</a:t>
            </a:r>
            <a:endParaRPr lang="en-US" dirty="0"/>
          </a:p>
        </p:txBody>
      </p:sp>
      <p:sp>
        <p:nvSpPr>
          <p:cNvPr id="17" name="Text 17">
            <a:extLst>
              <a:ext uri="{FF2B5EF4-FFF2-40B4-BE49-F238E27FC236}">
                <a16:creationId xmlns:a16="http://schemas.microsoft.com/office/drawing/2014/main" id="{3DD67A9E-9F51-8BD6-6209-464494882A2A}"/>
              </a:ext>
            </a:extLst>
          </p:cNvPr>
          <p:cNvSpPr/>
          <p:nvPr/>
        </p:nvSpPr>
        <p:spPr>
          <a:xfrm>
            <a:off x="422146" y="5572441"/>
            <a:ext cx="5483354" cy="603187"/>
          </a:xfrm>
          <a:prstGeom prst="rect">
            <a:avLst/>
          </a:prstGeom>
          <a:noFill/>
          <a:ln/>
        </p:spPr>
        <p:txBody>
          <a:bodyPr wrap="square" rtlCol="0" anchor="ctr"/>
          <a:lstStyle/>
          <a:p>
            <a:r>
              <a:rPr lang="en-US" sz="1400" dirty="0">
                <a:solidFill>
                  <a:srgbClr val="2D2D2D"/>
                </a:solidFill>
                <a:latin typeface="Calibri" pitchFamily="34" charset="0"/>
                <a:ea typeface="Calibri" pitchFamily="34" charset="-122"/>
                <a:cs typeface="Calibri" pitchFamily="34" charset="-120"/>
              </a:rPr>
              <a:t>Primarily written by WRP MERLA Officer, MERL Consultants Kat and Nicole, GEDSI Consultant Susan, with contributions from the </a:t>
            </a:r>
            <a:r>
              <a:rPr lang="en-US" sz="1400" dirty="0" err="1">
                <a:solidFill>
                  <a:srgbClr val="2D2D2D"/>
                </a:solidFill>
                <a:latin typeface="Calibri" pitchFamily="34" charset="0"/>
                <a:ea typeface="Calibri" pitchFamily="34" charset="-122"/>
                <a:cs typeface="Calibri" pitchFamily="34" charset="-120"/>
              </a:rPr>
              <a:t>Programme</a:t>
            </a:r>
            <a:r>
              <a:rPr lang="en-US" sz="1400" dirty="0">
                <a:solidFill>
                  <a:srgbClr val="2D2D2D"/>
                </a:solidFill>
                <a:latin typeface="Calibri" pitchFamily="34" charset="0"/>
                <a:ea typeface="Calibri" pitchFamily="34" charset="-122"/>
                <a:cs typeface="Calibri" pitchFamily="34" charset="-120"/>
              </a:rPr>
              <a:t> Manager, </a:t>
            </a:r>
            <a:r>
              <a:rPr lang="en-US" sz="1400" dirty="0" err="1">
                <a:solidFill>
                  <a:srgbClr val="2D2D2D"/>
                </a:solidFill>
                <a:latin typeface="Calibri" pitchFamily="34" charset="0"/>
                <a:ea typeface="Calibri" pitchFamily="34" charset="-122"/>
                <a:cs typeface="Calibri" pitchFamily="34" charset="-120"/>
              </a:rPr>
              <a:t>Programme</a:t>
            </a:r>
            <a:r>
              <a:rPr lang="en-US" sz="1400" dirty="0">
                <a:solidFill>
                  <a:srgbClr val="2D2D2D"/>
                </a:solidFill>
                <a:latin typeface="Calibri" pitchFamily="34" charset="0"/>
                <a:ea typeface="Calibri" pitchFamily="34" charset="-122"/>
                <a:cs typeface="Calibri" pitchFamily="34" charset="-120"/>
              </a:rPr>
              <a:t> Advisor and WRP PMU</a:t>
            </a:r>
            <a:endParaRPr lang="en-US" sz="1400" dirty="0"/>
          </a:p>
        </p:txBody>
      </p:sp>
      <p:sp>
        <p:nvSpPr>
          <p:cNvPr id="18" name="Shape 18">
            <a:extLst>
              <a:ext uri="{FF2B5EF4-FFF2-40B4-BE49-F238E27FC236}">
                <a16:creationId xmlns:a16="http://schemas.microsoft.com/office/drawing/2014/main" id="{AD561EF6-300D-9B11-E216-DE7DFB7242F0}"/>
              </a:ext>
            </a:extLst>
          </p:cNvPr>
          <p:cNvSpPr/>
          <p:nvPr/>
        </p:nvSpPr>
        <p:spPr>
          <a:xfrm>
            <a:off x="6286501" y="1712468"/>
            <a:ext cx="5446775" cy="4463160"/>
          </a:xfrm>
          <a:prstGeom prst="rect">
            <a:avLst/>
          </a:prstGeom>
          <a:solidFill>
            <a:srgbClr val="F5F5F5"/>
          </a:solidFill>
          <a:ln w="19050">
            <a:solidFill>
              <a:srgbClr val="C0543A"/>
            </a:solidFill>
            <a:prstDash val="solid"/>
          </a:ln>
        </p:spPr>
        <p:txBody>
          <a:bodyPr/>
          <a:lstStyle/>
          <a:p>
            <a:endParaRPr lang="en-US"/>
          </a:p>
        </p:txBody>
      </p:sp>
      <p:sp>
        <p:nvSpPr>
          <p:cNvPr id="19" name="Shape 19">
            <a:extLst>
              <a:ext uri="{FF2B5EF4-FFF2-40B4-BE49-F238E27FC236}">
                <a16:creationId xmlns:a16="http://schemas.microsoft.com/office/drawing/2014/main" id="{75A03C7F-1CBE-89D1-2552-1E7AC8349BA1}"/>
              </a:ext>
            </a:extLst>
          </p:cNvPr>
          <p:cNvSpPr/>
          <p:nvPr/>
        </p:nvSpPr>
        <p:spPr>
          <a:xfrm>
            <a:off x="6286501" y="1712468"/>
            <a:ext cx="5446775" cy="310896"/>
          </a:xfrm>
          <a:prstGeom prst="rect">
            <a:avLst/>
          </a:prstGeom>
          <a:solidFill>
            <a:srgbClr val="C0543A"/>
          </a:solidFill>
          <a:ln w="12700">
            <a:solidFill>
              <a:srgbClr val="C0543A"/>
            </a:solidFill>
            <a:prstDash val="solid"/>
          </a:ln>
        </p:spPr>
        <p:txBody>
          <a:bodyPr/>
          <a:lstStyle/>
          <a:p>
            <a:endParaRPr lang="en-US"/>
          </a:p>
        </p:txBody>
      </p:sp>
      <p:sp>
        <p:nvSpPr>
          <p:cNvPr id="20" name="Text 20">
            <a:extLst>
              <a:ext uri="{FF2B5EF4-FFF2-40B4-BE49-F238E27FC236}">
                <a16:creationId xmlns:a16="http://schemas.microsoft.com/office/drawing/2014/main" id="{4D644D5B-29E2-3DA8-57D4-715B524DC63B}"/>
              </a:ext>
            </a:extLst>
          </p:cNvPr>
          <p:cNvSpPr/>
          <p:nvPr/>
        </p:nvSpPr>
        <p:spPr>
          <a:xfrm>
            <a:off x="6377941" y="1712468"/>
            <a:ext cx="5261089" cy="310896"/>
          </a:xfrm>
          <a:prstGeom prst="rect">
            <a:avLst/>
          </a:prstGeom>
          <a:noFill/>
          <a:ln/>
        </p:spPr>
        <p:txBody>
          <a:bodyPr wrap="square"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On the RAG Status Ratings</a:t>
            </a:r>
            <a:endParaRPr lang="en-US" sz="2400" dirty="0"/>
          </a:p>
        </p:txBody>
      </p:sp>
      <p:sp>
        <p:nvSpPr>
          <p:cNvPr id="21" name="Shape 21">
            <a:extLst>
              <a:ext uri="{FF2B5EF4-FFF2-40B4-BE49-F238E27FC236}">
                <a16:creationId xmlns:a16="http://schemas.microsoft.com/office/drawing/2014/main" id="{1A8DD00A-DBC3-30E8-3803-9F981C29D3DB}"/>
              </a:ext>
            </a:extLst>
          </p:cNvPr>
          <p:cNvSpPr/>
          <p:nvPr/>
        </p:nvSpPr>
        <p:spPr>
          <a:xfrm>
            <a:off x="6286502" y="2169666"/>
            <a:ext cx="74273" cy="1345058"/>
          </a:xfrm>
          <a:prstGeom prst="rect">
            <a:avLst/>
          </a:prstGeom>
          <a:solidFill>
            <a:srgbClr val="C0543A"/>
          </a:solidFill>
          <a:ln w="12700">
            <a:solidFill>
              <a:srgbClr val="C0543A"/>
            </a:solidFill>
            <a:prstDash val="solid"/>
          </a:ln>
        </p:spPr>
        <p:txBody>
          <a:bodyPr/>
          <a:lstStyle/>
          <a:p>
            <a:endParaRPr lang="en-US"/>
          </a:p>
        </p:txBody>
      </p:sp>
      <p:sp>
        <p:nvSpPr>
          <p:cNvPr id="22" name="Text 22">
            <a:extLst>
              <a:ext uri="{FF2B5EF4-FFF2-40B4-BE49-F238E27FC236}">
                <a16:creationId xmlns:a16="http://schemas.microsoft.com/office/drawing/2014/main" id="{05C03213-FCDC-0542-1D34-E1C86005167B}"/>
              </a:ext>
            </a:extLst>
          </p:cNvPr>
          <p:cNvSpPr/>
          <p:nvPr/>
        </p:nvSpPr>
        <p:spPr>
          <a:xfrm>
            <a:off x="6414518" y="2054034"/>
            <a:ext cx="5174436" cy="237744"/>
          </a:xfrm>
          <a:prstGeom prst="rect">
            <a:avLst/>
          </a:prstGeom>
          <a:noFill/>
          <a:ln/>
        </p:spPr>
        <p:txBody>
          <a:bodyPr wrap="square" rtlCol="0" anchor="ctr"/>
          <a:lstStyle/>
          <a:p>
            <a:pPr marL="0" indent="0">
              <a:buNone/>
            </a:pPr>
            <a:r>
              <a:rPr lang="en-US" sz="2000" b="1" dirty="0">
                <a:solidFill>
                  <a:srgbClr val="C0543A"/>
                </a:solidFill>
                <a:latin typeface="Calibri" pitchFamily="34" charset="0"/>
                <a:ea typeface="Calibri" pitchFamily="34" charset="-122"/>
                <a:cs typeface="Calibri" pitchFamily="34" charset="-120"/>
              </a:rPr>
              <a:t>Ratings are deliberately conservative</a:t>
            </a:r>
            <a:endParaRPr lang="en-US" sz="2000" dirty="0"/>
          </a:p>
        </p:txBody>
      </p:sp>
      <p:sp>
        <p:nvSpPr>
          <p:cNvPr id="23" name="Text 23">
            <a:extLst>
              <a:ext uri="{FF2B5EF4-FFF2-40B4-BE49-F238E27FC236}">
                <a16:creationId xmlns:a16="http://schemas.microsoft.com/office/drawing/2014/main" id="{A7BBAC5F-20D8-6F0F-79F2-721ACF88AA66}"/>
              </a:ext>
            </a:extLst>
          </p:cNvPr>
          <p:cNvSpPr/>
          <p:nvPr/>
        </p:nvSpPr>
        <p:spPr>
          <a:xfrm>
            <a:off x="6414518" y="2370836"/>
            <a:ext cx="5318758" cy="1143888"/>
          </a:xfrm>
          <a:prstGeom prst="rect">
            <a:avLst/>
          </a:prstGeom>
          <a:noFill/>
          <a:ln/>
        </p:spPr>
        <p:txBody>
          <a:bodyPr wrap="square" rtlCol="0" anchor="ctr"/>
          <a:lstStyle/>
          <a:p>
            <a:pPr marL="0" indent="0">
              <a:buNone/>
            </a:pPr>
            <a:r>
              <a:rPr lang="en-US" sz="1600" dirty="0">
                <a:solidFill>
                  <a:srgbClr val="2D2D2D"/>
                </a:solidFill>
                <a:latin typeface="Calibri" pitchFamily="34" charset="0"/>
                <a:ea typeface="Calibri" pitchFamily="34" charset="-122"/>
                <a:cs typeface="Calibri" pitchFamily="34" charset="-120"/>
              </a:rPr>
              <a:t>Some RAG ratings may appear contestable. They have been kept conservative by design — to avoid inflating early progress and to preserve the ability to demonstrate meaningful, incremental improvement from one reporting period to the next.</a:t>
            </a:r>
            <a:endParaRPr lang="en-US" sz="1600" dirty="0"/>
          </a:p>
        </p:txBody>
      </p:sp>
      <p:sp>
        <p:nvSpPr>
          <p:cNvPr id="24" name="Shape 24">
            <a:extLst>
              <a:ext uri="{FF2B5EF4-FFF2-40B4-BE49-F238E27FC236}">
                <a16:creationId xmlns:a16="http://schemas.microsoft.com/office/drawing/2014/main" id="{7E2E4A1C-C06C-A157-DB34-2BBC22016C1F}"/>
              </a:ext>
            </a:extLst>
          </p:cNvPr>
          <p:cNvSpPr/>
          <p:nvPr/>
        </p:nvSpPr>
        <p:spPr>
          <a:xfrm>
            <a:off x="6303667" y="3707511"/>
            <a:ext cx="74274" cy="1331467"/>
          </a:xfrm>
          <a:prstGeom prst="rect">
            <a:avLst/>
          </a:prstGeom>
          <a:solidFill>
            <a:srgbClr val="C0543A"/>
          </a:solidFill>
          <a:ln w="12700">
            <a:solidFill>
              <a:srgbClr val="C0543A"/>
            </a:solidFill>
            <a:prstDash val="solid"/>
          </a:ln>
        </p:spPr>
        <p:txBody>
          <a:bodyPr/>
          <a:lstStyle/>
          <a:p>
            <a:endParaRPr lang="en-US"/>
          </a:p>
        </p:txBody>
      </p:sp>
      <p:sp>
        <p:nvSpPr>
          <p:cNvPr id="25" name="Text 25">
            <a:extLst>
              <a:ext uri="{FF2B5EF4-FFF2-40B4-BE49-F238E27FC236}">
                <a16:creationId xmlns:a16="http://schemas.microsoft.com/office/drawing/2014/main" id="{99F01950-FC11-0B1A-1CD6-CBB4B0804BD5}"/>
              </a:ext>
            </a:extLst>
          </p:cNvPr>
          <p:cNvSpPr/>
          <p:nvPr/>
        </p:nvSpPr>
        <p:spPr>
          <a:xfrm>
            <a:off x="6421267" y="3721989"/>
            <a:ext cx="5217763" cy="497586"/>
          </a:xfrm>
          <a:prstGeom prst="rect">
            <a:avLst/>
          </a:prstGeom>
          <a:noFill/>
          <a:ln/>
        </p:spPr>
        <p:txBody>
          <a:bodyPr wrap="square" rtlCol="0" anchor="ctr"/>
          <a:lstStyle/>
          <a:p>
            <a:pPr marL="0" indent="0">
              <a:buNone/>
            </a:pPr>
            <a:r>
              <a:rPr lang="en-US" sz="2000" b="1" dirty="0">
                <a:solidFill>
                  <a:srgbClr val="C0543A"/>
                </a:solidFill>
                <a:latin typeface="Calibri" pitchFamily="34" charset="0"/>
                <a:ea typeface="Calibri" pitchFamily="34" charset="-122"/>
                <a:cs typeface="Calibri" pitchFamily="34" charset="-120"/>
              </a:rPr>
              <a:t>Ratings are evidence-informed, not evidence-derived</a:t>
            </a:r>
            <a:endParaRPr lang="en-US" sz="2000" dirty="0"/>
          </a:p>
        </p:txBody>
      </p:sp>
      <p:sp>
        <p:nvSpPr>
          <p:cNvPr id="26" name="Text 26">
            <a:extLst>
              <a:ext uri="{FF2B5EF4-FFF2-40B4-BE49-F238E27FC236}">
                <a16:creationId xmlns:a16="http://schemas.microsoft.com/office/drawing/2014/main" id="{1FCFAB38-D898-B7CA-A2E8-B85B5173EE27}"/>
              </a:ext>
            </a:extLst>
          </p:cNvPr>
          <p:cNvSpPr/>
          <p:nvPr/>
        </p:nvSpPr>
        <p:spPr>
          <a:xfrm>
            <a:off x="6421267" y="4325270"/>
            <a:ext cx="5174436" cy="694944"/>
          </a:xfrm>
          <a:prstGeom prst="rect">
            <a:avLst/>
          </a:prstGeom>
          <a:noFill/>
          <a:ln/>
        </p:spPr>
        <p:txBody>
          <a:bodyPr wrap="square" rtlCol="0" anchor="ctr"/>
          <a:lstStyle/>
          <a:p>
            <a:pPr marL="0" indent="0" algn="just">
              <a:buNone/>
            </a:pPr>
            <a:r>
              <a:rPr lang="en-US" sz="1600" dirty="0">
                <a:solidFill>
                  <a:srgbClr val="2D2D2D"/>
                </a:solidFill>
                <a:latin typeface="Calibri" pitchFamily="34" charset="0"/>
                <a:ea typeface="Calibri" pitchFamily="34" charset="-122"/>
                <a:cs typeface="Calibri" pitchFamily="34" charset="-120"/>
              </a:rPr>
              <a:t>In the absence of a formal analytical framework, ratings reflect the PMU's best professional judgement applied consistently across KRAs, informed by available MERL data.</a:t>
            </a:r>
            <a:endParaRPr lang="en-US" sz="1600" dirty="0"/>
          </a:p>
        </p:txBody>
      </p:sp>
      <p:sp>
        <p:nvSpPr>
          <p:cNvPr id="27" name="Shape 27">
            <a:extLst>
              <a:ext uri="{FF2B5EF4-FFF2-40B4-BE49-F238E27FC236}">
                <a16:creationId xmlns:a16="http://schemas.microsoft.com/office/drawing/2014/main" id="{BE907A10-04E1-6EAE-FDDB-FBBC623397AA}"/>
              </a:ext>
            </a:extLst>
          </p:cNvPr>
          <p:cNvSpPr/>
          <p:nvPr/>
        </p:nvSpPr>
        <p:spPr>
          <a:xfrm>
            <a:off x="6303667" y="5279516"/>
            <a:ext cx="74274" cy="896112"/>
          </a:xfrm>
          <a:prstGeom prst="rect">
            <a:avLst/>
          </a:prstGeom>
          <a:solidFill>
            <a:srgbClr val="C0543A"/>
          </a:solidFill>
          <a:ln w="12700">
            <a:solidFill>
              <a:srgbClr val="C0543A"/>
            </a:solidFill>
            <a:prstDash val="solid"/>
          </a:ln>
        </p:spPr>
        <p:txBody>
          <a:bodyPr/>
          <a:lstStyle/>
          <a:p>
            <a:endParaRPr lang="en-US"/>
          </a:p>
        </p:txBody>
      </p:sp>
      <p:sp>
        <p:nvSpPr>
          <p:cNvPr id="28" name="Text 28">
            <a:extLst>
              <a:ext uri="{FF2B5EF4-FFF2-40B4-BE49-F238E27FC236}">
                <a16:creationId xmlns:a16="http://schemas.microsoft.com/office/drawing/2014/main" id="{1613D03F-1C86-C079-98D6-254DC06E1F2B}"/>
              </a:ext>
            </a:extLst>
          </p:cNvPr>
          <p:cNvSpPr/>
          <p:nvPr/>
        </p:nvSpPr>
        <p:spPr>
          <a:xfrm>
            <a:off x="6425763" y="5200205"/>
            <a:ext cx="5213266" cy="335154"/>
          </a:xfrm>
          <a:prstGeom prst="rect">
            <a:avLst/>
          </a:prstGeom>
          <a:noFill/>
          <a:ln/>
        </p:spPr>
        <p:txBody>
          <a:bodyPr wrap="square" rtlCol="0" anchor="ctr"/>
          <a:lstStyle/>
          <a:p>
            <a:pPr marL="0" indent="0">
              <a:buNone/>
            </a:pPr>
            <a:r>
              <a:rPr lang="en-US" sz="1400" b="1" dirty="0">
                <a:solidFill>
                  <a:srgbClr val="C0543A"/>
                </a:solidFill>
                <a:latin typeface="Calibri" pitchFamily="34" charset="0"/>
                <a:ea typeface="Calibri" pitchFamily="34" charset="-122"/>
                <a:cs typeface="Calibri" pitchFamily="34" charset="-120"/>
              </a:rPr>
              <a:t>A formal analytical framework is being developed</a:t>
            </a:r>
            <a:endParaRPr lang="en-US" sz="1400" dirty="0"/>
          </a:p>
        </p:txBody>
      </p:sp>
      <p:sp>
        <p:nvSpPr>
          <p:cNvPr id="29" name="Text 29">
            <a:extLst>
              <a:ext uri="{FF2B5EF4-FFF2-40B4-BE49-F238E27FC236}">
                <a16:creationId xmlns:a16="http://schemas.microsoft.com/office/drawing/2014/main" id="{A78C4053-788B-CE87-DB9C-17DC9F9F62A3}"/>
              </a:ext>
            </a:extLst>
          </p:cNvPr>
          <p:cNvSpPr/>
          <p:nvPr/>
        </p:nvSpPr>
        <p:spPr>
          <a:xfrm>
            <a:off x="6421267" y="5424233"/>
            <a:ext cx="5174436" cy="694944"/>
          </a:xfrm>
          <a:prstGeom prst="rect">
            <a:avLst/>
          </a:prstGeom>
          <a:noFill/>
          <a:ln/>
        </p:spPr>
        <p:txBody>
          <a:bodyPr wrap="square" rtlCol="0" anchor="ctr"/>
          <a:lstStyle/>
          <a:p>
            <a:pPr marL="0" indent="0">
              <a:buNone/>
            </a:pPr>
            <a:r>
              <a:rPr lang="en-US" sz="1100" dirty="0">
                <a:solidFill>
                  <a:srgbClr val="2D2D2D"/>
                </a:solidFill>
                <a:latin typeface="Calibri" pitchFamily="34" charset="0"/>
                <a:ea typeface="Calibri" pitchFamily="34" charset="-122"/>
                <a:cs typeface="Calibri" pitchFamily="34" charset="-120"/>
              </a:rPr>
              <a:t>To ensure consistent interpretation of progress year-on-year — using the same lens across all reporting periods — the PMU is developing a formal analytical framework for SC endorsement, following internal consultation and external review.</a:t>
            </a:r>
            <a:endParaRPr lang="en-US" sz="1100" dirty="0"/>
          </a:p>
        </p:txBody>
      </p:sp>
      <p:sp>
        <p:nvSpPr>
          <p:cNvPr id="30" name="Text 1">
            <a:extLst>
              <a:ext uri="{FF2B5EF4-FFF2-40B4-BE49-F238E27FC236}">
                <a16:creationId xmlns:a16="http://schemas.microsoft.com/office/drawing/2014/main" id="{7D6B71A6-AB63-E426-AD15-11262606D793}"/>
              </a:ext>
            </a:extLst>
          </p:cNvPr>
          <p:cNvSpPr/>
          <p:nvPr/>
        </p:nvSpPr>
        <p:spPr>
          <a:xfrm>
            <a:off x="6096000" y="541528"/>
            <a:ext cx="4317973" cy="640080"/>
          </a:xfrm>
          <a:prstGeom prst="rect">
            <a:avLst/>
          </a:prstGeom>
          <a:noFill/>
          <a:ln/>
        </p:spPr>
        <p:txBody>
          <a:bodyPr wrap="square" rtlCol="0" anchor="ctr"/>
          <a:lstStyle/>
          <a:p>
            <a:pPr marL="0" indent="0">
              <a:buNone/>
            </a:pPr>
            <a:r>
              <a:rPr lang="en-US" sz="4400" b="1" dirty="0">
                <a:latin typeface="Calibri" pitchFamily="34" charset="0"/>
                <a:cs typeface="Calibri" pitchFamily="34" charset="-120"/>
              </a:rPr>
              <a:t>Things to Note</a:t>
            </a:r>
            <a:endParaRPr lang="en-US" sz="4400" dirty="0"/>
          </a:p>
        </p:txBody>
      </p:sp>
    </p:spTree>
    <p:extLst>
      <p:ext uri="{BB962C8B-B14F-4D97-AF65-F5344CB8AC3E}">
        <p14:creationId xmlns:p14="http://schemas.microsoft.com/office/powerpoint/2010/main" val="190732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1">
            <a:extLst>
              <a:ext uri="{FF2B5EF4-FFF2-40B4-BE49-F238E27FC236}">
                <a16:creationId xmlns:a16="http://schemas.microsoft.com/office/drawing/2014/main" id="{B7E543C3-9641-B883-14D9-3A2A496BDB3B}"/>
              </a:ext>
            </a:extLst>
          </p:cNvPr>
          <p:cNvSpPr/>
          <p:nvPr/>
        </p:nvSpPr>
        <p:spPr>
          <a:xfrm>
            <a:off x="5727726" y="485219"/>
            <a:ext cx="5365205" cy="640080"/>
          </a:xfrm>
          <a:prstGeom prst="rect">
            <a:avLst/>
          </a:prstGeom>
          <a:noFill/>
          <a:ln/>
        </p:spPr>
        <p:txBody>
          <a:bodyPr wrap="square" rtlCol="0" anchor="ctr"/>
          <a:lstStyle/>
          <a:p>
            <a:pPr marL="0" indent="0">
              <a:buNone/>
            </a:pPr>
            <a:r>
              <a:rPr lang="en-US" sz="4400" b="1" dirty="0">
                <a:latin typeface="Calibri" pitchFamily="34" charset="0"/>
                <a:cs typeface="Calibri" pitchFamily="34" charset="-120"/>
              </a:rPr>
              <a:t>Things to Note – cont.</a:t>
            </a:r>
            <a:endParaRPr lang="en-US" sz="4400" dirty="0"/>
          </a:p>
        </p:txBody>
      </p:sp>
      <p:sp>
        <p:nvSpPr>
          <p:cNvPr id="9" name="Text 2">
            <a:extLst>
              <a:ext uri="{FF2B5EF4-FFF2-40B4-BE49-F238E27FC236}">
                <a16:creationId xmlns:a16="http://schemas.microsoft.com/office/drawing/2014/main" id="{FC52B775-D46E-0B49-16A3-A32E139F640D}"/>
              </a:ext>
            </a:extLst>
          </p:cNvPr>
          <p:cNvSpPr/>
          <p:nvPr/>
        </p:nvSpPr>
        <p:spPr>
          <a:xfrm>
            <a:off x="2366264" y="1355988"/>
            <a:ext cx="7459472" cy="411480"/>
          </a:xfrm>
          <a:prstGeom prst="rect">
            <a:avLst/>
          </a:prstGeom>
          <a:solidFill>
            <a:schemeClr val="tx1"/>
          </a:solidFill>
          <a:ln/>
        </p:spPr>
        <p:txBody>
          <a:bodyPr wrap="square" rtlCol="0" anchor="ctr"/>
          <a:lstStyle/>
          <a:p>
            <a:pPr marL="0" indent="0">
              <a:buNone/>
            </a:pPr>
            <a:r>
              <a:rPr lang="en-US" sz="2800" b="1" i="1" dirty="0">
                <a:solidFill>
                  <a:schemeClr val="bg1"/>
                </a:solidFill>
                <a:latin typeface="Calibri" pitchFamily="34" charset="0"/>
                <a:ea typeface="Calibri" pitchFamily="34" charset="-122"/>
                <a:cs typeface="Calibri" pitchFamily="34" charset="-120"/>
              </a:rPr>
              <a:t>This report is evidence that our MERL is working.</a:t>
            </a:r>
            <a:endParaRPr lang="en-US" sz="2800" b="1" dirty="0">
              <a:solidFill>
                <a:schemeClr val="bg1"/>
              </a:solidFill>
            </a:endParaRPr>
          </a:p>
        </p:txBody>
      </p:sp>
      <p:sp>
        <p:nvSpPr>
          <p:cNvPr id="10" name="Shape 3">
            <a:extLst>
              <a:ext uri="{FF2B5EF4-FFF2-40B4-BE49-F238E27FC236}">
                <a16:creationId xmlns:a16="http://schemas.microsoft.com/office/drawing/2014/main" id="{F9F6CF02-CC57-E1A6-A33C-8D9DE6F398A9}"/>
              </a:ext>
            </a:extLst>
          </p:cNvPr>
          <p:cNvSpPr/>
          <p:nvPr/>
        </p:nvSpPr>
        <p:spPr>
          <a:xfrm>
            <a:off x="875562" y="2036319"/>
            <a:ext cx="10217369" cy="1174704"/>
          </a:xfrm>
          <a:prstGeom prst="rect">
            <a:avLst/>
          </a:prstGeom>
          <a:solidFill>
            <a:srgbClr val="FFFFFF">
              <a:alpha val="90000"/>
            </a:srgbClr>
          </a:solidFill>
          <a:ln w="19050">
            <a:solidFill>
              <a:srgbClr val="C0543A"/>
            </a:solidFill>
            <a:prstDash val="solid"/>
          </a:ln>
        </p:spPr>
        <p:txBody>
          <a:bodyPr/>
          <a:lstStyle/>
          <a:p>
            <a:endParaRPr lang="en-US" sz="4800"/>
          </a:p>
        </p:txBody>
      </p:sp>
      <p:sp>
        <p:nvSpPr>
          <p:cNvPr id="11" name="Shape 4">
            <a:extLst>
              <a:ext uri="{FF2B5EF4-FFF2-40B4-BE49-F238E27FC236}">
                <a16:creationId xmlns:a16="http://schemas.microsoft.com/office/drawing/2014/main" id="{466ACA20-3C74-FF7F-A9C9-8A76A7A9FE5D}"/>
              </a:ext>
            </a:extLst>
          </p:cNvPr>
          <p:cNvSpPr/>
          <p:nvPr/>
        </p:nvSpPr>
        <p:spPr>
          <a:xfrm>
            <a:off x="872549" y="2036319"/>
            <a:ext cx="556744" cy="1174704"/>
          </a:xfrm>
          <a:prstGeom prst="rect">
            <a:avLst/>
          </a:prstGeom>
          <a:solidFill>
            <a:srgbClr val="C0543A"/>
          </a:solidFill>
          <a:ln w="12700">
            <a:solidFill>
              <a:srgbClr val="C0543A"/>
            </a:solidFill>
            <a:prstDash val="solid"/>
          </a:ln>
        </p:spPr>
        <p:txBody>
          <a:bodyPr/>
          <a:lstStyle/>
          <a:p>
            <a:endParaRPr lang="en-US" sz="3600"/>
          </a:p>
        </p:txBody>
      </p:sp>
      <p:sp>
        <p:nvSpPr>
          <p:cNvPr id="12" name="Text 5">
            <a:extLst>
              <a:ext uri="{FF2B5EF4-FFF2-40B4-BE49-F238E27FC236}">
                <a16:creationId xmlns:a16="http://schemas.microsoft.com/office/drawing/2014/main" id="{533FA342-5089-A8C1-6ECD-3E79BE23B6B6}"/>
              </a:ext>
            </a:extLst>
          </p:cNvPr>
          <p:cNvSpPr/>
          <p:nvPr/>
        </p:nvSpPr>
        <p:spPr>
          <a:xfrm>
            <a:off x="909326" y="2357146"/>
            <a:ext cx="573056" cy="539591"/>
          </a:xfrm>
          <a:prstGeom prst="rect">
            <a:avLst/>
          </a:prstGeom>
          <a:noFill/>
          <a:ln/>
        </p:spPr>
        <p:txBody>
          <a:bodyPr wrap="square" rtlCol="0" anchor="ctr"/>
          <a:lstStyle/>
          <a:p>
            <a:pPr marL="0" indent="0" algn="ctr">
              <a:buNone/>
            </a:pPr>
            <a:r>
              <a:rPr lang="en-US" sz="2800" b="1" dirty="0">
                <a:solidFill>
                  <a:schemeClr val="bg1"/>
                </a:solidFill>
                <a:latin typeface="Calibri" pitchFamily="34" charset="0"/>
                <a:ea typeface="Calibri" pitchFamily="34" charset="-122"/>
                <a:cs typeface="Calibri" pitchFamily="34" charset="-120"/>
              </a:rPr>
              <a:t>01</a:t>
            </a:r>
            <a:endParaRPr lang="en-US" sz="2800" dirty="0">
              <a:solidFill>
                <a:schemeClr val="bg1"/>
              </a:solidFill>
            </a:endParaRPr>
          </a:p>
        </p:txBody>
      </p:sp>
      <p:sp>
        <p:nvSpPr>
          <p:cNvPr id="13" name="Text 6">
            <a:extLst>
              <a:ext uri="{FF2B5EF4-FFF2-40B4-BE49-F238E27FC236}">
                <a16:creationId xmlns:a16="http://schemas.microsoft.com/office/drawing/2014/main" id="{6F2DAF0E-FC6F-51D5-C1A0-909EDE5ACE2B}"/>
              </a:ext>
            </a:extLst>
          </p:cNvPr>
          <p:cNvSpPr/>
          <p:nvPr/>
        </p:nvSpPr>
        <p:spPr>
          <a:xfrm>
            <a:off x="1493300" y="2082038"/>
            <a:ext cx="9542999" cy="515064"/>
          </a:xfrm>
          <a:prstGeom prst="rect">
            <a:avLst/>
          </a:prstGeom>
          <a:noFill/>
          <a:ln/>
        </p:spPr>
        <p:txBody>
          <a:bodyPr wrap="square" rtlCol="0" anchor="ctr"/>
          <a:lstStyle/>
          <a:p>
            <a:pPr marL="0" indent="0">
              <a:buNone/>
            </a:pPr>
            <a:r>
              <a:rPr lang="en-US" sz="2400" b="1" dirty="0">
                <a:latin typeface="Calibri" pitchFamily="34" charset="0"/>
                <a:ea typeface="Calibri" pitchFamily="34" charset="-122"/>
                <a:cs typeface="Calibri" pitchFamily="34" charset="-120"/>
              </a:rPr>
              <a:t>Phase 1 targets are provisional and will undergo a thorough review</a:t>
            </a:r>
          </a:p>
        </p:txBody>
      </p:sp>
      <p:sp>
        <p:nvSpPr>
          <p:cNvPr id="14" name="Text 7">
            <a:extLst>
              <a:ext uri="{FF2B5EF4-FFF2-40B4-BE49-F238E27FC236}">
                <a16:creationId xmlns:a16="http://schemas.microsoft.com/office/drawing/2014/main" id="{A99CF980-B4CA-4FA4-78AB-DBEE71D76B99}"/>
              </a:ext>
            </a:extLst>
          </p:cNvPr>
          <p:cNvSpPr/>
          <p:nvPr/>
        </p:nvSpPr>
        <p:spPr>
          <a:xfrm>
            <a:off x="1416311" y="2570292"/>
            <a:ext cx="9619989" cy="598430"/>
          </a:xfrm>
          <a:prstGeom prst="rect">
            <a:avLst/>
          </a:prstGeom>
          <a:noFill/>
          <a:ln/>
        </p:spPr>
        <p:txBody>
          <a:bodyPr wrap="square" rtlCol="0" anchor="t"/>
          <a:lstStyle/>
          <a:p>
            <a:r>
              <a:rPr lang="en-US" dirty="0">
                <a:latin typeface="Calibri" pitchFamily="34" charset="0"/>
                <a:ea typeface="Calibri" pitchFamily="34" charset="-122"/>
                <a:cs typeface="Calibri" pitchFamily="34" charset="-120"/>
              </a:rPr>
              <a:t>Implementation targets were set as placeholders during </a:t>
            </a:r>
            <a:r>
              <a:rPr lang="en-US" dirty="0" err="1">
                <a:latin typeface="Calibri" pitchFamily="34" charset="0"/>
                <a:ea typeface="Calibri" pitchFamily="34" charset="-122"/>
                <a:cs typeface="Calibri" pitchFamily="34" charset="-120"/>
              </a:rPr>
              <a:t>programme</a:t>
            </a:r>
            <a:r>
              <a:rPr lang="en-US" dirty="0">
                <a:latin typeface="Calibri" pitchFamily="34" charset="0"/>
                <a:ea typeface="Calibri" pitchFamily="34" charset="-122"/>
                <a:cs typeface="Calibri" pitchFamily="34" charset="-120"/>
              </a:rPr>
              <a:t> design. Some are yet to be formally reviewed, validated, and agreed with EA/WRP PMU to reflect current </a:t>
            </a:r>
            <a:r>
              <a:rPr lang="en-US" dirty="0" err="1">
                <a:latin typeface="Calibri" pitchFamily="34" charset="0"/>
                <a:ea typeface="Calibri" pitchFamily="34" charset="-122"/>
                <a:cs typeface="Calibri" pitchFamily="34" charset="-120"/>
              </a:rPr>
              <a:t>programme</a:t>
            </a:r>
            <a:r>
              <a:rPr lang="en-US" dirty="0">
                <a:latin typeface="Calibri" pitchFamily="34" charset="0"/>
                <a:ea typeface="Calibri" pitchFamily="34" charset="-122"/>
                <a:cs typeface="Calibri" pitchFamily="34" charset="-120"/>
              </a:rPr>
              <a:t> realities.</a:t>
            </a:r>
          </a:p>
        </p:txBody>
      </p:sp>
      <p:sp>
        <p:nvSpPr>
          <p:cNvPr id="15" name="Shape 8">
            <a:extLst>
              <a:ext uri="{FF2B5EF4-FFF2-40B4-BE49-F238E27FC236}">
                <a16:creationId xmlns:a16="http://schemas.microsoft.com/office/drawing/2014/main" id="{7450FE6A-C33F-3639-066A-B1997B0DD871}"/>
              </a:ext>
            </a:extLst>
          </p:cNvPr>
          <p:cNvSpPr/>
          <p:nvPr/>
        </p:nvSpPr>
        <p:spPr>
          <a:xfrm>
            <a:off x="893068" y="3299044"/>
            <a:ext cx="10199863" cy="1033746"/>
          </a:xfrm>
          <a:prstGeom prst="rect">
            <a:avLst/>
          </a:prstGeom>
          <a:solidFill>
            <a:srgbClr val="FFFFFF">
              <a:alpha val="90000"/>
            </a:srgbClr>
          </a:solidFill>
          <a:ln w="19050">
            <a:solidFill>
              <a:srgbClr val="C0543A"/>
            </a:solidFill>
            <a:prstDash val="solid"/>
          </a:ln>
        </p:spPr>
        <p:txBody>
          <a:bodyPr/>
          <a:lstStyle/>
          <a:p>
            <a:endParaRPr lang="en-US" sz="4800"/>
          </a:p>
        </p:txBody>
      </p:sp>
      <p:sp>
        <p:nvSpPr>
          <p:cNvPr id="16" name="Shape 9">
            <a:extLst>
              <a:ext uri="{FF2B5EF4-FFF2-40B4-BE49-F238E27FC236}">
                <a16:creationId xmlns:a16="http://schemas.microsoft.com/office/drawing/2014/main" id="{32872EFA-B411-062F-E5F5-B1F8D09ABE8D}"/>
              </a:ext>
            </a:extLst>
          </p:cNvPr>
          <p:cNvSpPr/>
          <p:nvPr/>
        </p:nvSpPr>
        <p:spPr>
          <a:xfrm>
            <a:off x="893069" y="3299045"/>
            <a:ext cx="501881" cy="1033746"/>
          </a:xfrm>
          <a:prstGeom prst="rect">
            <a:avLst/>
          </a:prstGeom>
          <a:solidFill>
            <a:srgbClr val="C0543A"/>
          </a:solidFill>
          <a:ln w="12700">
            <a:solidFill>
              <a:srgbClr val="C0543A"/>
            </a:solidFill>
            <a:prstDash val="solid"/>
          </a:ln>
        </p:spPr>
        <p:txBody>
          <a:bodyPr/>
          <a:lstStyle/>
          <a:p>
            <a:endParaRPr lang="en-US" sz="3600"/>
          </a:p>
        </p:txBody>
      </p:sp>
      <p:sp>
        <p:nvSpPr>
          <p:cNvPr id="17" name="Text 10">
            <a:extLst>
              <a:ext uri="{FF2B5EF4-FFF2-40B4-BE49-F238E27FC236}">
                <a16:creationId xmlns:a16="http://schemas.microsoft.com/office/drawing/2014/main" id="{C4131BE8-0F77-834E-D61F-88CDAFADDD7B}"/>
              </a:ext>
            </a:extLst>
          </p:cNvPr>
          <p:cNvSpPr/>
          <p:nvPr/>
        </p:nvSpPr>
        <p:spPr>
          <a:xfrm>
            <a:off x="866966" y="3503057"/>
            <a:ext cx="556744" cy="539591"/>
          </a:xfrm>
          <a:prstGeom prst="rect">
            <a:avLst/>
          </a:prstGeom>
          <a:noFill/>
          <a:ln/>
        </p:spPr>
        <p:txBody>
          <a:bodyPr wrap="square" rtlCol="0" anchor="ctr"/>
          <a:lstStyle/>
          <a:p>
            <a:pPr marL="0" indent="0" algn="ctr">
              <a:buNone/>
            </a:pPr>
            <a:r>
              <a:rPr lang="en-US" sz="2800" b="1" dirty="0">
                <a:solidFill>
                  <a:schemeClr val="bg1"/>
                </a:solidFill>
                <a:latin typeface="Calibri" pitchFamily="34" charset="0"/>
                <a:ea typeface="Calibri" pitchFamily="34" charset="-122"/>
                <a:cs typeface="Calibri" pitchFamily="34" charset="-120"/>
              </a:rPr>
              <a:t>02</a:t>
            </a:r>
            <a:endParaRPr lang="en-US" sz="2800" dirty="0">
              <a:solidFill>
                <a:schemeClr val="bg1"/>
              </a:solidFill>
            </a:endParaRPr>
          </a:p>
        </p:txBody>
      </p:sp>
      <p:sp>
        <p:nvSpPr>
          <p:cNvPr id="18" name="Text 11">
            <a:extLst>
              <a:ext uri="{FF2B5EF4-FFF2-40B4-BE49-F238E27FC236}">
                <a16:creationId xmlns:a16="http://schemas.microsoft.com/office/drawing/2014/main" id="{2C99D5BE-6FC5-AED3-3C2D-DC70F684BE79}"/>
              </a:ext>
            </a:extLst>
          </p:cNvPr>
          <p:cNvSpPr/>
          <p:nvPr/>
        </p:nvSpPr>
        <p:spPr>
          <a:xfrm>
            <a:off x="1368558" y="3344764"/>
            <a:ext cx="9500866" cy="354512"/>
          </a:xfrm>
          <a:prstGeom prst="rect">
            <a:avLst/>
          </a:prstGeom>
          <a:noFill/>
          <a:ln/>
        </p:spPr>
        <p:txBody>
          <a:bodyPr wrap="square" rtlCol="0" anchor="ctr"/>
          <a:lstStyle/>
          <a:p>
            <a:pPr marL="0" indent="0">
              <a:buNone/>
            </a:pPr>
            <a:r>
              <a:rPr lang="en-US" sz="2400" b="1" dirty="0">
                <a:latin typeface="Calibri" pitchFamily="34" charset="0"/>
                <a:ea typeface="Calibri" pitchFamily="34" charset="-122"/>
                <a:cs typeface="Calibri" pitchFamily="34" charset="-120"/>
              </a:rPr>
              <a:t>MERL indicators are being strengthened</a:t>
            </a:r>
          </a:p>
        </p:txBody>
      </p:sp>
      <p:sp>
        <p:nvSpPr>
          <p:cNvPr id="19" name="Text 12">
            <a:extLst>
              <a:ext uri="{FF2B5EF4-FFF2-40B4-BE49-F238E27FC236}">
                <a16:creationId xmlns:a16="http://schemas.microsoft.com/office/drawing/2014/main" id="{2A4BB362-D7CA-EA85-4A32-4069D369CDE6}"/>
              </a:ext>
            </a:extLst>
          </p:cNvPr>
          <p:cNvSpPr/>
          <p:nvPr/>
        </p:nvSpPr>
        <p:spPr>
          <a:xfrm>
            <a:off x="1401182" y="3671248"/>
            <a:ext cx="9619988" cy="644090"/>
          </a:xfrm>
          <a:prstGeom prst="rect">
            <a:avLst/>
          </a:prstGeom>
          <a:noFill/>
          <a:ln/>
        </p:spPr>
        <p:txBody>
          <a:bodyPr wrap="square" rtlCol="0" anchor="t"/>
          <a:lstStyle/>
          <a:p>
            <a:pPr marL="0" indent="0">
              <a:buNone/>
            </a:pPr>
            <a:r>
              <a:rPr lang="en-US" dirty="0">
                <a:latin typeface="Calibri" pitchFamily="34" charset="0"/>
                <a:ea typeface="Calibri" pitchFamily="34" charset="-122"/>
                <a:cs typeface="Calibri" pitchFamily="34" charset="-120"/>
              </a:rPr>
              <a:t>The MERL Framework — endorsed in September 2025 — is a first iteration. Review to take place post SC4 with amendments proposed to be tabled for SC5 deliberation/endorsement. </a:t>
            </a:r>
          </a:p>
          <a:p>
            <a:pPr marL="0" indent="0">
              <a:buNone/>
            </a:pPr>
            <a:endParaRPr lang="en-US" dirty="0">
              <a:latin typeface="Calibri" pitchFamily="34" charset="0"/>
              <a:ea typeface="Calibri" pitchFamily="34" charset="-122"/>
              <a:cs typeface="Calibri" pitchFamily="34" charset="-120"/>
            </a:endParaRPr>
          </a:p>
        </p:txBody>
      </p:sp>
      <p:sp>
        <p:nvSpPr>
          <p:cNvPr id="22" name="Text 15">
            <a:extLst>
              <a:ext uri="{FF2B5EF4-FFF2-40B4-BE49-F238E27FC236}">
                <a16:creationId xmlns:a16="http://schemas.microsoft.com/office/drawing/2014/main" id="{38F4140D-076B-FDBD-54B6-C2943B340D96}"/>
              </a:ext>
            </a:extLst>
          </p:cNvPr>
          <p:cNvSpPr/>
          <p:nvPr/>
        </p:nvSpPr>
        <p:spPr>
          <a:xfrm>
            <a:off x="911356" y="3649562"/>
            <a:ext cx="601011" cy="539591"/>
          </a:xfrm>
          <a:prstGeom prst="rect">
            <a:avLst/>
          </a:prstGeom>
          <a:noFill/>
          <a:ln/>
        </p:spPr>
        <p:txBody>
          <a:bodyPr wrap="square" rtlCol="0" anchor="ctr"/>
          <a:lstStyle/>
          <a:p>
            <a:pPr marL="0" indent="0" algn="ctr">
              <a:buNone/>
            </a:pPr>
            <a:endParaRPr lang="en-US" sz="2800" dirty="0">
              <a:solidFill>
                <a:schemeClr val="bg1"/>
              </a:solidFill>
            </a:endParaRPr>
          </a:p>
        </p:txBody>
      </p:sp>
      <p:sp>
        <p:nvSpPr>
          <p:cNvPr id="25" name="Shape 18">
            <a:extLst>
              <a:ext uri="{FF2B5EF4-FFF2-40B4-BE49-F238E27FC236}">
                <a16:creationId xmlns:a16="http://schemas.microsoft.com/office/drawing/2014/main" id="{2A32E75D-72B0-9192-4800-55288737BB3F}"/>
              </a:ext>
            </a:extLst>
          </p:cNvPr>
          <p:cNvSpPr/>
          <p:nvPr/>
        </p:nvSpPr>
        <p:spPr>
          <a:xfrm>
            <a:off x="903775" y="4491889"/>
            <a:ext cx="10171650" cy="1151131"/>
          </a:xfrm>
          <a:prstGeom prst="rect">
            <a:avLst/>
          </a:prstGeom>
          <a:solidFill>
            <a:srgbClr val="FFFFFF">
              <a:alpha val="90000"/>
            </a:srgbClr>
          </a:solidFill>
          <a:ln w="19050">
            <a:solidFill>
              <a:srgbClr val="C0543A"/>
            </a:solidFill>
            <a:prstDash val="solid"/>
          </a:ln>
        </p:spPr>
        <p:txBody>
          <a:bodyPr/>
          <a:lstStyle/>
          <a:p>
            <a:endParaRPr lang="en-US" sz="4800"/>
          </a:p>
        </p:txBody>
      </p:sp>
      <p:sp>
        <p:nvSpPr>
          <p:cNvPr id="26" name="Shape 19">
            <a:extLst>
              <a:ext uri="{FF2B5EF4-FFF2-40B4-BE49-F238E27FC236}">
                <a16:creationId xmlns:a16="http://schemas.microsoft.com/office/drawing/2014/main" id="{CE8F8AFF-02CB-89A0-8D14-655E185D9F87}"/>
              </a:ext>
            </a:extLst>
          </p:cNvPr>
          <p:cNvSpPr/>
          <p:nvPr/>
        </p:nvSpPr>
        <p:spPr>
          <a:xfrm>
            <a:off x="875561" y="4491889"/>
            <a:ext cx="530095" cy="1151131"/>
          </a:xfrm>
          <a:prstGeom prst="rect">
            <a:avLst/>
          </a:prstGeom>
          <a:solidFill>
            <a:srgbClr val="C0543A"/>
          </a:solidFill>
          <a:ln w="12700">
            <a:solidFill>
              <a:srgbClr val="C0543A"/>
            </a:solidFill>
            <a:prstDash val="solid"/>
          </a:ln>
        </p:spPr>
        <p:txBody>
          <a:bodyPr/>
          <a:lstStyle/>
          <a:p>
            <a:endParaRPr lang="en-US" sz="3600"/>
          </a:p>
        </p:txBody>
      </p:sp>
      <p:sp>
        <p:nvSpPr>
          <p:cNvPr id="27" name="Text 20">
            <a:extLst>
              <a:ext uri="{FF2B5EF4-FFF2-40B4-BE49-F238E27FC236}">
                <a16:creationId xmlns:a16="http://schemas.microsoft.com/office/drawing/2014/main" id="{C6113B9C-2465-E2C5-E910-B112BD5BCA40}"/>
              </a:ext>
            </a:extLst>
          </p:cNvPr>
          <p:cNvSpPr/>
          <p:nvPr/>
        </p:nvSpPr>
        <p:spPr>
          <a:xfrm>
            <a:off x="858055" y="4766179"/>
            <a:ext cx="593320" cy="528066"/>
          </a:xfrm>
          <a:prstGeom prst="rect">
            <a:avLst/>
          </a:prstGeom>
          <a:noFill/>
          <a:ln/>
        </p:spPr>
        <p:txBody>
          <a:bodyPr wrap="square" rtlCol="0" anchor="ctr"/>
          <a:lstStyle/>
          <a:p>
            <a:pPr marL="0" indent="0" algn="ctr">
              <a:buNone/>
            </a:pPr>
            <a:r>
              <a:rPr lang="en-US" sz="2800" b="1" dirty="0">
                <a:solidFill>
                  <a:schemeClr val="bg1"/>
                </a:solidFill>
                <a:latin typeface="Calibri" pitchFamily="34" charset="0"/>
                <a:ea typeface="Calibri" pitchFamily="34" charset="-122"/>
                <a:cs typeface="Calibri" pitchFamily="34" charset="-120"/>
              </a:rPr>
              <a:t>03</a:t>
            </a:r>
            <a:endParaRPr lang="en-US" sz="2800" dirty="0">
              <a:solidFill>
                <a:schemeClr val="bg1"/>
              </a:solidFill>
            </a:endParaRPr>
          </a:p>
        </p:txBody>
      </p:sp>
      <p:sp>
        <p:nvSpPr>
          <p:cNvPr id="28" name="Text 21">
            <a:extLst>
              <a:ext uri="{FF2B5EF4-FFF2-40B4-BE49-F238E27FC236}">
                <a16:creationId xmlns:a16="http://schemas.microsoft.com/office/drawing/2014/main" id="{7A42FDFC-9849-0E5D-8303-880C839FDD11}"/>
              </a:ext>
            </a:extLst>
          </p:cNvPr>
          <p:cNvSpPr/>
          <p:nvPr/>
        </p:nvSpPr>
        <p:spPr>
          <a:xfrm>
            <a:off x="1379262" y="4449588"/>
            <a:ext cx="9493751" cy="442534"/>
          </a:xfrm>
          <a:prstGeom prst="rect">
            <a:avLst/>
          </a:prstGeom>
          <a:noFill/>
          <a:ln/>
        </p:spPr>
        <p:txBody>
          <a:bodyPr wrap="square" rtlCol="0" anchor="ctr"/>
          <a:lstStyle/>
          <a:p>
            <a:pPr marL="0" indent="0">
              <a:buNone/>
            </a:pPr>
            <a:r>
              <a:rPr lang="en-US" sz="2400" b="1" dirty="0">
                <a:latin typeface="Calibri" pitchFamily="34" charset="0"/>
                <a:ea typeface="Calibri" pitchFamily="34" charset="-122"/>
                <a:cs typeface="Calibri" pitchFamily="34" charset="-120"/>
              </a:rPr>
              <a:t>Developing a LENS to guide progress assessment</a:t>
            </a:r>
          </a:p>
        </p:txBody>
      </p:sp>
      <p:sp>
        <p:nvSpPr>
          <p:cNvPr id="29" name="Text 22">
            <a:extLst>
              <a:ext uri="{FF2B5EF4-FFF2-40B4-BE49-F238E27FC236}">
                <a16:creationId xmlns:a16="http://schemas.microsoft.com/office/drawing/2014/main" id="{E5129D1A-E1E7-66FF-122B-68F30DAE67A7}"/>
              </a:ext>
            </a:extLst>
          </p:cNvPr>
          <p:cNvSpPr/>
          <p:nvPr/>
        </p:nvSpPr>
        <p:spPr>
          <a:xfrm>
            <a:off x="1379262" y="4799254"/>
            <a:ext cx="9493751" cy="818918"/>
          </a:xfrm>
          <a:prstGeom prst="rect">
            <a:avLst/>
          </a:prstGeom>
          <a:noFill/>
          <a:ln/>
        </p:spPr>
        <p:txBody>
          <a:bodyPr wrap="square" rtlCol="0" anchor="t"/>
          <a:lstStyle/>
          <a:p>
            <a:pPr marL="0" indent="0" algn="just">
              <a:buNone/>
            </a:pPr>
            <a:r>
              <a:rPr lang="en-US" dirty="0">
                <a:latin typeface="Calibri" pitchFamily="34" charset="0"/>
                <a:ea typeface="Calibri" pitchFamily="34" charset="-122"/>
                <a:cs typeface="Calibri" pitchFamily="34" charset="-120"/>
              </a:rPr>
              <a:t>To ensure consistent, evidence-derived interpretation of progress across reporting periods, a formal analytical framework will be developed for deliberation/endorsement by SC5 following internal and external reviews.</a:t>
            </a:r>
          </a:p>
          <a:p>
            <a:pPr marL="0" indent="0">
              <a:buNone/>
            </a:pPr>
            <a:endParaRPr lang="en-US" dirty="0">
              <a:latin typeface="Calibri" pitchFamily="34" charset="0"/>
              <a:ea typeface="Calibri" pitchFamily="34" charset="-122"/>
              <a:cs typeface="Calibri" pitchFamily="34" charset="-120"/>
            </a:endParaRPr>
          </a:p>
        </p:txBody>
      </p:sp>
      <p:sp>
        <p:nvSpPr>
          <p:cNvPr id="30" name="Text 23">
            <a:extLst>
              <a:ext uri="{FF2B5EF4-FFF2-40B4-BE49-F238E27FC236}">
                <a16:creationId xmlns:a16="http://schemas.microsoft.com/office/drawing/2014/main" id="{19A8E111-B294-A59F-D3E2-DCAE9D680CED}"/>
              </a:ext>
            </a:extLst>
          </p:cNvPr>
          <p:cNvSpPr/>
          <p:nvPr/>
        </p:nvSpPr>
        <p:spPr>
          <a:xfrm>
            <a:off x="762001" y="5759319"/>
            <a:ext cx="10330930" cy="528066"/>
          </a:xfrm>
          <a:prstGeom prst="rect">
            <a:avLst/>
          </a:prstGeom>
          <a:noFill/>
          <a:ln/>
        </p:spPr>
        <p:txBody>
          <a:bodyPr wrap="square" rtlCol="0" anchor="ctr"/>
          <a:lstStyle/>
          <a:p>
            <a:pPr marL="0" indent="0" algn="ctr">
              <a:buNone/>
            </a:pPr>
            <a:r>
              <a:rPr lang="en-US" b="1" i="1" dirty="0">
                <a:solidFill>
                  <a:schemeClr val="accent6">
                    <a:lumMod val="75000"/>
                  </a:schemeClr>
                </a:solidFill>
                <a:latin typeface="Calibri" pitchFamily="34" charset="0"/>
                <a:ea typeface="Calibri" pitchFamily="34" charset="-122"/>
                <a:cs typeface="Calibri" pitchFamily="34" charset="-120"/>
              </a:rPr>
              <a:t>Identifying these gaps IS the MERL working. </a:t>
            </a:r>
          </a:p>
          <a:p>
            <a:pPr marL="0" indent="0" algn="ctr">
              <a:buNone/>
            </a:pPr>
            <a:r>
              <a:rPr lang="en-US" b="1" i="1" dirty="0">
                <a:solidFill>
                  <a:schemeClr val="accent6">
                    <a:lumMod val="75000"/>
                  </a:schemeClr>
                </a:solidFill>
                <a:latin typeface="Calibri" pitchFamily="34" charset="0"/>
                <a:ea typeface="Calibri" pitchFamily="34" charset="-122"/>
                <a:cs typeface="Calibri" pitchFamily="34" charset="-120"/>
              </a:rPr>
              <a:t>A credible programme knows what it doesn't yet know — and commits to fixing it.</a:t>
            </a:r>
            <a:endParaRPr lang="en-US" dirty="0">
              <a:solidFill>
                <a:schemeClr val="accent6">
                  <a:lumMod val="75000"/>
                </a:schemeClr>
              </a:solidFill>
            </a:endParaRPr>
          </a:p>
        </p:txBody>
      </p:sp>
    </p:spTree>
    <p:extLst>
      <p:ext uri="{BB962C8B-B14F-4D97-AF65-F5344CB8AC3E}">
        <p14:creationId xmlns:p14="http://schemas.microsoft.com/office/powerpoint/2010/main" val="216037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1">
            <a:extLst>
              <a:ext uri="{FF2B5EF4-FFF2-40B4-BE49-F238E27FC236}">
                <a16:creationId xmlns:a16="http://schemas.microsoft.com/office/drawing/2014/main" id="{F22EB54F-563A-6734-89FF-3900BCE069AC}"/>
              </a:ext>
            </a:extLst>
          </p:cNvPr>
          <p:cNvSpPr/>
          <p:nvPr/>
        </p:nvSpPr>
        <p:spPr>
          <a:xfrm>
            <a:off x="6096000" y="387248"/>
            <a:ext cx="5365205" cy="640080"/>
          </a:xfrm>
          <a:prstGeom prst="rect">
            <a:avLst/>
          </a:prstGeom>
          <a:noFill/>
          <a:ln/>
        </p:spPr>
        <p:txBody>
          <a:bodyPr wrap="square" rtlCol="0" anchor="ctr"/>
          <a:lstStyle/>
          <a:p>
            <a:pPr marL="0" indent="0">
              <a:buNone/>
            </a:pPr>
            <a:r>
              <a:rPr lang="en-US" sz="4400" b="1" dirty="0">
                <a:latin typeface="Calibri" pitchFamily="34" charset="0"/>
                <a:cs typeface="Calibri" pitchFamily="34" charset="-120"/>
              </a:rPr>
              <a:t>Things to Note – cont.</a:t>
            </a:r>
            <a:endParaRPr lang="en-US" sz="4400" dirty="0"/>
          </a:p>
        </p:txBody>
      </p:sp>
      <p:sp>
        <p:nvSpPr>
          <p:cNvPr id="4" name="TextBox 3">
            <a:extLst>
              <a:ext uri="{FF2B5EF4-FFF2-40B4-BE49-F238E27FC236}">
                <a16:creationId xmlns:a16="http://schemas.microsoft.com/office/drawing/2014/main" id="{BABFA0AD-0538-C29F-4317-862C67278AD8}"/>
              </a:ext>
            </a:extLst>
          </p:cNvPr>
          <p:cNvSpPr txBox="1"/>
          <p:nvPr/>
        </p:nvSpPr>
        <p:spPr>
          <a:xfrm>
            <a:off x="525781" y="1910443"/>
            <a:ext cx="11384280"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i="0" u="none" strike="noStrike" cap="none" spc="0" normalizeH="0" baseline="0" dirty="0">
                <a:ln>
                  <a:noFill/>
                </a:ln>
                <a:solidFill>
                  <a:srgbClr val="000000"/>
                </a:solidFill>
                <a:effectLst/>
                <a:uFillTx/>
                <a:latin typeface="Arial"/>
                <a:ea typeface="Arial"/>
                <a:cs typeface="Arial"/>
                <a:sym typeface="Arial"/>
              </a:rPr>
              <a:t>Also included are 10 Stories (Qualitative Signals) in slide 15-16:</a:t>
            </a:r>
          </a:p>
          <a:p>
            <a:pPr marR="0" algn="l" defTabSz="914400" rtl="0" fontAlgn="auto" latinLnBrk="0" hangingPunct="0">
              <a:lnSpc>
                <a:spcPct val="100000"/>
              </a:lnSpc>
              <a:spcBef>
                <a:spcPts val="0"/>
              </a:spcBef>
              <a:spcAft>
                <a:spcPts val="0"/>
              </a:spcAft>
              <a:buClrTx/>
              <a:buSzTx/>
              <a:tabLst/>
            </a:pPr>
            <a:endParaRPr kumimoji="0" lang="en-US" sz="2800" i="0" u="none" strike="noStrike" cap="none" spc="0" normalizeH="0" baseline="0" dirty="0">
              <a:ln>
                <a:noFill/>
              </a:ln>
              <a:solidFill>
                <a:srgbClr val="000000"/>
              </a:solidFill>
              <a:effectLst/>
              <a:uFillTx/>
              <a:latin typeface="Arial"/>
              <a:ea typeface="Arial"/>
              <a:cs typeface="Arial"/>
              <a:sym typeface="Arial"/>
            </a:endParaRPr>
          </a:p>
          <a:p>
            <a:pPr marL="800100" lvl="1" indent="-342900" hangingPunct="0">
              <a:buFont typeface="Courier New" panose="02070309020205020404" pitchFamily="49" charset="0"/>
              <a:buChar char="o"/>
            </a:pPr>
            <a:r>
              <a:rPr lang="en-US" sz="2800" b="1" dirty="0">
                <a:solidFill>
                  <a:srgbClr val="7030A0"/>
                </a:solidFill>
                <a:latin typeface="Arial"/>
                <a:ea typeface="Arial"/>
                <a:cs typeface="Arial"/>
                <a:sym typeface="Arial"/>
              </a:rPr>
              <a:t>Six Performance Stories - </a:t>
            </a:r>
            <a:r>
              <a:rPr lang="en-US" sz="2000" b="1" dirty="0">
                <a:latin typeface="Arial"/>
                <a:ea typeface="Arial"/>
                <a:cs typeface="Arial"/>
                <a:sym typeface="Arial"/>
              </a:rPr>
              <a:t>KRA 2-4, GEDSI (BIP-M, GEDSI/MERL, regional workshop, SWP–Niue’s experience, GSMA cell broadcasting, SPREP-PDF MoU)</a:t>
            </a:r>
            <a:endParaRPr lang="en-US" sz="2000" b="1" dirty="0">
              <a:solidFill>
                <a:srgbClr val="7030A0"/>
              </a:solidFill>
              <a:latin typeface="Arial"/>
              <a:ea typeface="Arial"/>
              <a:cs typeface="Arial"/>
              <a:sym typeface="Arial"/>
            </a:endParaRPr>
          </a:p>
          <a:p>
            <a:pPr marL="800100" lvl="1" indent="-342900" hangingPunct="0">
              <a:buFont typeface="Courier New" panose="02070309020205020404" pitchFamily="49" charset="0"/>
              <a:buChar char="o"/>
            </a:pPr>
            <a:r>
              <a:rPr kumimoji="0" lang="en-US" sz="2800" b="1" i="0" u="none" strike="noStrike" cap="none" spc="0" normalizeH="0" baseline="0" dirty="0">
                <a:ln>
                  <a:noFill/>
                </a:ln>
                <a:solidFill>
                  <a:srgbClr val="7030A0"/>
                </a:solidFill>
                <a:effectLst/>
                <a:uFillTx/>
                <a:latin typeface="Arial"/>
                <a:ea typeface="Arial"/>
                <a:cs typeface="Arial"/>
                <a:sym typeface="Arial"/>
              </a:rPr>
              <a:t>Three Learning Stories - </a:t>
            </a:r>
            <a:r>
              <a:rPr lang="en-US" sz="2000" b="1" dirty="0">
                <a:latin typeface="Arial"/>
                <a:ea typeface="Arial"/>
                <a:cs typeface="Arial"/>
                <a:sym typeface="Arial"/>
              </a:rPr>
              <a:t>KRA 1 (PMC/SC, SWP – Feedback/AM, IFP) </a:t>
            </a:r>
            <a:endParaRPr kumimoji="0" lang="en-US" sz="2800" b="1" i="0" u="none" strike="noStrike" cap="none" spc="0" normalizeH="0" baseline="0" dirty="0">
              <a:ln>
                <a:noFill/>
              </a:ln>
              <a:effectLst/>
              <a:uFillTx/>
              <a:latin typeface="Arial"/>
              <a:ea typeface="Arial"/>
              <a:cs typeface="Arial"/>
              <a:sym typeface="Arial"/>
            </a:endParaRPr>
          </a:p>
          <a:p>
            <a:pPr marL="800100" lvl="1" indent="-342900" hangingPunct="0">
              <a:buFont typeface="Courier New" panose="02070309020205020404" pitchFamily="49" charset="0"/>
              <a:buChar char="o"/>
            </a:pPr>
            <a:r>
              <a:rPr lang="en-US" sz="2800" b="1" dirty="0">
                <a:solidFill>
                  <a:srgbClr val="7030A0"/>
                </a:solidFill>
                <a:latin typeface="Arial"/>
                <a:ea typeface="Arial"/>
                <a:cs typeface="Arial"/>
                <a:sym typeface="Arial"/>
              </a:rPr>
              <a:t>One Impact Story - </a:t>
            </a:r>
            <a:r>
              <a:rPr lang="en-US" sz="2000" b="1" dirty="0">
                <a:latin typeface="Arial"/>
                <a:ea typeface="Arial"/>
                <a:cs typeface="Arial"/>
                <a:sym typeface="Arial"/>
              </a:rPr>
              <a:t>KRA 3 (Tonga Radar)</a:t>
            </a:r>
            <a:endParaRPr lang="en-US" sz="2800" b="1" dirty="0">
              <a:latin typeface="Arial"/>
              <a:ea typeface="Arial"/>
              <a:cs typeface="Arial"/>
              <a:sym typeface="Arial"/>
            </a:endParaRPr>
          </a:p>
          <a:p>
            <a:pPr lvl="1" hangingPunct="0"/>
            <a:endParaRPr kumimoji="0" lang="en-US" sz="2800" i="0" u="none" strike="noStrike" cap="none" spc="0" normalizeH="0" baseline="0" dirty="0">
              <a:ln>
                <a:noFill/>
              </a:ln>
              <a:solidFill>
                <a:srgbClr val="000000"/>
              </a:solidFill>
              <a:effectLst/>
              <a:uFillTx/>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i="0" u="none" strike="noStrike" cap="none" spc="0" normalizeH="0" baseline="0" dirty="0">
                <a:ln>
                  <a:noFill/>
                </a:ln>
                <a:solidFill>
                  <a:srgbClr val="000000"/>
                </a:solidFill>
                <a:effectLst/>
                <a:uFillTx/>
                <a:latin typeface="Arial"/>
                <a:ea typeface="Arial"/>
                <a:cs typeface="Arial"/>
                <a:sym typeface="Arial"/>
              </a:rPr>
              <a:t>Appendix 1 – Summarized MERL Table</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rgbClr val="000000"/>
                </a:solidFill>
                <a:latin typeface="Arial"/>
                <a:ea typeface="Arial"/>
                <a:cs typeface="Arial"/>
                <a:sym typeface="Arial"/>
              </a:rPr>
              <a:t>Appendix 2 – FY2025 Budget Tracking</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i="0" u="none" strike="noStrike" cap="none" spc="0" normalizeH="0" baseline="0" dirty="0">
                <a:ln>
                  <a:noFill/>
                </a:ln>
                <a:solidFill>
                  <a:srgbClr val="000000"/>
                </a:solidFill>
                <a:effectLst/>
                <a:uFillTx/>
                <a:latin typeface="Arial"/>
                <a:ea typeface="Arial"/>
                <a:cs typeface="Arial"/>
                <a:sym typeface="Arial"/>
              </a:rPr>
              <a:t>Appendix 3 – Summarized Program Risk Register</a:t>
            </a:r>
          </a:p>
        </p:txBody>
      </p:sp>
    </p:spTree>
    <p:extLst>
      <p:ext uri="{BB962C8B-B14F-4D97-AF65-F5344CB8AC3E}">
        <p14:creationId xmlns:p14="http://schemas.microsoft.com/office/powerpoint/2010/main" val="96774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1">
            <a:extLst>
              <a:ext uri="{FF2B5EF4-FFF2-40B4-BE49-F238E27FC236}">
                <a16:creationId xmlns:a16="http://schemas.microsoft.com/office/drawing/2014/main" id="{F439103C-86E8-9113-D381-27E24EEB80B5}"/>
              </a:ext>
            </a:extLst>
          </p:cNvPr>
          <p:cNvSpPr/>
          <p:nvPr/>
        </p:nvSpPr>
        <p:spPr>
          <a:xfrm>
            <a:off x="812513" y="3221343"/>
            <a:ext cx="5263640" cy="5936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4000" b="1">
                <a:solidFill>
                  <a:srgbClr val="1B2D6B"/>
                </a:solidFill>
                <a:latin typeface="Calibri"/>
                <a:ea typeface="Calibri"/>
                <a:cs typeface="Calibri"/>
              </a:rPr>
              <a:t>Outline</a:t>
            </a:r>
            <a:endParaRPr lang="en-US" sz="2400" i="1" dirty="0">
              <a:solidFill>
                <a:schemeClr val="accent5">
                  <a:lumMod val="75000"/>
                </a:schemeClr>
              </a:solidFill>
            </a:endParaRPr>
          </a:p>
        </p:txBody>
      </p:sp>
      <p:sp>
        <p:nvSpPr>
          <p:cNvPr id="11" name="Text 10">
            <a:extLst>
              <a:ext uri="{FF2B5EF4-FFF2-40B4-BE49-F238E27FC236}">
                <a16:creationId xmlns:a16="http://schemas.microsoft.com/office/drawing/2014/main" id="{DE053A10-116A-0C57-23CD-F944959BF981}"/>
              </a:ext>
            </a:extLst>
          </p:cNvPr>
          <p:cNvSpPr/>
          <p:nvPr/>
        </p:nvSpPr>
        <p:spPr>
          <a:xfrm>
            <a:off x="3388281" y="3806057"/>
            <a:ext cx="502920" cy="45720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4000" b="1" dirty="0">
                <a:solidFill>
                  <a:srgbClr val="FFFFFF"/>
                </a:solidFill>
                <a:latin typeface="Calibri" pitchFamily="34" charset="0"/>
                <a:ea typeface="Calibri" pitchFamily="34" charset="-122"/>
                <a:cs typeface="Calibri" pitchFamily="34" charset="-120"/>
              </a:rPr>
              <a:t>1</a:t>
            </a:r>
            <a:endParaRPr lang="en-US" sz="4000" b="1" dirty="0"/>
          </a:p>
        </p:txBody>
      </p:sp>
      <p:sp>
        <p:nvSpPr>
          <p:cNvPr id="12" name="Shape 3">
            <a:extLst>
              <a:ext uri="{FF2B5EF4-FFF2-40B4-BE49-F238E27FC236}">
                <a16:creationId xmlns:a16="http://schemas.microsoft.com/office/drawing/2014/main" id="{0B0BBB0E-185A-B2E3-F0B4-D6478A1341A4}"/>
              </a:ext>
            </a:extLst>
          </p:cNvPr>
          <p:cNvSpPr/>
          <p:nvPr/>
        </p:nvSpPr>
        <p:spPr>
          <a:xfrm>
            <a:off x="1171740" y="3856349"/>
            <a:ext cx="3794760" cy="1005840"/>
          </a:xfrm>
          <a:prstGeom prst="rect">
            <a:avLst/>
          </a:prstGeom>
          <a:solidFill>
            <a:srgbClr val="1B3A6B"/>
          </a:solidFill>
          <a:ln w="12700">
            <a:solidFill>
              <a:srgbClr val="1B3A6B"/>
            </a:solidFill>
            <a:prstDash val="solid"/>
          </a:ln>
          <a:effectLst>
            <a:outerShdw blurRad="63500" dist="25400" dir="8100000" algn="bl" rotWithShape="0">
              <a:srgbClr val="000000">
                <a:alpha val="12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a:p>
        </p:txBody>
      </p:sp>
      <p:sp>
        <p:nvSpPr>
          <p:cNvPr id="13" name="Shape 4">
            <a:extLst>
              <a:ext uri="{FF2B5EF4-FFF2-40B4-BE49-F238E27FC236}">
                <a16:creationId xmlns:a16="http://schemas.microsoft.com/office/drawing/2014/main" id="{20A8A8C1-24AE-87A4-A0C3-97D545D9B5FD}"/>
              </a:ext>
            </a:extLst>
          </p:cNvPr>
          <p:cNvSpPr/>
          <p:nvPr/>
        </p:nvSpPr>
        <p:spPr>
          <a:xfrm>
            <a:off x="4966499" y="3856349"/>
            <a:ext cx="566929" cy="1005840"/>
          </a:xfrm>
          <a:prstGeom prst="rect">
            <a:avLst/>
          </a:prstGeom>
          <a:solidFill>
            <a:srgbClr val="1A7B6B"/>
          </a:solidFill>
          <a:ln w="12700">
            <a:solidFill>
              <a:srgbClr val="1A7B6B"/>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a:solidFill>
                <a:schemeClr val="bg1"/>
              </a:solidFill>
            </a:endParaRPr>
          </a:p>
        </p:txBody>
      </p:sp>
      <p:sp>
        <p:nvSpPr>
          <p:cNvPr id="14" name="Text 5">
            <a:extLst>
              <a:ext uri="{FF2B5EF4-FFF2-40B4-BE49-F238E27FC236}">
                <a16:creationId xmlns:a16="http://schemas.microsoft.com/office/drawing/2014/main" id="{8AF015BA-1118-3ACA-54C0-D556E49B0E74}"/>
              </a:ext>
            </a:extLst>
          </p:cNvPr>
          <p:cNvSpPr/>
          <p:nvPr/>
        </p:nvSpPr>
        <p:spPr>
          <a:xfrm>
            <a:off x="4966500" y="3856349"/>
            <a:ext cx="566928" cy="1005840"/>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solidFill>
                  <a:schemeClr val="bg1"/>
                </a:solidFill>
                <a:latin typeface="Calibri" pitchFamily="34" charset="0"/>
                <a:ea typeface="Calibri" pitchFamily="34" charset="-122"/>
                <a:cs typeface="Calibri" pitchFamily="34" charset="-120"/>
              </a:rPr>
              <a:t>01</a:t>
            </a:r>
            <a:endParaRPr lang="en-US" sz="2800" b="1" dirty="0">
              <a:solidFill>
                <a:schemeClr val="bg1"/>
              </a:solidFill>
            </a:endParaRPr>
          </a:p>
        </p:txBody>
      </p:sp>
      <p:sp>
        <p:nvSpPr>
          <p:cNvPr id="15" name="Text 6">
            <a:extLst>
              <a:ext uri="{FF2B5EF4-FFF2-40B4-BE49-F238E27FC236}">
                <a16:creationId xmlns:a16="http://schemas.microsoft.com/office/drawing/2014/main" id="{E47E36C0-A85F-7107-579A-BD02E727E8B8}"/>
              </a:ext>
            </a:extLst>
          </p:cNvPr>
          <p:cNvSpPr/>
          <p:nvPr/>
        </p:nvSpPr>
        <p:spPr>
          <a:xfrm>
            <a:off x="1304496" y="4044177"/>
            <a:ext cx="3694176" cy="478028"/>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FFFFFF"/>
                </a:solidFill>
                <a:latin typeface="Calibri" pitchFamily="34" charset="0"/>
                <a:ea typeface="Calibri" pitchFamily="34" charset="-122"/>
                <a:cs typeface="Calibri" pitchFamily="34" charset="-120"/>
              </a:rPr>
              <a:t>Programme at a Glance &amp; Status</a:t>
            </a:r>
            <a:endParaRPr lang="en-US" sz="2000" b="1" dirty="0"/>
          </a:p>
        </p:txBody>
      </p:sp>
      <p:sp>
        <p:nvSpPr>
          <p:cNvPr id="16" name="Shape 8">
            <a:extLst>
              <a:ext uri="{FF2B5EF4-FFF2-40B4-BE49-F238E27FC236}">
                <a16:creationId xmlns:a16="http://schemas.microsoft.com/office/drawing/2014/main" id="{41A0C5BC-5FC9-236F-4C1B-D1E7DB72E693}"/>
              </a:ext>
            </a:extLst>
          </p:cNvPr>
          <p:cNvSpPr/>
          <p:nvPr/>
        </p:nvSpPr>
        <p:spPr>
          <a:xfrm>
            <a:off x="1200226" y="4988162"/>
            <a:ext cx="4361688" cy="1005840"/>
          </a:xfrm>
          <a:prstGeom prst="rect">
            <a:avLst/>
          </a:prstGeom>
          <a:solidFill>
            <a:srgbClr val="1B3A6B"/>
          </a:solidFill>
          <a:ln w="12700">
            <a:solidFill>
              <a:srgbClr val="1B3A6B"/>
            </a:solidFill>
            <a:prstDash val="solid"/>
          </a:ln>
          <a:effectLst>
            <a:outerShdw blurRad="63500" dist="25400" dir="8100000" algn="bl" rotWithShape="0">
              <a:srgbClr val="000000">
                <a:alpha val="12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a:p>
        </p:txBody>
      </p:sp>
      <p:sp>
        <p:nvSpPr>
          <p:cNvPr id="21" name="Shape 9">
            <a:extLst>
              <a:ext uri="{FF2B5EF4-FFF2-40B4-BE49-F238E27FC236}">
                <a16:creationId xmlns:a16="http://schemas.microsoft.com/office/drawing/2014/main" id="{D87E24BA-2F38-228D-01C6-A94D1818D202}"/>
              </a:ext>
            </a:extLst>
          </p:cNvPr>
          <p:cNvSpPr/>
          <p:nvPr/>
        </p:nvSpPr>
        <p:spPr>
          <a:xfrm>
            <a:off x="4994986" y="4988162"/>
            <a:ext cx="566928" cy="1005840"/>
          </a:xfrm>
          <a:prstGeom prst="rect">
            <a:avLst/>
          </a:prstGeom>
          <a:solidFill>
            <a:srgbClr val="1A7B6B"/>
          </a:solidFill>
          <a:ln w="12700">
            <a:solidFill>
              <a:srgbClr val="1A7B6B"/>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b="1"/>
          </a:p>
        </p:txBody>
      </p:sp>
      <p:sp>
        <p:nvSpPr>
          <p:cNvPr id="26" name="Text 10">
            <a:extLst>
              <a:ext uri="{FF2B5EF4-FFF2-40B4-BE49-F238E27FC236}">
                <a16:creationId xmlns:a16="http://schemas.microsoft.com/office/drawing/2014/main" id="{AC73C1C8-4233-D3B6-558A-CBB73ECEB3CD}"/>
              </a:ext>
            </a:extLst>
          </p:cNvPr>
          <p:cNvSpPr/>
          <p:nvPr/>
        </p:nvSpPr>
        <p:spPr>
          <a:xfrm>
            <a:off x="4994986" y="4988162"/>
            <a:ext cx="566928" cy="1005840"/>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solidFill>
                  <a:schemeClr val="bg1"/>
                </a:solidFill>
                <a:latin typeface="Calibri" pitchFamily="34" charset="0"/>
                <a:ea typeface="Calibri" pitchFamily="34" charset="-122"/>
                <a:cs typeface="Calibri" pitchFamily="34" charset="-120"/>
              </a:rPr>
              <a:t>02</a:t>
            </a:r>
            <a:endParaRPr lang="en-US" sz="2800" b="1" dirty="0">
              <a:solidFill>
                <a:schemeClr val="bg1"/>
              </a:solidFill>
            </a:endParaRPr>
          </a:p>
        </p:txBody>
      </p:sp>
      <p:sp>
        <p:nvSpPr>
          <p:cNvPr id="27" name="Text 11">
            <a:extLst>
              <a:ext uri="{FF2B5EF4-FFF2-40B4-BE49-F238E27FC236}">
                <a16:creationId xmlns:a16="http://schemas.microsoft.com/office/drawing/2014/main" id="{3B9BA6C3-EF3A-EC39-61AB-3EA9A9E793A2}"/>
              </a:ext>
            </a:extLst>
          </p:cNvPr>
          <p:cNvSpPr/>
          <p:nvPr/>
        </p:nvSpPr>
        <p:spPr>
          <a:xfrm>
            <a:off x="1396990" y="5253338"/>
            <a:ext cx="3566160" cy="523748"/>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FFFFFF"/>
                </a:solidFill>
                <a:latin typeface="Calibri" pitchFamily="34" charset="0"/>
                <a:ea typeface="Calibri" pitchFamily="34" charset="-122"/>
                <a:cs typeface="Calibri" pitchFamily="34" charset="-120"/>
              </a:rPr>
              <a:t>Progress by Key Result Area </a:t>
            </a:r>
          </a:p>
          <a:p>
            <a:pPr marL="0" indent="0">
              <a:buNone/>
            </a:pPr>
            <a:r>
              <a:rPr lang="en-US" sz="2000" b="1" dirty="0">
                <a:solidFill>
                  <a:srgbClr val="FFFFFF"/>
                </a:solidFill>
                <a:latin typeface="Calibri" pitchFamily="34" charset="0"/>
                <a:ea typeface="Calibri" pitchFamily="34" charset="-122"/>
                <a:cs typeface="Calibri" pitchFamily="34" charset="-120"/>
              </a:rPr>
              <a:t>(KRAs 1–6)</a:t>
            </a:r>
            <a:endParaRPr lang="en-US" sz="2000" b="1" dirty="0"/>
          </a:p>
        </p:txBody>
      </p:sp>
      <p:sp>
        <p:nvSpPr>
          <p:cNvPr id="28" name="Shape 18">
            <a:extLst>
              <a:ext uri="{FF2B5EF4-FFF2-40B4-BE49-F238E27FC236}">
                <a16:creationId xmlns:a16="http://schemas.microsoft.com/office/drawing/2014/main" id="{169392B3-2106-3B09-8D9D-6D311F3A936B}"/>
              </a:ext>
            </a:extLst>
          </p:cNvPr>
          <p:cNvSpPr/>
          <p:nvPr/>
        </p:nvSpPr>
        <p:spPr>
          <a:xfrm>
            <a:off x="6212970" y="3855403"/>
            <a:ext cx="4660900" cy="1005840"/>
          </a:xfrm>
          <a:prstGeom prst="rect">
            <a:avLst/>
          </a:prstGeom>
          <a:solidFill>
            <a:srgbClr val="1B3A6B"/>
          </a:solidFill>
          <a:ln w="12700">
            <a:solidFill>
              <a:srgbClr val="1B3A6B"/>
            </a:solidFill>
            <a:prstDash val="solid"/>
          </a:ln>
          <a:effectLst>
            <a:outerShdw blurRad="63500" dist="25400" dir="8100000" algn="bl" rotWithShape="0">
              <a:srgbClr val="000000">
                <a:alpha val="12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a:p>
        </p:txBody>
      </p:sp>
      <p:sp>
        <p:nvSpPr>
          <p:cNvPr id="29" name="Shape 19">
            <a:extLst>
              <a:ext uri="{FF2B5EF4-FFF2-40B4-BE49-F238E27FC236}">
                <a16:creationId xmlns:a16="http://schemas.microsoft.com/office/drawing/2014/main" id="{ED7AD203-E514-7451-2B4D-EB8477B30F6F}"/>
              </a:ext>
            </a:extLst>
          </p:cNvPr>
          <p:cNvSpPr/>
          <p:nvPr/>
        </p:nvSpPr>
        <p:spPr>
          <a:xfrm>
            <a:off x="10238870" y="3841687"/>
            <a:ext cx="620649" cy="1005840"/>
          </a:xfrm>
          <a:prstGeom prst="rect">
            <a:avLst/>
          </a:prstGeom>
          <a:solidFill>
            <a:srgbClr val="1A7B6B"/>
          </a:solidFill>
          <a:ln w="12700">
            <a:solidFill>
              <a:srgbClr val="1A7B6B"/>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a:p>
        </p:txBody>
      </p:sp>
      <p:sp>
        <p:nvSpPr>
          <p:cNvPr id="30" name="Text 20">
            <a:extLst>
              <a:ext uri="{FF2B5EF4-FFF2-40B4-BE49-F238E27FC236}">
                <a16:creationId xmlns:a16="http://schemas.microsoft.com/office/drawing/2014/main" id="{2749E62F-A984-2E3F-C707-71CED0C6B5AC}"/>
              </a:ext>
            </a:extLst>
          </p:cNvPr>
          <p:cNvSpPr/>
          <p:nvPr/>
        </p:nvSpPr>
        <p:spPr>
          <a:xfrm>
            <a:off x="10238870" y="3841687"/>
            <a:ext cx="635000" cy="1005840"/>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solidFill>
                  <a:schemeClr val="bg1"/>
                </a:solidFill>
                <a:latin typeface="Calibri" pitchFamily="34" charset="0"/>
                <a:ea typeface="Calibri" pitchFamily="34" charset="-122"/>
                <a:cs typeface="Calibri" pitchFamily="34" charset="-120"/>
              </a:rPr>
              <a:t>03</a:t>
            </a:r>
            <a:endParaRPr lang="en-US" sz="2800" dirty="0">
              <a:solidFill>
                <a:schemeClr val="bg1"/>
              </a:solidFill>
            </a:endParaRPr>
          </a:p>
        </p:txBody>
      </p:sp>
      <p:sp>
        <p:nvSpPr>
          <p:cNvPr id="31" name="Text 21">
            <a:extLst>
              <a:ext uri="{FF2B5EF4-FFF2-40B4-BE49-F238E27FC236}">
                <a16:creationId xmlns:a16="http://schemas.microsoft.com/office/drawing/2014/main" id="{6AD45965-964E-7165-4E2B-AFD08BC7D0DA}"/>
              </a:ext>
            </a:extLst>
          </p:cNvPr>
          <p:cNvSpPr/>
          <p:nvPr/>
        </p:nvSpPr>
        <p:spPr>
          <a:xfrm>
            <a:off x="6377562" y="3948875"/>
            <a:ext cx="3566160" cy="733119"/>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FFFFFF"/>
                </a:solidFill>
                <a:latin typeface="Calibri" pitchFamily="34" charset="0"/>
                <a:ea typeface="Calibri" pitchFamily="34" charset="-122"/>
                <a:cs typeface="Calibri" pitchFamily="34" charset="-120"/>
              </a:rPr>
              <a:t>Effectiveness, GEDSI, Sustainability &amp; ESS</a:t>
            </a:r>
            <a:endParaRPr lang="en-US" sz="2000" dirty="0"/>
          </a:p>
        </p:txBody>
      </p:sp>
      <p:sp>
        <p:nvSpPr>
          <p:cNvPr id="32" name="Shape 23">
            <a:extLst>
              <a:ext uri="{FF2B5EF4-FFF2-40B4-BE49-F238E27FC236}">
                <a16:creationId xmlns:a16="http://schemas.microsoft.com/office/drawing/2014/main" id="{C0762AB0-1BC9-B6AD-7A1C-AFE6C1CBF040}"/>
              </a:ext>
            </a:extLst>
          </p:cNvPr>
          <p:cNvSpPr/>
          <p:nvPr/>
        </p:nvSpPr>
        <p:spPr>
          <a:xfrm>
            <a:off x="6241456" y="4967842"/>
            <a:ext cx="4660900" cy="1005840"/>
          </a:xfrm>
          <a:prstGeom prst="rect">
            <a:avLst/>
          </a:prstGeom>
          <a:solidFill>
            <a:srgbClr val="1B3A6B"/>
          </a:solidFill>
          <a:ln w="12700">
            <a:solidFill>
              <a:srgbClr val="1B3A6B"/>
            </a:solidFill>
            <a:prstDash val="solid"/>
          </a:ln>
          <a:effectLst>
            <a:outerShdw blurRad="63500" dist="25400" dir="8100000" algn="bl" rotWithShape="0">
              <a:srgbClr val="000000">
                <a:alpha val="12000"/>
              </a:srgbClr>
            </a:outerShdw>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a:p>
        </p:txBody>
      </p:sp>
      <p:sp>
        <p:nvSpPr>
          <p:cNvPr id="33" name="Shape 24">
            <a:extLst>
              <a:ext uri="{FF2B5EF4-FFF2-40B4-BE49-F238E27FC236}">
                <a16:creationId xmlns:a16="http://schemas.microsoft.com/office/drawing/2014/main" id="{FBEC9AAA-D022-F1A6-872B-08C6A9EC9538}"/>
              </a:ext>
            </a:extLst>
          </p:cNvPr>
          <p:cNvSpPr/>
          <p:nvPr/>
        </p:nvSpPr>
        <p:spPr>
          <a:xfrm>
            <a:off x="10267356" y="4967842"/>
            <a:ext cx="620649" cy="1005840"/>
          </a:xfrm>
          <a:prstGeom prst="rect">
            <a:avLst/>
          </a:prstGeom>
          <a:solidFill>
            <a:srgbClr val="1A7B6B"/>
          </a:solidFill>
          <a:ln w="12700">
            <a:solidFill>
              <a:srgbClr val="1A7B6B"/>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200"/>
          </a:p>
        </p:txBody>
      </p:sp>
      <p:sp>
        <p:nvSpPr>
          <p:cNvPr id="34" name="Text 25">
            <a:extLst>
              <a:ext uri="{FF2B5EF4-FFF2-40B4-BE49-F238E27FC236}">
                <a16:creationId xmlns:a16="http://schemas.microsoft.com/office/drawing/2014/main" id="{861F39E2-C671-098D-BACF-FB6E9656661F}"/>
              </a:ext>
            </a:extLst>
          </p:cNvPr>
          <p:cNvSpPr/>
          <p:nvPr/>
        </p:nvSpPr>
        <p:spPr>
          <a:xfrm>
            <a:off x="10267356" y="4967842"/>
            <a:ext cx="620649" cy="1005840"/>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800" b="1" dirty="0">
                <a:solidFill>
                  <a:schemeClr val="bg1"/>
                </a:solidFill>
                <a:latin typeface="Calibri" pitchFamily="34" charset="0"/>
                <a:ea typeface="Calibri" pitchFamily="34" charset="-122"/>
                <a:cs typeface="Calibri" pitchFamily="34" charset="-120"/>
              </a:rPr>
              <a:t>04</a:t>
            </a:r>
            <a:endParaRPr lang="en-US" sz="2800" dirty="0">
              <a:solidFill>
                <a:schemeClr val="bg1"/>
              </a:solidFill>
            </a:endParaRPr>
          </a:p>
        </p:txBody>
      </p:sp>
      <p:sp>
        <p:nvSpPr>
          <p:cNvPr id="35" name="Text 26">
            <a:extLst>
              <a:ext uri="{FF2B5EF4-FFF2-40B4-BE49-F238E27FC236}">
                <a16:creationId xmlns:a16="http://schemas.microsoft.com/office/drawing/2014/main" id="{25D82693-CFD9-9367-1844-FB85C3C4FC55}"/>
              </a:ext>
            </a:extLst>
          </p:cNvPr>
          <p:cNvSpPr/>
          <p:nvPr/>
        </p:nvSpPr>
        <p:spPr>
          <a:xfrm>
            <a:off x="6406048" y="5183742"/>
            <a:ext cx="3566160" cy="574040"/>
          </a:xfrm>
          <a:prstGeom prst="rect">
            <a:avLst/>
          </a:prstGeom>
          <a:noFill/>
          <a:ln/>
        </p:spPr>
        <p:txBody>
          <a:bodyPr wrap="square"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000" b="1" dirty="0">
                <a:solidFill>
                  <a:srgbClr val="FFFFFF"/>
                </a:solidFill>
                <a:latin typeface="Calibri" pitchFamily="34" charset="0"/>
                <a:ea typeface="Calibri" pitchFamily="34" charset="-122"/>
                <a:cs typeface="Calibri" pitchFamily="34" charset="-120"/>
              </a:rPr>
              <a:t>Programme</a:t>
            </a:r>
            <a:r>
              <a:rPr lang="en-US" b="1" dirty="0">
                <a:solidFill>
                  <a:srgbClr val="FFFFFF"/>
                </a:solidFill>
                <a:latin typeface="Calibri" pitchFamily="34" charset="0"/>
                <a:ea typeface="Calibri" pitchFamily="34" charset="-122"/>
                <a:cs typeface="Calibri" pitchFamily="34" charset="-120"/>
              </a:rPr>
              <a:t> Management &amp; Governance</a:t>
            </a:r>
            <a:endParaRPr lang="en-US" dirty="0"/>
          </a:p>
        </p:txBody>
      </p:sp>
      <p:sp>
        <p:nvSpPr>
          <p:cNvPr id="36" name="Text 1">
            <a:extLst>
              <a:ext uri="{FF2B5EF4-FFF2-40B4-BE49-F238E27FC236}">
                <a16:creationId xmlns:a16="http://schemas.microsoft.com/office/drawing/2014/main" id="{BC8D9901-B379-33BD-B076-C9B248C3D036}"/>
              </a:ext>
            </a:extLst>
          </p:cNvPr>
          <p:cNvSpPr/>
          <p:nvPr/>
        </p:nvSpPr>
        <p:spPr>
          <a:xfrm>
            <a:off x="748120" y="1638913"/>
            <a:ext cx="2628687" cy="5936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4000" b="1">
                <a:solidFill>
                  <a:srgbClr val="1B2D6B"/>
                </a:solidFill>
                <a:latin typeface="Calibri"/>
                <a:ea typeface="Calibri"/>
                <a:cs typeface="Calibri"/>
              </a:rPr>
              <a:t>Purpose:</a:t>
            </a:r>
            <a:endParaRPr lang="en-US" sz="2400" i="1" dirty="0">
              <a:solidFill>
                <a:schemeClr val="accent5">
                  <a:lumMod val="75000"/>
                </a:schemeClr>
              </a:solidFill>
            </a:endParaRPr>
          </a:p>
        </p:txBody>
      </p:sp>
      <p:sp>
        <p:nvSpPr>
          <p:cNvPr id="37" name="TextBox 11">
            <a:extLst>
              <a:ext uri="{FF2B5EF4-FFF2-40B4-BE49-F238E27FC236}">
                <a16:creationId xmlns:a16="http://schemas.microsoft.com/office/drawing/2014/main" id="{E47F11C3-5CF6-2341-8B07-4B834450E1EE}"/>
              </a:ext>
            </a:extLst>
          </p:cNvPr>
          <p:cNvSpPr txBox="1"/>
          <p:nvPr/>
        </p:nvSpPr>
        <p:spPr>
          <a:xfrm>
            <a:off x="946342" y="2233574"/>
            <a:ext cx="10559532"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solidFill>
                  <a:srgbClr val="000000"/>
                </a:solidFill>
                <a:latin typeface="Arial"/>
                <a:cs typeface="Arial"/>
              </a:rPr>
              <a:t>To report on FY2025 </a:t>
            </a:r>
            <a:r>
              <a:rPr lang="en-US" sz="2000" b="1" dirty="0" err="1">
                <a:solidFill>
                  <a:srgbClr val="000000"/>
                </a:solidFill>
                <a:latin typeface="Arial"/>
                <a:cs typeface="Arial"/>
              </a:rPr>
              <a:t>programme</a:t>
            </a:r>
            <a:r>
              <a:rPr lang="en-US" sz="2000" b="1" dirty="0">
                <a:solidFill>
                  <a:srgbClr val="000000"/>
                </a:solidFill>
                <a:latin typeface="Arial"/>
                <a:cs typeface="Arial"/>
              </a:rPr>
              <a:t> performance and seek Steering Committee notation, acceptance and endorsement of paper 4.1— with a forward look at 2026 priorities.</a:t>
            </a:r>
            <a:endParaRPr lang="en-US" sz="1600" b="1" dirty="0"/>
          </a:p>
        </p:txBody>
      </p:sp>
    </p:spTree>
    <p:extLst>
      <p:ext uri="{BB962C8B-B14F-4D97-AF65-F5344CB8AC3E}">
        <p14:creationId xmlns:p14="http://schemas.microsoft.com/office/powerpoint/2010/main" val="37279771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TextBox 67">
            <a:extLst>
              <a:ext uri="{FF2B5EF4-FFF2-40B4-BE49-F238E27FC236}">
                <a16:creationId xmlns:a16="http://schemas.microsoft.com/office/drawing/2014/main" id="{4B22595F-DFAA-9321-780A-6C2049654E3D}"/>
              </a:ext>
            </a:extLst>
          </p:cNvPr>
          <p:cNvSpPr txBox="1"/>
          <p:nvPr/>
        </p:nvSpPr>
        <p:spPr>
          <a:xfrm>
            <a:off x="423417" y="962279"/>
            <a:ext cx="11032237" cy="2613660"/>
          </a:xfrm>
          <a:prstGeom prst="rect">
            <a:avLst/>
          </a:prstGeom>
          <a:solidFill>
            <a:schemeClr val="bg1">
              <a:lumMod val="95000"/>
            </a:schemeClr>
          </a:solidFill>
          <a:ln>
            <a:solidFill>
              <a:schemeClr val="tx1"/>
            </a:solidFill>
          </a:ln>
        </p:spPr>
        <p:txBody>
          <a:bodyPr wrap="square" rtlCol="0">
            <a:spAutoFit/>
          </a:bodyPr>
          <a:lstStyle/>
          <a:p>
            <a:endParaRPr lang="en-US" dirty="0"/>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Shape 0">
            <a:extLst>
              <a:ext uri="{FF2B5EF4-FFF2-40B4-BE49-F238E27FC236}">
                <a16:creationId xmlns:a16="http://schemas.microsoft.com/office/drawing/2014/main" id="{48B202B9-F593-D2AB-7FE7-84ADB08508D7}"/>
              </a:ext>
            </a:extLst>
          </p:cNvPr>
          <p:cNvSpPr/>
          <p:nvPr/>
        </p:nvSpPr>
        <p:spPr>
          <a:xfrm>
            <a:off x="0" y="0"/>
            <a:ext cx="9144000" cy="658368"/>
          </a:xfrm>
          <a:prstGeom prst="rect">
            <a:avLst/>
          </a:prstGeom>
          <a:solidFill>
            <a:srgbClr val="FFFFFF"/>
          </a:solidFill>
          <a:ln w="12700">
            <a:solidFill>
              <a:srgbClr val="FFFFFF"/>
            </a:solidFill>
            <a:prstDash val="solid"/>
          </a:ln>
        </p:spPr>
        <p:txBody>
          <a:bodyPr/>
          <a:lstStyle/>
          <a:p>
            <a:endParaRPr lang="en-US" sz="2400"/>
          </a:p>
        </p:txBody>
      </p:sp>
      <p:sp>
        <p:nvSpPr>
          <p:cNvPr id="5" name="Text 2">
            <a:extLst>
              <a:ext uri="{FF2B5EF4-FFF2-40B4-BE49-F238E27FC236}">
                <a16:creationId xmlns:a16="http://schemas.microsoft.com/office/drawing/2014/main" id="{85847E1E-20F1-0A39-EBDE-C4B5AB71394E}"/>
              </a:ext>
            </a:extLst>
          </p:cNvPr>
          <p:cNvSpPr/>
          <p:nvPr/>
        </p:nvSpPr>
        <p:spPr>
          <a:xfrm>
            <a:off x="189185" y="0"/>
            <a:ext cx="11803117" cy="658368"/>
          </a:xfrm>
          <a:prstGeom prst="rect">
            <a:avLst/>
          </a:prstGeom>
          <a:noFill/>
          <a:ln/>
        </p:spPr>
        <p:txBody>
          <a:bodyPr wrap="square" rtlCol="0" anchor="ctr"/>
          <a:lstStyle/>
          <a:p>
            <a:r>
              <a:rPr lang="en-US" sz="3200" b="1" dirty="0">
                <a:solidFill>
                  <a:srgbClr val="1B3A6B"/>
                </a:solidFill>
                <a:latin typeface="Calibri" pitchFamily="34" charset="0"/>
                <a:ea typeface="Calibri" pitchFamily="34" charset="-122"/>
                <a:cs typeface="Calibri" pitchFamily="34" charset="-120"/>
              </a:rPr>
              <a:t>1.0 Overall </a:t>
            </a:r>
            <a:r>
              <a:rPr lang="en-US" sz="3200" b="1" dirty="0" err="1">
                <a:solidFill>
                  <a:srgbClr val="1B3A6B"/>
                </a:solidFill>
                <a:latin typeface="Calibri" pitchFamily="34" charset="0"/>
                <a:ea typeface="Calibri" pitchFamily="34" charset="-122"/>
                <a:cs typeface="Calibri" pitchFamily="34" charset="-120"/>
              </a:rPr>
              <a:t>Programme</a:t>
            </a:r>
            <a:r>
              <a:rPr lang="en-US" sz="3200" b="1" dirty="0">
                <a:solidFill>
                  <a:srgbClr val="1B3A6B"/>
                </a:solidFill>
                <a:latin typeface="Calibri" pitchFamily="34" charset="0"/>
                <a:ea typeface="Calibri" pitchFamily="34" charset="-122"/>
                <a:cs typeface="Calibri" pitchFamily="34" charset="-120"/>
              </a:rPr>
              <a:t> Status – Indicative Output-Based Assessment</a:t>
            </a:r>
            <a:endParaRPr lang="en-US" sz="3200" dirty="0"/>
          </a:p>
        </p:txBody>
      </p:sp>
      <p:sp>
        <p:nvSpPr>
          <p:cNvPr id="6" name="Text 3">
            <a:extLst>
              <a:ext uri="{FF2B5EF4-FFF2-40B4-BE49-F238E27FC236}">
                <a16:creationId xmlns:a16="http://schemas.microsoft.com/office/drawing/2014/main" id="{D8851E8B-9761-8E04-D5A2-CA84BD3700E5}"/>
              </a:ext>
            </a:extLst>
          </p:cNvPr>
          <p:cNvSpPr/>
          <p:nvPr/>
        </p:nvSpPr>
        <p:spPr>
          <a:xfrm>
            <a:off x="406144" y="669198"/>
            <a:ext cx="11032236" cy="274320"/>
          </a:xfrm>
          <a:prstGeom prst="rect">
            <a:avLst/>
          </a:prstGeom>
          <a:noFill/>
          <a:ln/>
        </p:spPr>
        <p:txBody>
          <a:bodyPr wrap="square" rtlCol="0" anchor="ctr"/>
          <a:lstStyle/>
          <a:p>
            <a:pPr marL="0" indent="0" algn="ctr">
              <a:buNone/>
            </a:pPr>
            <a:r>
              <a:rPr lang="en-US" sz="2000" b="1" i="1" dirty="0">
                <a:latin typeface="Calibri" pitchFamily="34" charset="0"/>
                <a:ea typeface="Calibri" pitchFamily="34" charset="-122"/>
                <a:cs typeface="Calibri" pitchFamily="34" charset="-120"/>
              </a:rPr>
              <a:t>Strong foundations built in 2025 — implementation must accelerate decisively in 2026</a:t>
            </a:r>
            <a:endParaRPr lang="en-US" sz="2000" b="1" dirty="0"/>
          </a:p>
        </p:txBody>
      </p:sp>
      <p:sp>
        <p:nvSpPr>
          <p:cNvPr id="7" name="Shape 4">
            <a:extLst>
              <a:ext uri="{FF2B5EF4-FFF2-40B4-BE49-F238E27FC236}">
                <a16:creationId xmlns:a16="http://schemas.microsoft.com/office/drawing/2014/main" id="{D9A410C3-719C-5208-3DD0-C955821EC659}"/>
              </a:ext>
            </a:extLst>
          </p:cNvPr>
          <p:cNvSpPr/>
          <p:nvPr/>
        </p:nvSpPr>
        <p:spPr>
          <a:xfrm>
            <a:off x="834517" y="1370203"/>
            <a:ext cx="2885060" cy="1812544"/>
          </a:xfrm>
          <a:prstGeom prst="rect">
            <a:avLst/>
          </a:prstGeom>
          <a:solidFill>
            <a:srgbClr val="E6A817"/>
          </a:solidFill>
          <a:ln w="12700">
            <a:solidFill>
              <a:schemeClr val="tx1"/>
            </a:solidFill>
            <a:prstDash val="solid"/>
          </a:ln>
        </p:spPr>
        <p:txBody>
          <a:bodyPr/>
          <a:lstStyle/>
          <a:p>
            <a:endParaRPr lang="en-US" sz="2800"/>
          </a:p>
        </p:txBody>
      </p:sp>
      <p:sp>
        <p:nvSpPr>
          <p:cNvPr id="8" name="Text 5">
            <a:extLst>
              <a:ext uri="{FF2B5EF4-FFF2-40B4-BE49-F238E27FC236}">
                <a16:creationId xmlns:a16="http://schemas.microsoft.com/office/drawing/2014/main" id="{908A2337-236E-612C-F778-BD3DC23DD0A8}"/>
              </a:ext>
            </a:extLst>
          </p:cNvPr>
          <p:cNvSpPr/>
          <p:nvPr/>
        </p:nvSpPr>
        <p:spPr>
          <a:xfrm>
            <a:off x="834517" y="1370203"/>
            <a:ext cx="2885060" cy="1812544"/>
          </a:xfrm>
          <a:prstGeom prst="rect">
            <a:avLst/>
          </a:prstGeom>
          <a:noFill/>
          <a:ln/>
        </p:spPr>
        <p:txBody>
          <a:bodyPr wrap="square" rtlCol="0" anchor="ctr"/>
          <a:lstStyle/>
          <a:p>
            <a:pPr marL="0" indent="0" algn="ctr">
              <a:buNone/>
            </a:pPr>
            <a:r>
              <a:rPr lang="en-US" sz="2000" b="1" dirty="0">
                <a:latin typeface="Calibri" pitchFamily="34" charset="0"/>
                <a:ea typeface="Calibri" pitchFamily="34" charset="-122"/>
                <a:cs typeface="Calibri" pitchFamily="34" charset="-120"/>
              </a:rPr>
              <a:t>OVERALL STATUS </a:t>
            </a:r>
            <a:r>
              <a:rPr lang="en-US" sz="4800" b="1" dirty="0">
                <a:latin typeface="Calibri" pitchFamily="34" charset="0"/>
                <a:ea typeface="Calibri" pitchFamily="34" charset="-122"/>
                <a:cs typeface="Calibri" pitchFamily="34" charset="-120"/>
              </a:rPr>
              <a:t>AMBER</a:t>
            </a:r>
            <a:endParaRPr lang="en-US" sz="1600" dirty="0"/>
          </a:p>
          <a:p>
            <a:pPr marL="0" indent="0" algn="ctr">
              <a:buNone/>
            </a:pPr>
            <a:r>
              <a:rPr lang="en-US" sz="1050" b="1" dirty="0">
                <a:latin typeface="Calibri" pitchFamily="34" charset="0"/>
                <a:ea typeface="Calibri" pitchFamily="34" charset="-122"/>
                <a:cs typeface="Calibri" pitchFamily="34" charset="-120"/>
              </a:rPr>
              <a:t>Progress underway; path forward</a:t>
            </a:r>
            <a:endParaRPr lang="en-US" sz="1600" b="1" dirty="0"/>
          </a:p>
          <a:p>
            <a:pPr marL="0" indent="0" algn="ctr">
              <a:buNone/>
            </a:pPr>
            <a:r>
              <a:rPr lang="en-US" sz="1050" b="1" dirty="0">
                <a:latin typeface="Calibri" pitchFamily="34" charset="0"/>
                <a:ea typeface="Calibri" pitchFamily="34" charset="-122"/>
                <a:cs typeface="Calibri" pitchFamily="34" charset="-120"/>
              </a:rPr>
              <a:t>clear. Acceleration needed in 2026.</a:t>
            </a:r>
            <a:endParaRPr lang="en-US" sz="1600" b="1" dirty="0"/>
          </a:p>
        </p:txBody>
      </p:sp>
      <p:sp>
        <p:nvSpPr>
          <p:cNvPr id="10" name="Text 6">
            <a:extLst>
              <a:ext uri="{FF2B5EF4-FFF2-40B4-BE49-F238E27FC236}">
                <a16:creationId xmlns:a16="http://schemas.microsoft.com/office/drawing/2014/main" id="{747D2EBF-8856-99B8-1CCF-FB1A133487BF}"/>
              </a:ext>
            </a:extLst>
          </p:cNvPr>
          <p:cNvSpPr/>
          <p:nvPr/>
        </p:nvSpPr>
        <p:spPr>
          <a:xfrm>
            <a:off x="4322067" y="1076833"/>
            <a:ext cx="5943600" cy="274320"/>
          </a:xfrm>
          <a:prstGeom prst="rect">
            <a:avLst/>
          </a:prstGeom>
          <a:noFill/>
          <a:ln/>
        </p:spPr>
        <p:txBody>
          <a:bodyPr wrap="square" rtlCol="0" anchor="ctr"/>
          <a:lstStyle/>
          <a:p>
            <a:r>
              <a:rPr lang="en-US" sz="1600" b="1" dirty="0">
                <a:solidFill>
                  <a:srgbClr val="1B3A6B"/>
                </a:solidFill>
                <a:latin typeface="Calibri" pitchFamily="34" charset="0"/>
                <a:ea typeface="Calibri" pitchFamily="34" charset="-122"/>
                <a:cs typeface="Calibri" pitchFamily="34" charset="-120"/>
              </a:rPr>
              <a:t>Status by Key Result Area</a:t>
            </a:r>
            <a:endParaRPr lang="en-US" sz="1600" dirty="0"/>
          </a:p>
        </p:txBody>
      </p:sp>
      <p:sp>
        <p:nvSpPr>
          <p:cNvPr id="11" name="Shape 7">
            <a:extLst>
              <a:ext uri="{FF2B5EF4-FFF2-40B4-BE49-F238E27FC236}">
                <a16:creationId xmlns:a16="http://schemas.microsoft.com/office/drawing/2014/main" id="{44AFE3AB-F71A-7C81-1C7F-4D20AC4DCE0A}"/>
              </a:ext>
            </a:extLst>
          </p:cNvPr>
          <p:cNvSpPr/>
          <p:nvPr/>
        </p:nvSpPr>
        <p:spPr>
          <a:xfrm>
            <a:off x="4332731" y="1364615"/>
            <a:ext cx="2152397" cy="844804"/>
          </a:xfrm>
          <a:prstGeom prst="rect">
            <a:avLst/>
          </a:prstGeom>
          <a:solidFill>
            <a:srgbClr val="E6A817"/>
          </a:solidFill>
          <a:ln w="12700">
            <a:solidFill>
              <a:schemeClr val="tx1"/>
            </a:solidFill>
            <a:prstDash val="solid"/>
          </a:ln>
        </p:spPr>
        <p:txBody>
          <a:bodyPr/>
          <a:lstStyle/>
          <a:p>
            <a:endParaRPr lang="en-US" sz="3200"/>
          </a:p>
        </p:txBody>
      </p:sp>
      <p:sp>
        <p:nvSpPr>
          <p:cNvPr id="12" name="Text 8">
            <a:extLst>
              <a:ext uri="{FF2B5EF4-FFF2-40B4-BE49-F238E27FC236}">
                <a16:creationId xmlns:a16="http://schemas.microsoft.com/office/drawing/2014/main" id="{ABD9D274-1018-C30A-61FC-CFD5D6E29ED7}"/>
              </a:ext>
            </a:extLst>
          </p:cNvPr>
          <p:cNvSpPr/>
          <p:nvPr/>
        </p:nvSpPr>
        <p:spPr>
          <a:xfrm>
            <a:off x="4332731" y="1364615"/>
            <a:ext cx="2152397" cy="844804"/>
          </a:xfrm>
          <a:prstGeom prst="rect">
            <a:avLst/>
          </a:prstGeom>
          <a:noFill/>
          <a:ln/>
        </p:spPr>
        <p:txBody>
          <a:bodyPr wrap="square" rtlCol="0" anchor="ctr"/>
          <a:lstStyle/>
          <a:p>
            <a:pPr marL="0" indent="0" algn="ctr">
              <a:buNone/>
            </a:pPr>
            <a:r>
              <a:rPr lang="en-US" b="1" dirty="0">
                <a:latin typeface="Calibri" pitchFamily="34" charset="0"/>
                <a:ea typeface="Calibri" pitchFamily="34" charset="-122"/>
                <a:cs typeface="Calibri" pitchFamily="34" charset="-120"/>
              </a:rPr>
              <a:t>KRA 1</a:t>
            </a:r>
            <a:endParaRPr lang="en-US" dirty="0"/>
          </a:p>
          <a:p>
            <a:pPr marL="0" indent="0" algn="ctr">
              <a:buNone/>
            </a:pPr>
            <a:r>
              <a:rPr lang="en-US" dirty="0">
                <a:latin typeface="Calibri" pitchFamily="34" charset="0"/>
                <a:ea typeface="Calibri" pitchFamily="34" charset="-122"/>
                <a:cs typeface="Calibri" pitchFamily="34" charset="-120"/>
              </a:rPr>
              <a:t>Governance</a:t>
            </a:r>
            <a:endParaRPr lang="en-US" dirty="0"/>
          </a:p>
          <a:p>
            <a:pPr marL="0" indent="0" algn="ctr">
              <a:buNone/>
            </a:pPr>
            <a:r>
              <a:rPr lang="en-US" b="1" dirty="0">
                <a:latin typeface="Calibri" pitchFamily="34" charset="0"/>
                <a:ea typeface="Calibri" pitchFamily="34" charset="-122"/>
                <a:cs typeface="Calibri" pitchFamily="34" charset="-120"/>
              </a:rPr>
              <a:t>AMBER</a:t>
            </a:r>
            <a:endParaRPr lang="en-US" dirty="0"/>
          </a:p>
        </p:txBody>
      </p:sp>
      <p:sp>
        <p:nvSpPr>
          <p:cNvPr id="13" name="Shape 9">
            <a:extLst>
              <a:ext uri="{FF2B5EF4-FFF2-40B4-BE49-F238E27FC236}">
                <a16:creationId xmlns:a16="http://schemas.microsoft.com/office/drawing/2014/main" id="{D55A0626-5505-0971-7440-6BC3EEC47E40}"/>
              </a:ext>
            </a:extLst>
          </p:cNvPr>
          <p:cNvSpPr/>
          <p:nvPr/>
        </p:nvSpPr>
        <p:spPr>
          <a:xfrm>
            <a:off x="6667754" y="1359281"/>
            <a:ext cx="2124455" cy="821182"/>
          </a:xfrm>
          <a:prstGeom prst="rect">
            <a:avLst/>
          </a:prstGeom>
          <a:solidFill>
            <a:srgbClr val="2E8B57"/>
          </a:solidFill>
          <a:ln w="12700">
            <a:solidFill>
              <a:srgbClr val="2E8B57"/>
            </a:solidFill>
            <a:prstDash val="solid"/>
          </a:ln>
        </p:spPr>
        <p:txBody>
          <a:bodyPr/>
          <a:lstStyle/>
          <a:p>
            <a:endParaRPr lang="en-US"/>
          </a:p>
        </p:txBody>
      </p:sp>
      <p:sp>
        <p:nvSpPr>
          <p:cNvPr id="14" name="Text 10">
            <a:extLst>
              <a:ext uri="{FF2B5EF4-FFF2-40B4-BE49-F238E27FC236}">
                <a16:creationId xmlns:a16="http://schemas.microsoft.com/office/drawing/2014/main" id="{16FB36C0-C24E-9CCB-86AE-8ACCBE4976E7}"/>
              </a:ext>
            </a:extLst>
          </p:cNvPr>
          <p:cNvSpPr/>
          <p:nvPr/>
        </p:nvSpPr>
        <p:spPr>
          <a:xfrm>
            <a:off x="6667754" y="1359281"/>
            <a:ext cx="2124455" cy="821182"/>
          </a:xfrm>
          <a:prstGeom prst="rect">
            <a:avLst/>
          </a:prstGeom>
          <a:noFill/>
          <a:ln>
            <a:solidFill>
              <a:schemeClr val="tx1"/>
            </a:solidFill>
          </a:ln>
        </p:spPr>
        <p:txBody>
          <a:bodyPr wrap="square" rtlCol="0" anchor="ctr"/>
          <a:lstStyle/>
          <a:p>
            <a:pPr marL="0" indent="0" algn="ctr">
              <a:buNone/>
            </a:pPr>
            <a:r>
              <a:rPr lang="en-US" sz="1600" b="1" dirty="0">
                <a:solidFill>
                  <a:schemeClr val="bg1"/>
                </a:solidFill>
                <a:latin typeface="Calibri" pitchFamily="34" charset="0"/>
                <a:ea typeface="Calibri" pitchFamily="34" charset="-122"/>
                <a:cs typeface="Calibri" pitchFamily="34" charset="-120"/>
              </a:rPr>
              <a:t>KRA 2</a:t>
            </a:r>
            <a:endParaRPr lang="en-US" sz="1600" dirty="0">
              <a:solidFill>
                <a:schemeClr val="bg1"/>
              </a:solidFill>
            </a:endParaRPr>
          </a:p>
          <a:p>
            <a:pPr marL="0" indent="0" algn="ctr">
              <a:buNone/>
            </a:pPr>
            <a:r>
              <a:rPr lang="en-US" sz="1600" dirty="0">
                <a:solidFill>
                  <a:schemeClr val="bg1"/>
                </a:solidFill>
                <a:latin typeface="Calibri" pitchFamily="34" charset="0"/>
                <a:ea typeface="Calibri" pitchFamily="34" charset="-122"/>
                <a:cs typeface="Calibri" pitchFamily="34" charset="-120"/>
              </a:rPr>
              <a:t>People Capability</a:t>
            </a:r>
            <a:endParaRPr lang="en-US" sz="1600" dirty="0">
              <a:solidFill>
                <a:schemeClr val="bg1"/>
              </a:solidFill>
            </a:endParaRPr>
          </a:p>
          <a:p>
            <a:pPr marL="0" indent="0" algn="ctr">
              <a:buNone/>
            </a:pPr>
            <a:r>
              <a:rPr lang="en-US" sz="1600" b="1" dirty="0">
                <a:solidFill>
                  <a:schemeClr val="bg1"/>
                </a:solidFill>
                <a:latin typeface="Calibri" pitchFamily="34" charset="0"/>
                <a:ea typeface="Calibri" pitchFamily="34" charset="-122"/>
                <a:cs typeface="Calibri" pitchFamily="34" charset="-120"/>
              </a:rPr>
              <a:t>GREEN</a:t>
            </a:r>
            <a:endParaRPr lang="en-US" sz="1600" dirty="0">
              <a:solidFill>
                <a:schemeClr val="bg1"/>
              </a:solidFill>
            </a:endParaRPr>
          </a:p>
        </p:txBody>
      </p:sp>
      <p:sp>
        <p:nvSpPr>
          <p:cNvPr id="15" name="Shape 11">
            <a:extLst>
              <a:ext uri="{FF2B5EF4-FFF2-40B4-BE49-F238E27FC236}">
                <a16:creationId xmlns:a16="http://schemas.microsoft.com/office/drawing/2014/main" id="{264C9194-AD82-CBD8-3241-B53CB3CBB0B4}"/>
              </a:ext>
            </a:extLst>
          </p:cNvPr>
          <p:cNvSpPr/>
          <p:nvPr/>
        </p:nvSpPr>
        <p:spPr>
          <a:xfrm>
            <a:off x="8962645" y="1348105"/>
            <a:ext cx="2124457" cy="821182"/>
          </a:xfrm>
          <a:prstGeom prst="rect">
            <a:avLst/>
          </a:prstGeom>
          <a:solidFill>
            <a:srgbClr val="2E8B57"/>
          </a:solidFill>
          <a:ln w="12700">
            <a:solidFill>
              <a:srgbClr val="2E8B57"/>
            </a:solidFill>
            <a:prstDash val="solid"/>
          </a:ln>
        </p:spPr>
        <p:txBody>
          <a:bodyPr/>
          <a:lstStyle/>
          <a:p>
            <a:endParaRPr lang="en-US"/>
          </a:p>
        </p:txBody>
      </p:sp>
      <p:sp>
        <p:nvSpPr>
          <p:cNvPr id="16" name="Text 12">
            <a:extLst>
              <a:ext uri="{FF2B5EF4-FFF2-40B4-BE49-F238E27FC236}">
                <a16:creationId xmlns:a16="http://schemas.microsoft.com/office/drawing/2014/main" id="{E269DB03-8B90-BAF0-8075-11EAA57294ED}"/>
              </a:ext>
            </a:extLst>
          </p:cNvPr>
          <p:cNvSpPr/>
          <p:nvPr/>
        </p:nvSpPr>
        <p:spPr>
          <a:xfrm>
            <a:off x="8962645" y="1359916"/>
            <a:ext cx="2124456" cy="821182"/>
          </a:xfrm>
          <a:prstGeom prst="rect">
            <a:avLst/>
          </a:prstGeom>
          <a:noFill/>
          <a:ln>
            <a:solidFill>
              <a:schemeClr val="tx1"/>
            </a:solidFill>
          </a:ln>
        </p:spPr>
        <p:txBody>
          <a:bodyPr wrap="square" rtlCol="0" anchor="ctr"/>
          <a:lstStyle/>
          <a:p>
            <a:pPr marL="0" indent="0" algn="ctr">
              <a:buNone/>
            </a:pPr>
            <a:r>
              <a:rPr lang="en-US" sz="1600" b="1" dirty="0">
                <a:solidFill>
                  <a:schemeClr val="bg1"/>
                </a:solidFill>
                <a:latin typeface="Calibri" pitchFamily="34" charset="0"/>
                <a:ea typeface="Calibri" pitchFamily="34" charset="-122"/>
                <a:cs typeface="Calibri" pitchFamily="34" charset="-120"/>
              </a:rPr>
              <a:t>KRA 3</a:t>
            </a:r>
            <a:endParaRPr lang="en-US" sz="1600" dirty="0">
              <a:solidFill>
                <a:schemeClr val="bg1"/>
              </a:solidFill>
            </a:endParaRPr>
          </a:p>
          <a:p>
            <a:pPr marL="0" indent="0" algn="ctr">
              <a:buNone/>
            </a:pPr>
            <a:r>
              <a:rPr lang="en-US" sz="1600" dirty="0">
                <a:solidFill>
                  <a:schemeClr val="bg1"/>
                </a:solidFill>
                <a:latin typeface="Calibri" pitchFamily="34" charset="0"/>
                <a:ea typeface="Calibri" pitchFamily="34" charset="-122"/>
                <a:cs typeface="Calibri" pitchFamily="34" charset="-120"/>
              </a:rPr>
              <a:t>Observation Net. Infra</a:t>
            </a:r>
            <a:endParaRPr lang="en-US" sz="1600" dirty="0">
              <a:solidFill>
                <a:schemeClr val="bg1"/>
              </a:solidFill>
            </a:endParaRPr>
          </a:p>
          <a:p>
            <a:pPr marL="0" indent="0" algn="ctr">
              <a:buNone/>
            </a:pPr>
            <a:r>
              <a:rPr lang="en-US" sz="1600" b="1" dirty="0">
                <a:solidFill>
                  <a:schemeClr val="bg1"/>
                </a:solidFill>
                <a:latin typeface="Calibri" pitchFamily="34" charset="0"/>
                <a:ea typeface="Calibri" pitchFamily="34" charset="-122"/>
                <a:cs typeface="Calibri" pitchFamily="34" charset="-120"/>
              </a:rPr>
              <a:t>GREEN</a:t>
            </a:r>
            <a:endParaRPr lang="en-US" sz="1600" dirty="0">
              <a:solidFill>
                <a:schemeClr val="bg1"/>
              </a:solidFill>
            </a:endParaRPr>
          </a:p>
        </p:txBody>
      </p:sp>
      <p:sp>
        <p:nvSpPr>
          <p:cNvPr id="17" name="Shape 13">
            <a:extLst>
              <a:ext uri="{FF2B5EF4-FFF2-40B4-BE49-F238E27FC236}">
                <a16:creationId xmlns:a16="http://schemas.microsoft.com/office/drawing/2014/main" id="{C643D93A-3076-FFF5-3A81-8DEC629B5D9B}"/>
              </a:ext>
            </a:extLst>
          </p:cNvPr>
          <p:cNvSpPr/>
          <p:nvPr/>
        </p:nvSpPr>
        <p:spPr>
          <a:xfrm>
            <a:off x="4332731" y="2338451"/>
            <a:ext cx="2152397" cy="844804"/>
          </a:xfrm>
          <a:prstGeom prst="rect">
            <a:avLst/>
          </a:prstGeom>
          <a:solidFill>
            <a:srgbClr val="E6A817"/>
          </a:solidFill>
          <a:ln w="12700">
            <a:solidFill>
              <a:srgbClr val="E6A817"/>
            </a:solidFill>
            <a:prstDash val="solid"/>
          </a:ln>
        </p:spPr>
        <p:txBody>
          <a:bodyPr/>
          <a:lstStyle/>
          <a:p>
            <a:endParaRPr lang="en-US"/>
          </a:p>
        </p:txBody>
      </p:sp>
      <p:sp>
        <p:nvSpPr>
          <p:cNvPr id="18" name="Text 14">
            <a:extLst>
              <a:ext uri="{FF2B5EF4-FFF2-40B4-BE49-F238E27FC236}">
                <a16:creationId xmlns:a16="http://schemas.microsoft.com/office/drawing/2014/main" id="{F5C5E563-68F4-17C0-03A3-C3E2E17F891C}"/>
              </a:ext>
            </a:extLst>
          </p:cNvPr>
          <p:cNvSpPr/>
          <p:nvPr/>
        </p:nvSpPr>
        <p:spPr>
          <a:xfrm>
            <a:off x="4332731" y="2338451"/>
            <a:ext cx="2152397" cy="844804"/>
          </a:xfrm>
          <a:prstGeom prst="rect">
            <a:avLst/>
          </a:prstGeom>
          <a:noFill/>
          <a:ln>
            <a:solidFill>
              <a:schemeClr val="tx1"/>
            </a:solidFill>
          </a:ln>
        </p:spPr>
        <p:txBody>
          <a:bodyPr wrap="square" rtlCol="0" anchor="ctr"/>
          <a:lstStyle/>
          <a:p>
            <a:pPr marL="0" indent="0" algn="ctr">
              <a:buNone/>
            </a:pPr>
            <a:r>
              <a:rPr lang="en-US" sz="1600" b="1" dirty="0">
                <a:latin typeface="Calibri" pitchFamily="34" charset="0"/>
                <a:ea typeface="Calibri" pitchFamily="34" charset="-122"/>
                <a:cs typeface="Calibri" pitchFamily="34" charset="-120"/>
              </a:rPr>
              <a:t>KRA 4</a:t>
            </a:r>
            <a:endParaRPr lang="en-US" sz="1600" dirty="0"/>
          </a:p>
          <a:p>
            <a:pPr marL="0" indent="0" algn="ctr">
              <a:buNone/>
            </a:pPr>
            <a:r>
              <a:rPr lang="en-US" sz="1200" dirty="0">
                <a:latin typeface="Calibri" pitchFamily="34" charset="0"/>
                <a:ea typeface="Calibri" pitchFamily="34" charset="-122"/>
                <a:cs typeface="Calibri" pitchFamily="34" charset="-120"/>
              </a:rPr>
              <a:t>Forecast &amp; Warning Prod</a:t>
            </a:r>
            <a:endParaRPr lang="en-US" sz="1200" dirty="0"/>
          </a:p>
          <a:p>
            <a:pPr marL="0" indent="0" algn="ctr">
              <a:buNone/>
            </a:pPr>
            <a:r>
              <a:rPr lang="en-US" sz="1600" b="1" dirty="0">
                <a:latin typeface="Calibri" pitchFamily="34" charset="0"/>
                <a:ea typeface="Calibri" pitchFamily="34" charset="-122"/>
                <a:cs typeface="Calibri" pitchFamily="34" charset="-120"/>
              </a:rPr>
              <a:t>AMBER</a:t>
            </a:r>
            <a:endParaRPr lang="en-US" sz="1600" dirty="0"/>
          </a:p>
        </p:txBody>
      </p:sp>
      <p:sp>
        <p:nvSpPr>
          <p:cNvPr id="19" name="Shape 15">
            <a:extLst>
              <a:ext uri="{FF2B5EF4-FFF2-40B4-BE49-F238E27FC236}">
                <a16:creationId xmlns:a16="http://schemas.microsoft.com/office/drawing/2014/main" id="{92ABE909-C309-3A12-11B5-8901ECC4E9B1}"/>
              </a:ext>
            </a:extLst>
          </p:cNvPr>
          <p:cNvSpPr/>
          <p:nvPr/>
        </p:nvSpPr>
        <p:spPr>
          <a:xfrm>
            <a:off x="6667754" y="2333117"/>
            <a:ext cx="2124455" cy="821182"/>
          </a:xfrm>
          <a:prstGeom prst="rect">
            <a:avLst/>
          </a:prstGeom>
          <a:solidFill>
            <a:srgbClr val="E6A817"/>
          </a:solidFill>
          <a:ln w="12700">
            <a:solidFill>
              <a:srgbClr val="E6A817"/>
            </a:solidFill>
            <a:prstDash val="solid"/>
          </a:ln>
        </p:spPr>
        <p:txBody>
          <a:bodyPr/>
          <a:lstStyle/>
          <a:p>
            <a:endParaRPr lang="en-US"/>
          </a:p>
        </p:txBody>
      </p:sp>
      <p:sp>
        <p:nvSpPr>
          <p:cNvPr id="20" name="Text 16">
            <a:extLst>
              <a:ext uri="{FF2B5EF4-FFF2-40B4-BE49-F238E27FC236}">
                <a16:creationId xmlns:a16="http://schemas.microsoft.com/office/drawing/2014/main" id="{29BFD389-1ED4-BFC6-BD45-7C07DC179D15}"/>
              </a:ext>
            </a:extLst>
          </p:cNvPr>
          <p:cNvSpPr/>
          <p:nvPr/>
        </p:nvSpPr>
        <p:spPr>
          <a:xfrm>
            <a:off x="6667754" y="2333117"/>
            <a:ext cx="2124455" cy="844804"/>
          </a:xfrm>
          <a:prstGeom prst="rect">
            <a:avLst/>
          </a:prstGeom>
          <a:noFill/>
          <a:ln>
            <a:solidFill>
              <a:schemeClr val="tx1"/>
            </a:solidFill>
          </a:ln>
        </p:spPr>
        <p:txBody>
          <a:bodyPr wrap="square" rtlCol="0" anchor="ctr"/>
          <a:lstStyle/>
          <a:p>
            <a:pPr marL="0" indent="0" algn="ctr">
              <a:buNone/>
            </a:pPr>
            <a:r>
              <a:rPr lang="en-US" sz="1600" b="1" dirty="0">
                <a:latin typeface="Calibri" pitchFamily="34" charset="0"/>
                <a:ea typeface="Calibri" pitchFamily="34" charset="-122"/>
                <a:cs typeface="Calibri" pitchFamily="34" charset="-120"/>
              </a:rPr>
              <a:t>KRA 5</a:t>
            </a:r>
            <a:endParaRPr lang="en-US" sz="1600" dirty="0"/>
          </a:p>
          <a:p>
            <a:pPr marL="0" indent="0" algn="ctr">
              <a:buNone/>
            </a:pPr>
            <a:r>
              <a:rPr lang="en-US" sz="1200" dirty="0">
                <a:latin typeface="Calibri" pitchFamily="34" charset="0"/>
                <a:ea typeface="Calibri" pitchFamily="34" charset="-122"/>
                <a:cs typeface="Calibri" pitchFamily="34" charset="-120"/>
              </a:rPr>
              <a:t>Comm. &amp; Delivery to End Users</a:t>
            </a:r>
            <a:endParaRPr lang="en-US" sz="1200" dirty="0"/>
          </a:p>
          <a:p>
            <a:pPr marL="0" indent="0" algn="ctr">
              <a:buNone/>
            </a:pPr>
            <a:r>
              <a:rPr lang="en-US" sz="1600" b="1" dirty="0">
                <a:latin typeface="Calibri" pitchFamily="34" charset="0"/>
                <a:ea typeface="Calibri" pitchFamily="34" charset="-122"/>
                <a:cs typeface="Calibri" pitchFamily="34" charset="-120"/>
              </a:rPr>
              <a:t>AMBER</a:t>
            </a:r>
            <a:endParaRPr lang="en-US" sz="1600" dirty="0"/>
          </a:p>
        </p:txBody>
      </p:sp>
      <p:sp>
        <p:nvSpPr>
          <p:cNvPr id="21" name="Shape 17">
            <a:extLst>
              <a:ext uri="{FF2B5EF4-FFF2-40B4-BE49-F238E27FC236}">
                <a16:creationId xmlns:a16="http://schemas.microsoft.com/office/drawing/2014/main" id="{49B102F3-64A0-BA2F-9810-00EA58306EB3}"/>
              </a:ext>
            </a:extLst>
          </p:cNvPr>
          <p:cNvSpPr/>
          <p:nvPr/>
        </p:nvSpPr>
        <p:spPr>
          <a:xfrm>
            <a:off x="8962646" y="2321941"/>
            <a:ext cx="2124456" cy="821182"/>
          </a:xfrm>
          <a:prstGeom prst="rect">
            <a:avLst/>
          </a:prstGeom>
          <a:solidFill>
            <a:srgbClr val="C0392B"/>
          </a:solidFill>
          <a:ln w="12700">
            <a:solidFill>
              <a:srgbClr val="C0392B"/>
            </a:solidFill>
            <a:prstDash val="solid"/>
          </a:ln>
        </p:spPr>
        <p:txBody>
          <a:bodyPr/>
          <a:lstStyle/>
          <a:p>
            <a:endParaRPr lang="en-US"/>
          </a:p>
        </p:txBody>
      </p:sp>
      <p:sp>
        <p:nvSpPr>
          <p:cNvPr id="22" name="Text 18">
            <a:extLst>
              <a:ext uri="{FF2B5EF4-FFF2-40B4-BE49-F238E27FC236}">
                <a16:creationId xmlns:a16="http://schemas.microsoft.com/office/drawing/2014/main" id="{5EC1252D-C2ED-22E7-0457-80FAA2D44B3C}"/>
              </a:ext>
            </a:extLst>
          </p:cNvPr>
          <p:cNvSpPr/>
          <p:nvPr/>
        </p:nvSpPr>
        <p:spPr>
          <a:xfrm>
            <a:off x="8962645" y="2321941"/>
            <a:ext cx="2124455" cy="821182"/>
          </a:xfrm>
          <a:prstGeom prst="rect">
            <a:avLst/>
          </a:prstGeom>
          <a:noFill/>
          <a:ln>
            <a:solidFill>
              <a:schemeClr val="tx1"/>
            </a:solidFill>
          </a:ln>
        </p:spPr>
        <p:txBody>
          <a:bodyPr wrap="square" rtlCol="0" anchor="ctr"/>
          <a:lstStyle/>
          <a:p>
            <a:pPr marL="0" indent="0" algn="ctr">
              <a:buNone/>
            </a:pPr>
            <a:r>
              <a:rPr lang="en-US" sz="1600" b="1" dirty="0">
                <a:solidFill>
                  <a:schemeClr val="bg1"/>
                </a:solidFill>
                <a:latin typeface="Calibri" pitchFamily="34" charset="0"/>
                <a:ea typeface="Calibri" pitchFamily="34" charset="-122"/>
                <a:cs typeface="Calibri" pitchFamily="34" charset="-120"/>
              </a:rPr>
              <a:t>KRA 6</a:t>
            </a:r>
            <a:endParaRPr lang="en-US" sz="1600" dirty="0">
              <a:solidFill>
                <a:schemeClr val="bg1"/>
              </a:solidFill>
            </a:endParaRPr>
          </a:p>
          <a:p>
            <a:pPr marL="0" indent="0" algn="ctr">
              <a:buNone/>
            </a:pPr>
            <a:r>
              <a:rPr lang="en-US" sz="1400" dirty="0">
                <a:solidFill>
                  <a:schemeClr val="bg1"/>
                </a:solidFill>
                <a:latin typeface="Calibri" pitchFamily="34" charset="0"/>
                <a:ea typeface="Calibri" pitchFamily="34" charset="-122"/>
                <a:cs typeface="Calibri" pitchFamily="34" charset="-120"/>
              </a:rPr>
              <a:t>Risk Info. &amp; Preparedness</a:t>
            </a:r>
            <a:endParaRPr lang="en-US" sz="1400" dirty="0">
              <a:solidFill>
                <a:schemeClr val="bg1"/>
              </a:solidFill>
            </a:endParaRPr>
          </a:p>
          <a:p>
            <a:pPr marL="0" indent="0" algn="ctr">
              <a:buNone/>
            </a:pPr>
            <a:r>
              <a:rPr lang="en-US" sz="1600" b="1" dirty="0">
                <a:solidFill>
                  <a:schemeClr val="bg1"/>
                </a:solidFill>
                <a:latin typeface="Calibri" pitchFamily="34" charset="0"/>
                <a:ea typeface="Calibri" pitchFamily="34" charset="-122"/>
                <a:cs typeface="Calibri" pitchFamily="34" charset="-120"/>
              </a:rPr>
              <a:t>AMBER-RED</a:t>
            </a:r>
            <a:endParaRPr lang="en-US" sz="1600" dirty="0">
              <a:solidFill>
                <a:schemeClr val="bg1"/>
              </a:solidFill>
            </a:endParaRPr>
          </a:p>
        </p:txBody>
      </p:sp>
      <p:sp>
        <p:nvSpPr>
          <p:cNvPr id="23" name="Text 19">
            <a:extLst>
              <a:ext uri="{FF2B5EF4-FFF2-40B4-BE49-F238E27FC236}">
                <a16:creationId xmlns:a16="http://schemas.microsoft.com/office/drawing/2014/main" id="{A491871E-9EA6-FE66-FF57-D727A60CF763}"/>
              </a:ext>
            </a:extLst>
          </p:cNvPr>
          <p:cNvSpPr/>
          <p:nvPr/>
        </p:nvSpPr>
        <p:spPr>
          <a:xfrm>
            <a:off x="495869" y="3664204"/>
            <a:ext cx="2838452" cy="293624"/>
          </a:xfrm>
          <a:prstGeom prst="rect">
            <a:avLst/>
          </a:prstGeom>
          <a:noFill/>
          <a:ln/>
        </p:spPr>
        <p:txBody>
          <a:bodyPr wrap="square" rtlCol="0" anchor="ctr"/>
          <a:lstStyle/>
          <a:p>
            <a:pPr marL="0" indent="0">
              <a:buNone/>
            </a:pPr>
            <a:r>
              <a:rPr lang="en-US" sz="2000" b="1" dirty="0">
                <a:solidFill>
                  <a:srgbClr val="1B3A6B"/>
                </a:solidFill>
                <a:latin typeface="Calibri" pitchFamily="34" charset="0"/>
                <a:ea typeface="Calibri" pitchFamily="34" charset="-122"/>
                <a:cs typeface="Calibri" pitchFamily="34" charset="-120"/>
              </a:rPr>
              <a:t>Key Numbers — FY2025</a:t>
            </a:r>
            <a:endParaRPr lang="en-US" sz="2000" dirty="0"/>
          </a:p>
        </p:txBody>
      </p:sp>
      <p:sp>
        <p:nvSpPr>
          <p:cNvPr id="24" name="Shape 20">
            <a:extLst>
              <a:ext uri="{FF2B5EF4-FFF2-40B4-BE49-F238E27FC236}">
                <a16:creationId xmlns:a16="http://schemas.microsoft.com/office/drawing/2014/main" id="{D6F24AFE-7ACA-968C-CFBA-7F3C34ADA21B}"/>
              </a:ext>
            </a:extLst>
          </p:cNvPr>
          <p:cNvSpPr/>
          <p:nvPr/>
        </p:nvSpPr>
        <p:spPr>
          <a:xfrm>
            <a:off x="448598" y="3976425"/>
            <a:ext cx="1730309" cy="1077348"/>
          </a:xfrm>
          <a:prstGeom prst="rect">
            <a:avLst/>
          </a:prstGeom>
          <a:solidFill>
            <a:srgbClr val="1B3A6B">
              <a:alpha val="92000"/>
            </a:srgbClr>
          </a:solidFill>
          <a:ln w="19050">
            <a:solidFill>
              <a:schemeClr val="tx1"/>
            </a:solidFill>
            <a:prstDash val="solid"/>
          </a:ln>
        </p:spPr>
        <p:txBody>
          <a:bodyPr/>
          <a:lstStyle/>
          <a:p>
            <a:endParaRPr lang="en-US" sz="2000">
              <a:solidFill>
                <a:schemeClr val="bg1"/>
              </a:solidFill>
            </a:endParaRPr>
          </a:p>
        </p:txBody>
      </p:sp>
      <p:sp>
        <p:nvSpPr>
          <p:cNvPr id="25" name="Text 21">
            <a:extLst>
              <a:ext uri="{FF2B5EF4-FFF2-40B4-BE49-F238E27FC236}">
                <a16:creationId xmlns:a16="http://schemas.microsoft.com/office/drawing/2014/main" id="{CB8495BB-2A33-B2A6-4DB0-8FF56B9EB9C7}"/>
              </a:ext>
            </a:extLst>
          </p:cNvPr>
          <p:cNvSpPr/>
          <p:nvPr/>
        </p:nvSpPr>
        <p:spPr>
          <a:xfrm>
            <a:off x="448598" y="4019299"/>
            <a:ext cx="1730309" cy="580697"/>
          </a:xfrm>
          <a:prstGeom prst="rect">
            <a:avLst/>
          </a:prstGeom>
          <a:noFill/>
          <a:ln/>
        </p:spPr>
        <p:txBody>
          <a:bodyPr wrap="square" rtlCol="0" anchor="ctr"/>
          <a:lstStyle/>
          <a:p>
            <a:pPr marL="0" indent="0" algn="ctr">
              <a:buNone/>
            </a:pPr>
            <a:r>
              <a:rPr lang="en-US" sz="2400" b="1" dirty="0">
                <a:solidFill>
                  <a:schemeClr val="bg1"/>
                </a:solidFill>
                <a:latin typeface="Calibri" pitchFamily="34" charset="0"/>
                <a:ea typeface="Calibri" pitchFamily="34" charset="-122"/>
                <a:cs typeface="Calibri" pitchFamily="34" charset="-120"/>
              </a:rPr>
              <a:t>USD 28.5M</a:t>
            </a:r>
            <a:endParaRPr lang="en-US" sz="2400" dirty="0">
              <a:solidFill>
                <a:schemeClr val="bg1"/>
              </a:solidFill>
            </a:endParaRPr>
          </a:p>
        </p:txBody>
      </p:sp>
      <p:sp>
        <p:nvSpPr>
          <p:cNvPr id="26" name="Text 22">
            <a:extLst>
              <a:ext uri="{FF2B5EF4-FFF2-40B4-BE49-F238E27FC236}">
                <a16:creationId xmlns:a16="http://schemas.microsoft.com/office/drawing/2014/main" id="{1F40D68C-07BD-409B-A6E9-6F4A5812A9E0}"/>
              </a:ext>
            </a:extLst>
          </p:cNvPr>
          <p:cNvSpPr/>
          <p:nvPr/>
        </p:nvSpPr>
        <p:spPr>
          <a:xfrm>
            <a:off x="434882" y="4526486"/>
            <a:ext cx="1730309" cy="491359"/>
          </a:xfrm>
          <a:prstGeom prst="rect">
            <a:avLst/>
          </a:prstGeom>
          <a:noFill/>
          <a:ln/>
        </p:spPr>
        <p:txBody>
          <a:bodyPr wrap="square" rtlCol="0" anchor="ctr"/>
          <a:lstStyle/>
          <a:p>
            <a:pPr marL="0" indent="0" algn="ctr">
              <a:buNone/>
            </a:pPr>
            <a:r>
              <a:rPr lang="en-US" sz="1400" b="1" dirty="0">
                <a:solidFill>
                  <a:srgbClr val="FFFF00"/>
                </a:solidFill>
                <a:latin typeface="Calibri" pitchFamily="34" charset="0"/>
                <a:ea typeface="Calibri" pitchFamily="34" charset="-122"/>
                <a:cs typeface="Calibri" pitchFamily="34" charset="-120"/>
              </a:rPr>
              <a:t>Total Committed</a:t>
            </a:r>
            <a:endParaRPr lang="en-US" sz="1400" b="1" dirty="0">
              <a:solidFill>
                <a:srgbClr val="FFFF00"/>
              </a:solidFill>
            </a:endParaRPr>
          </a:p>
          <a:p>
            <a:pPr marL="0" indent="0" algn="ctr">
              <a:buNone/>
            </a:pPr>
            <a:r>
              <a:rPr lang="en-US" sz="1400" b="1" dirty="0">
                <a:solidFill>
                  <a:srgbClr val="FFFF00"/>
                </a:solidFill>
                <a:latin typeface="Calibri" pitchFamily="34" charset="0"/>
                <a:ea typeface="Calibri" pitchFamily="34" charset="-122"/>
                <a:cs typeface="Calibri" pitchFamily="34" charset="-120"/>
              </a:rPr>
              <a:t>Funding up to 2025</a:t>
            </a:r>
            <a:endParaRPr lang="en-US" sz="1400" b="1" dirty="0">
              <a:solidFill>
                <a:srgbClr val="FFFF00"/>
              </a:solidFill>
            </a:endParaRPr>
          </a:p>
        </p:txBody>
      </p:sp>
      <p:sp>
        <p:nvSpPr>
          <p:cNvPr id="27" name="Shape 23">
            <a:extLst>
              <a:ext uri="{FF2B5EF4-FFF2-40B4-BE49-F238E27FC236}">
                <a16:creationId xmlns:a16="http://schemas.microsoft.com/office/drawing/2014/main" id="{DB09EF52-5238-717E-F8EB-35406DD171CB}"/>
              </a:ext>
            </a:extLst>
          </p:cNvPr>
          <p:cNvSpPr/>
          <p:nvPr/>
        </p:nvSpPr>
        <p:spPr>
          <a:xfrm>
            <a:off x="2257903" y="3990395"/>
            <a:ext cx="1486340" cy="1077348"/>
          </a:xfrm>
          <a:prstGeom prst="rect">
            <a:avLst/>
          </a:prstGeom>
          <a:solidFill>
            <a:srgbClr val="1B3A6B">
              <a:alpha val="92000"/>
            </a:srgbClr>
          </a:solidFill>
          <a:ln w="19050">
            <a:solidFill>
              <a:schemeClr val="tx1"/>
            </a:solidFill>
            <a:prstDash val="solid"/>
          </a:ln>
        </p:spPr>
        <p:txBody>
          <a:bodyPr/>
          <a:lstStyle/>
          <a:p>
            <a:endParaRPr lang="en-US" sz="2400">
              <a:solidFill>
                <a:schemeClr val="bg1"/>
              </a:solidFill>
            </a:endParaRPr>
          </a:p>
        </p:txBody>
      </p:sp>
      <p:sp>
        <p:nvSpPr>
          <p:cNvPr id="28" name="Text 24">
            <a:extLst>
              <a:ext uri="{FF2B5EF4-FFF2-40B4-BE49-F238E27FC236}">
                <a16:creationId xmlns:a16="http://schemas.microsoft.com/office/drawing/2014/main" id="{95B637F0-6383-6E06-C9A1-D69952AE6A14}"/>
              </a:ext>
            </a:extLst>
          </p:cNvPr>
          <p:cNvSpPr/>
          <p:nvPr/>
        </p:nvSpPr>
        <p:spPr>
          <a:xfrm>
            <a:off x="2178907" y="4042721"/>
            <a:ext cx="1597340" cy="594360"/>
          </a:xfrm>
          <a:prstGeom prst="rect">
            <a:avLst/>
          </a:prstGeom>
          <a:noFill/>
          <a:ln/>
        </p:spPr>
        <p:txBody>
          <a:bodyPr wrap="square" rtlCol="0" anchor="ctr"/>
          <a:lstStyle/>
          <a:p>
            <a:pPr marL="0" indent="0" algn="ctr">
              <a:buNone/>
            </a:pPr>
            <a:r>
              <a:rPr lang="en-US" sz="2000" b="1" dirty="0">
                <a:solidFill>
                  <a:schemeClr val="bg1"/>
                </a:solidFill>
                <a:latin typeface="Calibri" pitchFamily="34" charset="0"/>
                <a:ea typeface="Calibri" pitchFamily="34" charset="-122"/>
                <a:cs typeface="Calibri" pitchFamily="34" charset="-120"/>
              </a:rPr>
              <a:t>USD 3.9M</a:t>
            </a:r>
            <a:endParaRPr lang="en-US" sz="2000" dirty="0">
              <a:solidFill>
                <a:schemeClr val="bg1"/>
              </a:solidFill>
            </a:endParaRPr>
          </a:p>
        </p:txBody>
      </p:sp>
      <p:sp>
        <p:nvSpPr>
          <p:cNvPr id="29" name="Text 25">
            <a:extLst>
              <a:ext uri="{FF2B5EF4-FFF2-40B4-BE49-F238E27FC236}">
                <a16:creationId xmlns:a16="http://schemas.microsoft.com/office/drawing/2014/main" id="{77500050-57FF-5E92-0F7F-7A6DAD6F6B90}"/>
              </a:ext>
            </a:extLst>
          </p:cNvPr>
          <p:cNvSpPr/>
          <p:nvPr/>
        </p:nvSpPr>
        <p:spPr>
          <a:xfrm>
            <a:off x="2252059" y="4550853"/>
            <a:ext cx="1498028" cy="502920"/>
          </a:xfrm>
          <a:prstGeom prst="rect">
            <a:avLst/>
          </a:prstGeom>
          <a:noFill/>
          <a:ln/>
        </p:spPr>
        <p:txBody>
          <a:bodyPr wrap="square" rtlCol="0" anchor="ctr"/>
          <a:lstStyle/>
          <a:p>
            <a:pPr marL="0" indent="0" algn="ctr">
              <a:buNone/>
            </a:pPr>
            <a:r>
              <a:rPr lang="en-US" sz="1400" b="1" dirty="0">
                <a:solidFill>
                  <a:srgbClr val="FFFF00"/>
                </a:solidFill>
                <a:latin typeface="Calibri" pitchFamily="34" charset="0"/>
                <a:ea typeface="Calibri" pitchFamily="34" charset="-122"/>
                <a:cs typeface="Calibri" pitchFamily="34" charset="-120"/>
              </a:rPr>
              <a:t>Actual</a:t>
            </a:r>
            <a:endParaRPr lang="en-US" sz="1400" b="1" dirty="0">
              <a:solidFill>
                <a:srgbClr val="FFFF00"/>
              </a:solidFill>
            </a:endParaRPr>
          </a:p>
          <a:p>
            <a:pPr marL="0" indent="0" algn="ctr">
              <a:buNone/>
            </a:pPr>
            <a:r>
              <a:rPr lang="en-US" sz="1400" b="1" dirty="0">
                <a:solidFill>
                  <a:srgbClr val="FFFF00"/>
                </a:solidFill>
                <a:latin typeface="Calibri" pitchFamily="34" charset="0"/>
                <a:ea typeface="Calibri" pitchFamily="34" charset="-122"/>
                <a:cs typeface="Calibri" pitchFamily="34" charset="-120"/>
              </a:rPr>
              <a:t>Expenditure 2025</a:t>
            </a:r>
            <a:endParaRPr lang="en-US" sz="1400" b="1" dirty="0">
              <a:solidFill>
                <a:srgbClr val="FFFF00"/>
              </a:solidFill>
            </a:endParaRPr>
          </a:p>
        </p:txBody>
      </p:sp>
      <p:sp>
        <p:nvSpPr>
          <p:cNvPr id="30" name="Shape 26">
            <a:extLst>
              <a:ext uri="{FF2B5EF4-FFF2-40B4-BE49-F238E27FC236}">
                <a16:creationId xmlns:a16="http://schemas.microsoft.com/office/drawing/2014/main" id="{423A1250-FFBF-68BA-BE4D-1373DEE3C7FB}"/>
              </a:ext>
            </a:extLst>
          </p:cNvPr>
          <p:cNvSpPr/>
          <p:nvPr/>
        </p:nvSpPr>
        <p:spPr>
          <a:xfrm>
            <a:off x="448598" y="5134219"/>
            <a:ext cx="1717703" cy="1091011"/>
          </a:xfrm>
          <a:prstGeom prst="rect">
            <a:avLst/>
          </a:prstGeom>
          <a:solidFill>
            <a:srgbClr val="1B3A6B">
              <a:alpha val="92000"/>
            </a:srgbClr>
          </a:solidFill>
          <a:ln w="19050">
            <a:solidFill>
              <a:schemeClr val="tx1"/>
            </a:solidFill>
            <a:prstDash val="solid"/>
          </a:ln>
        </p:spPr>
        <p:txBody>
          <a:bodyPr/>
          <a:lstStyle/>
          <a:p>
            <a:endParaRPr lang="en-US" sz="2000">
              <a:solidFill>
                <a:schemeClr val="bg1"/>
              </a:solidFill>
            </a:endParaRPr>
          </a:p>
        </p:txBody>
      </p:sp>
      <p:sp>
        <p:nvSpPr>
          <p:cNvPr id="31" name="Text 27">
            <a:extLst>
              <a:ext uri="{FF2B5EF4-FFF2-40B4-BE49-F238E27FC236}">
                <a16:creationId xmlns:a16="http://schemas.microsoft.com/office/drawing/2014/main" id="{BB89127A-35AA-9964-6497-DFDB9F78B611}"/>
              </a:ext>
            </a:extLst>
          </p:cNvPr>
          <p:cNvSpPr/>
          <p:nvPr/>
        </p:nvSpPr>
        <p:spPr>
          <a:xfrm>
            <a:off x="495868" y="5174847"/>
            <a:ext cx="1670433" cy="594360"/>
          </a:xfrm>
          <a:prstGeom prst="rect">
            <a:avLst/>
          </a:prstGeom>
          <a:noFill/>
          <a:ln/>
        </p:spPr>
        <p:txBody>
          <a:bodyPr wrap="square" rtlCol="0" anchor="ctr"/>
          <a:lstStyle/>
          <a:p>
            <a:pPr marL="0" indent="0" algn="ctr">
              <a:buNone/>
            </a:pPr>
            <a:r>
              <a:rPr lang="en-US" sz="3200" b="1" dirty="0">
                <a:solidFill>
                  <a:schemeClr val="bg1"/>
                </a:solidFill>
                <a:latin typeface="Calibri" pitchFamily="34" charset="0"/>
                <a:ea typeface="Calibri" pitchFamily="34" charset="-122"/>
                <a:cs typeface="Calibri" pitchFamily="34" charset="-120"/>
              </a:rPr>
              <a:t>15</a:t>
            </a:r>
            <a:endParaRPr lang="en-US" sz="2000" dirty="0">
              <a:solidFill>
                <a:schemeClr val="bg1"/>
              </a:solidFill>
            </a:endParaRPr>
          </a:p>
        </p:txBody>
      </p:sp>
      <p:sp>
        <p:nvSpPr>
          <p:cNvPr id="32" name="Text 28">
            <a:extLst>
              <a:ext uri="{FF2B5EF4-FFF2-40B4-BE49-F238E27FC236}">
                <a16:creationId xmlns:a16="http://schemas.microsoft.com/office/drawing/2014/main" id="{C7F58FAE-0B8C-8F4E-FF24-F661126D42D1}"/>
              </a:ext>
            </a:extLst>
          </p:cNvPr>
          <p:cNvSpPr/>
          <p:nvPr/>
        </p:nvSpPr>
        <p:spPr>
          <a:xfrm>
            <a:off x="478535" y="5702877"/>
            <a:ext cx="1670433" cy="502920"/>
          </a:xfrm>
          <a:prstGeom prst="rect">
            <a:avLst/>
          </a:prstGeom>
          <a:noFill/>
          <a:ln/>
        </p:spPr>
        <p:txBody>
          <a:bodyPr wrap="square" rtlCol="0" anchor="ctr"/>
          <a:lstStyle/>
          <a:p>
            <a:pPr marL="0" indent="0" algn="ctr">
              <a:buNone/>
            </a:pPr>
            <a:r>
              <a:rPr lang="en-US" sz="1600" b="1" dirty="0">
                <a:solidFill>
                  <a:srgbClr val="FFFF00"/>
                </a:solidFill>
                <a:latin typeface="Calibri" pitchFamily="34" charset="0"/>
                <a:ea typeface="Calibri" pitchFamily="34" charset="-122"/>
                <a:cs typeface="Calibri" pitchFamily="34" charset="-120"/>
              </a:rPr>
              <a:t>Active</a:t>
            </a:r>
            <a:endParaRPr lang="en-US" sz="1600" b="1" dirty="0">
              <a:solidFill>
                <a:srgbClr val="FFFF00"/>
              </a:solidFill>
            </a:endParaRPr>
          </a:p>
          <a:p>
            <a:pPr marL="0" indent="0" algn="ctr">
              <a:buNone/>
            </a:pPr>
            <a:r>
              <a:rPr lang="en-US" sz="1600" b="1" dirty="0">
                <a:solidFill>
                  <a:srgbClr val="FFFF00"/>
                </a:solidFill>
                <a:latin typeface="Calibri" pitchFamily="34" charset="0"/>
                <a:ea typeface="Calibri" pitchFamily="34" charset="-122"/>
                <a:cs typeface="Calibri" pitchFamily="34" charset="-120"/>
              </a:rPr>
              <a:t>Partners</a:t>
            </a:r>
            <a:endParaRPr lang="en-US" sz="1600" b="1" dirty="0">
              <a:solidFill>
                <a:srgbClr val="FFFF00"/>
              </a:solidFill>
            </a:endParaRPr>
          </a:p>
        </p:txBody>
      </p:sp>
      <p:sp>
        <p:nvSpPr>
          <p:cNvPr id="33" name="Shape 29">
            <a:extLst>
              <a:ext uri="{FF2B5EF4-FFF2-40B4-BE49-F238E27FC236}">
                <a16:creationId xmlns:a16="http://schemas.microsoft.com/office/drawing/2014/main" id="{31666271-56A0-C13F-DBBF-77399E5164DD}"/>
              </a:ext>
            </a:extLst>
          </p:cNvPr>
          <p:cNvSpPr/>
          <p:nvPr/>
        </p:nvSpPr>
        <p:spPr>
          <a:xfrm>
            <a:off x="2263919" y="5134039"/>
            <a:ext cx="1498028" cy="1071758"/>
          </a:xfrm>
          <a:prstGeom prst="rect">
            <a:avLst/>
          </a:prstGeom>
          <a:solidFill>
            <a:srgbClr val="1B3A6B">
              <a:alpha val="92000"/>
            </a:srgbClr>
          </a:solidFill>
          <a:ln w="19050">
            <a:solidFill>
              <a:schemeClr val="tx1"/>
            </a:solidFill>
            <a:prstDash val="solid"/>
          </a:ln>
        </p:spPr>
        <p:txBody>
          <a:bodyPr/>
          <a:lstStyle/>
          <a:p>
            <a:endParaRPr lang="en-US" sz="2000">
              <a:solidFill>
                <a:schemeClr val="bg1"/>
              </a:solidFill>
            </a:endParaRPr>
          </a:p>
        </p:txBody>
      </p:sp>
      <p:sp>
        <p:nvSpPr>
          <p:cNvPr id="34" name="Text 30">
            <a:extLst>
              <a:ext uri="{FF2B5EF4-FFF2-40B4-BE49-F238E27FC236}">
                <a16:creationId xmlns:a16="http://schemas.microsoft.com/office/drawing/2014/main" id="{339EF8D8-6809-85FE-898E-A4F73C492BBD}"/>
              </a:ext>
            </a:extLst>
          </p:cNvPr>
          <p:cNvSpPr/>
          <p:nvPr/>
        </p:nvSpPr>
        <p:spPr>
          <a:xfrm>
            <a:off x="2293047" y="5174847"/>
            <a:ext cx="1511396" cy="594360"/>
          </a:xfrm>
          <a:prstGeom prst="rect">
            <a:avLst/>
          </a:prstGeom>
          <a:noFill/>
          <a:ln/>
        </p:spPr>
        <p:txBody>
          <a:bodyPr wrap="square" rtlCol="0" anchor="ctr"/>
          <a:lstStyle/>
          <a:p>
            <a:pPr marL="0" indent="0" algn="ctr">
              <a:buNone/>
            </a:pPr>
            <a:r>
              <a:rPr lang="en-US" sz="3200" b="1" dirty="0">
                <a:solidFill>
                  <a:schemeClr val="bg1"/>
                </a:solidFill>
                <a:latin typeface="Calibri" pitchFamily="34" charset="0"/>
                <a:ea typeface="Calibri" pitchFamily="34" charset="-122"/>
                <a:cs typeface="Calibri" pitchFamily="34" charset="-120"/>
              </a:rPr>
              <a:t>9</a:t>
            </a:r>
            <a:endParaRPr lang="en-US" sz="3200" dirty="0">
              <a:solidFill>
                <a:schemeClr val="bg1"/>
              </a:solidFill>
            </a:endParaRPr>
          </a:p>
        </p:txBody>
      </p:sp>
      <p:sp>
        <p:nvSpPr>
          <p:cNvPr id="35" name="Text 31">
            <a:extLst>
              <a:ext uri="{FF2B5EF4-FFF2-40B4-BE49-F238E27FC236}">
                <a16:creationId xmlns:a16="http://schemas.microsoft.com/office/drawing/2014/main" id="{B066F556-249D-B1D2-3C80-6D1D2EB66584}"/>
              </a:ext>
            </a:extLst>
          </p:cNvPr>
          <p:cNvSpPr/>
          <p:nvPr/>
        </p:nvSpPr>
        <p:spPr>
          <a:xfrm>
            <a:off x="2305575" y="5722310"/>
            <a:ext cx="1511396" cy="502920"/>
          </a:xfrm>
          <a:prstGeom prst="rect">
            <a:avLst/>
          </a:prstGeom>
          <a:noFill/>
          <a:ln/>
        </p:spPr>
        <p:txBody>
          <a:bodyPr wrap="square" rtlCol="0" anchor="ctr"/>
          <a:lstStyle/>
          <a:p>
            <a:pPr marL="0" indent="0" algn="ctr">
              <a:buNone/>
            </a:pPr>
            <a:r>
              <a:rPr lang="en-US" sz="1400" b="1" dirty="0">
                <a:solidFill>
                  <a:srgbClr val="FFFF00"/>
                </a:solidFill>
                <a:latin typeface="Calibri" pitchFamily="34" charset="0"/>
                <a:ea typeface="Calibri" pitchFamily="34" charset="-122"/>
                <a:cs typeface="Calibri" pitchFamily="34" charset="-120"/>
              </a:rPr>
              <a:t>BIP-M/MT</a:t>
            </a:r>
            <a:endParaRPr lang="en-US" sz="1400" b="1" dirty="0">
              <a:solidFill>
                <a:srgbClr val="FFFF00"/>
              </a:solidFill>
            </a:endParaRPr>
          </a:p>
          <a:p>
            <a:pPr marL="0" indent="0" algn="ctr">
              <a:buNone/>
            </a:pPr>
            <a:r>
              <a:rPr lang="en-US" sz="1400" b="1" dirty="0">
                <a:solidFill>
                  <a:srgbClr val="FFFF00"/>
                </a:solidFill>
                <a:latin typeface="Calibri" pitchFamily="34" charset="0"/>
                <a:ea typeface="Calibri" pitchFamily="34" charset="-122"/>
                <a:cs typeface="Calibri" pitchFamily="34" charset="-120"/>
              </a:rPr>
              <a:t>Graduates</a:t>
            </a:r>
            <a:endParaRPr lang="en-US" sz="1400" b="1" dirty="0">
              <a:solidFill>
                <a:srgbClr val="FFFF00"/>
              </a:solidFill>
            </a:endParaRPr>
          </a:p>
        </p:txBody>
      </p:sp>
      <p:sp>
        <p:nvSpPr>
          <p:cNvPr id="67" name="Right Arrow 66">
            <a:extLst>
              <a:ext uri="{FF2B5EF4-FFF2-40B4-BE49-F238E27FC236}">
                <a16:creationId xmlns:a16="http://schemas.microsoft.com/office/drawing/2014/main" id="{A398739A-8121-74D8-E146-7AAA522FB2A9}"/>
              </a:ext>
            </a:extLst>
          </p:cNvPr>
          <p:cNvSpPr/>
          <p:nvPr/>
        </p:nvSpPr>
        <p:spPr>
          <a:xfrm rot="10800000">
            <a:off x="3834669" y="1787017"/>
            <a:ext cx="317500" cy="181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46">
            <a:extLst>
              <a:ext uri="{FF2B5EF4-FFF2-40B4-BE49-F238E27FC236}">
                <a16:creationId xmlns:a16="http://schemas.microsoft.com/office/drawing/2014/main" id="{90715AE1-8ED8-CFD7-B886-7DF36AD183E5}"/>
              </a:ext>
            </a:extLst>
          </p:cNvPr>
          <p:cNvSpPr/>
          <p:nvPr/>
        </p:nvSpPr>
        <p:spPr>
          <a:xfrm>
            <a:off x="4332731" y="3675634"/>
            <a:ext cx="5486400" cy="262636"/>
          </a:xfrm>
          <a:prstGeom prst="rect">
            <a:avLst/>
          </a:prstGeom>
          <a:noFill/>
          <a:ln/>
        </p:spPr>
        <p:txBody>
          <a:bodyPr wrap="square" lIns="0" tIns="0" rIns="0" bIns="0" rtlCol="0" anchor="ctr"/>
          <a:lstStyle/>
          <a:p>
            <a:pPr marL="0" indent="0">
              <a:buNone/>
            </a:pPr>
            <a:r>
              <a:rPr lang="en-US" sz="1600" b="1" i="1" dirty="0">
                <a:latin typeface="Calibri" pitchFamily="34" charset="0"/>
                <a:ea typeface="Calibri" pitchFamily="34" charset="-122"/>
                <a:cs typeface="Calibri" pitchFamily="34" charset="-120"/>
              </a:rPr>
              <a:t>Evidence from the field — see full stories in the deck:</a:t>
            </a:r>
            <a:endParaRPr lang="en-US" sz="1600" b="1" dirty="0"/>
          </a:p>
        </p:txBody>
      </p:sp>
      <p:sp>
        <p:nvSpPr>
          <p:cNvPr id="70" name="Shape 47">
            <a:extLst>
              <a:ext uri="{FF2B5EF4-FFF2-40B4-BE49-F238E27FC236}">
                <a16:creationId xmlns:a16="http://schemas.microsoft.com/office/drawing/2014/main" id="{7F122E49-6F63-E8C3-C313-C38C7E33EC12}"/>
              </a:ext>
            </a:extLst>
          </p:cNvPr>
          <p:cNvSpPr/>
          <p:nvPr/>
        </p:nvSpPr>
        <p:spPr>
          <a:xfrm>
            <a:off x="4550045" y="4097089"/>
            <a:ext cx="3321300" cy="1157892"/>
          </a:xfrm>
          <a:prstGeom prst="rect">
            <a:avLst/>
          </a:prstGeom>
          <a:solidFill>
            <a:srgbClr val="1C5FA8"/>
          </a:solidFill>
          <a:ln w="12700">
            <a:solidFill>
              <a:srgbClr val="1C5FA8"/>
            </a:solidFill>
            <a:prstDash val="solid"/>
          </a:ln>
          <a:effectLst>
            <a:outerShdw blurRad="101600" dist="38100" dir="8100000" algn="bl" rotWithShape="0">
              <a:srgbClr val="000000">
                <a:alpha val="12000"/>
              </a:srgbClr>
            </a:outerShdw>
          </a:effectLst>
        </p:spPr>
        <p:txBody>
          <a:bodyPr/>
          <a:lstStyle/>
          <a:p>
            <a:endParaRPr lang="en-US" sz="2400" b="1"/>
          </a:p>
        </p:txBody>
      </p:sp>
      <p:sp>
        <p:nvSpPr>
          <p:cNvPr id="71" name="Shape 48">
            <a:extLst>
              <a:ext uri="{FF2B5EF4-FFF2-40B4-BE49-F238E27FC236}">
                <a16:creationId xmlns:a16="http://schemas.microsoft.com/office/drawing/2014/main" id="{01B07460-AF11-D541-FCFA-2C92119607A0}"/>
              </a:ext>
            </a:extLst>
          </p:cNvPr>
          <p:cNvSpPr/>
          <p:nvPr/>
        </p:nvSpPr>
        <p:spPr>
          <a:xfrm>
            <a:off x="4550045" y="4097088"/>
            <a:ext cx="79620" cy="983658"/>
          </a:xfrm>
          <a:prstGeom prst="rect">
            <a:avLst/>
          </a:prstGeom>
          <a:solidFill>
            <a:srgbClr val="FFFFFF"/>
          </a:solidFill>
          <a:ln w="12700">
            <a:solidFill>
              <a:srgbClr val="FFFFFF"/>
            </a:solidFill>
            <a:prstDash val="solid"/>
          </a:ln>
        </p:spPr>
        <p:txBody>
          <a:bodyPr/>
          <a:lstStyle/>
          <a:p>
            <a:endParaRPr lang="en-US" sz="2400" b="1"/>
          </a:p>
        </p:txBody>
      </p:sp>
      <p:sp>
        <p:nvSpPr>
          <p:cNvPr id="72" name="Shape 49">
            <a:extLst>
              <a:ext uri="{FF2B5EF4-FFF2-40B4-BE49-F238E27FC236}">
                <a16:creationId xmlns:a16="http://schemas.microsoft.com/office/drawing/2014/main" id="{53DAB599-AF20-AC4C-DC67-A95FE01FE5CA}"/>
              </a:ext>
            </a:extLst>
          </p:cNvPr>
          <p:cNvSpPr/>
          <p:nvPr/>
        </p:nvSpPr>
        <p:spPr>
          <a:xfrm>
            <a:off x="4678060" y="4151952"/>
            <a:ext cx="1706147" cy="363526"/>
          </a:xfrm>
          <a:prstGeom prst="roundRect">
            <a:avLst>
              <a:gd name="adj" fmla="val 17647"/>
            </a:avLst>
          </a:prstGeom>
          <a:solidFill>
            <a:srgbClr val="FFFFFF"/>
          </a:solidFill>
          <a:ln w="12700">
            <a:solidFill>
              <a:srgbClr val="FFFFFF"/>
            </a:solidFill>
            <a:prstDash val="solid"/>
          </a:ln>
        </p:spPr>
        <p:txBody>
          <a:bodyPr/>
          <a:lstStyle/>
          <a:p>
            <a:endParaRPr lang="en-US" sz="2400" b="1"/>
          </a:p>
        </p:txBody>
      </p:sp>
      <p:sp>
        <p:nvSpPr>
          <p:cNvPr id="73" name="Text 50">
            <a:extLst>
              <a:ext uri="{FF2B5EF4-FFF2-40B4-BE49-F238E27FC236}">
                <a16:creationId xmlns:a16="http://schemas.microsoft.com/office/drawing/2014/main" id="{16FCAD60-864D-F039-C3B5-3EF0BFA24EC0}"/>
              </a:ext>
            </a:extLst>
          </p:cNvPr>
          <p:cNvSpPr/>
          <p:nvPr/>
        </p:nvSpPr>
        <p:spPr>
          <a:xfrm>
            <a:off x="4678060" y="4151952"/>
            <a:ext cx="1706147" cy="363526"/>
          </a:xfrm>
          <a:prstGeom prst="rect">
            <a:avLst/>
          </a:prstGeom>
          <a:noFill/>
          <a:ln/>
        </p:spPr>
        <p:txBody>
          <a:bodyPr wrap="square" lIns="0" tIns="0" rIns="0" bIns="0" rtlCol="0" anchor="ctr"/>
          <a:lstStyle/>
          <a:p>
            <a:pPr marL="0" indent="0" algn="ctr">
              <a:buNone/>
            </a:pPr>
            <a:r>
              <a:rPr lang="en-US" sz="1600" b="1" dirty="0">
                <a:solidFill>
                  <a:srgbClr val="1C5FA8"/>
                </a:solidFill>
                <a:latin typeface="Calibri" pitchFamily="34" charset="0"/>
                <a:ea typeface="Calibri" pitchFamily="34" charset="-122"/>
                <a:cs typeface="Calibri" pitchFamily="34" charset="-120"/>
              </a:rPr>
              <a:t>LEARNING STORY</a:t>
            </a:r>
            <a:endParaRPr lang="en-US" sz="1600" b="1" dirty="0"/>
          </a:p>
        </p:txBody>
      </p:sp>
      <p:sp>
        <p:nvSpPr>
          <p:cNvPr id="75" name="Text 52">
            <a:extLst>
              <a:ext uri="{FF2B5EF4-FFF2-40B4-BE49-F238E27FC236}">
                <a16:creationId xmlns:a16="http://schemas.microsoft.com/office/drawing/2014/main" id="{494E9B3A-3364-4E7D-1708-125D09034BBD}"/>
              </a:ext>
            </a:extLst>
          </p:cNvPr>
          <p:cNvSpPr/>
          <p:nvPr/>
        </p:nvSpPr>
        <p:spPr>
          <a:xfrm>
            <a:off x="4692683" y="4466852"/>
            <a:ext cx="3190306" cy="363526"/>
          </a:xfrm>
          <a:prstGeom prst="rect">
            <a:avLst/>
          </a:prstGeom>
          <a:noFill/>
          <a:ln/>
        </p:spPr>
        <p:txBody>
          <a:bodyPr wrap="square" lIns="0" tIns="0" rIns="0" bIns="0" rtlCol="0" anchor="ctr"/>
          <a:lstStyle/>
          <a:p>
            <a:pPr marL="0" indent="0">
              <a:buNone/>
            </a:pPr>
            <a:r>
              <a:rPr lang="en-US" sz="1600" b="1" dirty="0">
                <a:solidFill>
                  <a:schemeClr val="bg1"/>
                </a:solidFill>
                <a:latin typeface="Calibri" pitchFamily="34" charset="0"/>
                <a:ea typeface="Calibri" pitchFamily="34" charset="-122"/>
                <a:cs typeface="Calibri" pitchFamily="34" charset="-120"/>
              </a:rPr>
              <a:t>Governance &amp; IFP</a:t>
            </a:r>
            <a:endParaRPr lang="en-US" sz="1600" b="1" dirty="0">
              <a:solidFill>
                <a:schemeClr val="bg1"/>
              </a:solidFill>
            </a:endParaRPr>
          </a:p>
        </p:txBody>
      </p:sp>
      <p:sp>
        <p:nvSpPr>
          <p:cNvPr id="76" name="Text 53">
            <a:extLst>
              <a:ext uri="{FF2B5EF4-FFF2-40B4-BE49-F238E27FC236}">
                <a16:creationId xmlns:a16="http://schemas.microsoft.com/office/drawing/2014/main" id="{BBE95237-47AE-1D11-8DBB-BC4DB5DC9472}"/>
              </a:ext>
            </a:extLst>
          </p:cNvPr>
          <p:cNvSpPr/>
          <p:nvPr/>
        </p:nvSpPr>
        <p:spPr>
          <a:xfrm>
            <a:off x="4737496" y="4726688"/>
            <a:ext cx="3048316" cy="451338"/>
          </a:xfrm>
          <a:prstGeom prst="rect">
            <a:avLst/>
          </a:prstGeom>
          <a:noFill/>
          <a:ln/>
        </p:spPr>
        <p:txBody>
          <a:bodyPr wrap="square" lIns="0" tIns="0" rIns="0" bIns="0" rtlCol="0" anchor="ctr"/>
          <a:lstStyle/>
          <a:p>
            <a:pPr marL="0" indent="0">
              <a:buNone/>
            </a:pPr>
            <a:r>
              <a:rPr lang="en-US" sz="1400" b="1" dirty="0">
                <a:solidFill>
                  <a:srgbClr val="CADCFC"/>
                </a:solidFill>
                <a:latin typeface="Calibri" pitchFamily="34" charset="0"/>
                <a:ea typeface="Calibri" pitchFamily="34" charset="-122"/>
                <a:cs typeface="Calibri" pitchFamily="34" charset="-120"/>
              </a:rPr>
              <a:t>When country engagement was missing — and what we changed</a:t>
            </a:r>
            <a:endParaRPr lang="en-US" sz="1400" b="1" dirty="0"/>
          </a:p>
        </p:txBody>
      </p:sp>
      <p:sp>
        <p:nvSpPr>
          <p:cNvPr id="77" name="Shape 54">
            <a:extLst>
              <a:ext uri="{FF2B5EF4-FFF2-40B4-BE49-F238E27FC236}">
                <a16:creationId xmlns:a16="http://schemas.microsoft.com/office/drawing/2014/main" id="{156AA2D5-300C-CB5A-E051-1FF1A7044501}"/>
              </a:ext>
            </a:extLst>
          </p:cNvPr>
          <p:cNvSpPr/>
          <p:nvPr/>
        </p:nvSpPr>
        <p:spPr>
          <a:xfrm>
            <a:off x="8008505" y="4097088"/>
            <a:ext cx="3408172" cy="1164313"/>
          </a:xfrm>
          <a:prstGeom prst="rect">
            <a:avLst/>
          </a:prstGeom>
          <a:solidFill>
            <a:srgbClr val="16A34A"/>
          </a:solidFill>
          <a:ln w="12700">
            <a:solidFill>
              <a:srgbClr val="16A34A"/>
            </a:solidFill>
            <a:prstDash val="solid"/>
          </a:ln>
          <a:effectLst>
            <a:outerShdw blurRad="101600" dist="38100" dir="8100000" algn="bl" rotWithShape="0">
              <a:srgbClr val="000000">
                <a:alpha val="12000"/>
              </a:srgbClr>
            </a:outerShdw>
          </a:effectLst>
        </p:spPr>
        <p:txBody>
          <a:bodyPr/>
          <a:lstStyle/>
          <a:p>
            <a:endParaRPr lang="en-US" sz="2400" b="1"/>
          </a:p>
        </p:txBody>
      </p:sp>
      <p:sp>
        <p:nvSpPr>
          <p:cNvPr id="78" name="Shape 55">
            <a:extLst>
              <a:ext uri="{FF2B5EF4-FFF2-40B4-BE49-F238E27FC236}">
                <a16:creationId xmlns:a16="http://schemas.microsoft.com/office/drawing/2014/main" id="{6820A2E8-EF1C-D28A-C2CC-049DA5C49490}"/>
              </a:ext>
            </a:extLst>
          </p:cNvPr>
          <p:cNvSpPr/>
          <p:nvPr/>
        </p:nvSpPr>
        <p:spPr>
          <a:xfrm>
            <a:off x="8008505" y="4097088"/>
            <a:ext cx="64008" cy="1020030"/>
          </a:xfrm>
          <a:prstGeom prst="rect">
            <a:avLst/>
          </a:prstGeom>
          <a:solidFill>
            <a:srgbClr val="FFFFFF"/>
          </a:solidFill>
          <a:ln w="12700">
            <a:solidFill>
              <a:srgbClr val="FFFFFF"/>
            </a:solidFill>
            <a:prstDash val="solid"/>
          </a:ln>
        </p:spPr>
        <p:txBody>
          <a:bodyPr/>
          <a:lstStyle/>
          <a:p>
            <a:endParaRPr lang="en-US" sz="2400" b="1"/>
          </a:p>
        </p:txBody>
      </p:sp>
      <p:sp>
        <p:nvSpPr>
          <p:cNvPr id="79" name="Shape 56">
            <a:extLst>
              <a:ext uri="{FF2B5EF4-FFF2-40B4-BE49-F238E27FC236}">
                <a16:creationId xmlns:a16="http://schemas.microsoft.com/office/drawing/2014/main" id="{AFF06014-A7EE-207B-E1E8-0079DD1F2CC8}"/>
              </a:ext>
            </a:extLst>
          </p:cNvPr>
          <p:cNvSpPr/>
          <p:nvPr/>
        </p:nvSpPr>
        <p:spPr>
          <a:xfrm>
            <a:off x="8136521" y="4146629"/>
            <a:ext cx="1929318" cy="433922"/>
          </a:xfrm>
          <a:prstGeom prst="roundRect">
            <a:avLst>
              <a:gd name="adj" fmla="val 17647"/>
            </a:avLst>
          </a:prstGeom>
          <a:solidFill>
            <a:srgbClr val="FFFFFF"/>
          </a:solidFill>
          <a:ln w="12700">
            <a:solidFill>
              <a:srgbClr val="FFFFFF"/>
            </a:solidFill>
            <a:prstDash val="solid"/>
          </a:ln>
        </p:spPr>
        <p:txBody>
          <a:bodyPr/>
          <a:lstStyle/>
          <a:p>
            <a:endParaRPr lang="en-US" sz="2400" b="1"/>
          </a:p>
        </p:txBody>
      </p:sp>
      <p:sp>
        <p:nvSpPr>
          <p:cNvPr id="80" name="Text 57">
            <a:extLst>
              <a:ext uri="{FF2B5EF4-FFF2-40B4-BE49-F238E27FC236}">
                <a16:creationId xmlns:a16="http://schemas.microsoft.com/office/drawing/2014/main" id="{CD09F564-2379-0955-3DD6-338B84BD3173}"/>
              </a:ext>
            </a:extLst>
          </p:cNvPr>
          <p:cNvSpPr/>
          <p:nvPr/>
        </p:nvSpPr>
        <p:spPr>
          <a:xfrm>
            <a:off x="8124877" y="4183869"/>
            <a:ext cx="1858151" cy="384440"/>
          </a:xfrm>
          <a:prstGeom prst="rect">
            <a:avLst/>
          </a:prstGeom>
          <a:noFill/>
          <a:ln/>
        </p:spPr>
        <p:txBody>
          <a:bodyPr wrap="square" lIns="0" tIns="0" rIns="0" bIns="0" rtlCol="0" anchor="ctr"/>
          <a:lstStyle/>
          <a:p>
            <a:pPr marL="0" indent="0" algn="ctr">
              <a:buNone/>
            </a:pPr>
            <a:r>
              <a:rPr lang="en-US" sz="1600" b="1" dirty="0">
                <a:solidFill>
                  <a:srgbClr val="16A34A"/>
                </a:solidFill>
                <a:latin typeface="Calibri" pitchFamily="34" charset="0"/>
                <a:ea typeface="Calibri" pitchFamily="34" charset="-122"/>
                <a:cs typeface="Calibri" pitchFamily="34" charset="-120"/>
              </a:rPr>
              <a:t>PERFORMANCE STORY</a:t>
            </a:r>
            <a:endParaRPr lang="en-US" sz="1600" b="1" dirty="0"/>
          </a:p>
        </p:txBody>
      </p:sp>
      <p:sp>
        <p:nvSpPr>
          <p:cNvPr id="82" name="Text 59">
            <a:extLst>
              <a:ext uri="{FF2B5EF4-FFF2-40B4-BE49-F238E27FC236}">
                <a16:creationId xmlns:a16="http://schemas.microsoft.com/office/drawing/2014/main" id="{1F66CA9C-F8EA-1F74-F869-03EBACDE2433}"/>
              </a:ext>
            </a:extLst>
          </p:cNvPr>
          <p:cNvSpPr/>
          <p:nvPr/>
        </p:nvSpPr>
        <p:spPr>
          <a:xfrm>
            <a:off x="8165017" y="4489383"/>
            <a:ext cx="2450592" cy="376968"/>
          </a:xfrm>
          <a:prstGeom prst="rect">
            <a:avLst/>
          </a:prstGeom>
          <a:noFill/>
          <a:ln/>
        </p:spPr>
        <p:txBody>
          <a:bodyPr wrap="square" lIns="0" tIns="0" rIns="0" bIns="0" rtlCol="0" anchor="ctr"/>
          <a:lstStyle/>
          <a:p>
            <a:pPr marL="0" indent="0">
              <a:buNone/>
            </a:pPr>
            <a:r>
              <a:rPr lang="en-US" sz="1400" b="1" dirty="0">
                <a:latin typeface="Calibri" pitchFamily="34" charset="0"/>
                <a:ea typeface="Calibri" pitchFamily="34" charset="-122"/>
                <a:cs typeface="Calibri" pitchFamily="34" charset="-120"/>
              </a:rPr>
              <a:t>9 BIP-M/MT Graduates</a:t>
            </a:r>
            <a:endParaRPr lang="en-US" sz="1400" b="1" dirty="0"/>
          </a:p>
        </p:txBody>
      </p:sp>
      <p:sp>
        <p:nvSpPr>
          <p:cNvPr id="83" name="Text 60">
            <a:extLst>
              <a:ext uri="{FF2B5EF4-FFF2-40B4-BE49-F238E27FC236}">
                <a16:creationId xmlns:a16="http://schemas.microsoft.com/office/drawing/2014/main" id="{C6AA3912-3D84-EC98-B2D1-B2FAAE486470}"/>
              </a:ext>
            </a:extLst>
          </p:cNvPr>
          <p:cNvSpPr/>
          <p:nvPr/>
        </p:nvSpPr>
        <p:spPr>
          <a:xfrm>
            <a:off x="8149049" y="4791761"/>
            <a:ext cx="3066288" cy="380104"/>
          </a:xfrm>
          <a:prstGeom prst="rect">
            <a:avLst/>
          </a:prstGeom>
          <a:noFill/>
          <a:ln/>
        </p:spPr>
        <p:txBody>
          <a:bodyPr wrap="square" lIns="0" tIns="0" rIns="0" bIns="0" rtlCol="0" anchor="ctr"/>
          <a:lstStyle/>
          <a:p>
            <a:pPr marL="0" indent="0">
              <a:buNone/>
            </a:pPr>
            <a:r>
              <a:rPr lang="en-US" sz="1400" b="1" dirty="0">
                <a:solidFill>
                  <a:srgbClr val="D1FAE5"/>
                </a:solidFill>
                <a:latin typeface="Calibri" pitchFamily="34" charset="0"/>
                <a:ea typeface="Calibri" pitchFamily="34" charset="-122"/>
                <a:cs typeface="Calibri" pitchFamily="34" charset="-120"/>
              </a:rPr>
              <a:t>Permanent national capacity uplift across 7 Pacific countries</a:t>
            </a:r>
            <a:endParaRPr lang="en-US" sz="1400" b="1" dirty="0"/>
          </a:p>
        </p:txBody>
      </p:sp>
      <p:sp>
        <p:nvSpPr>
          <p:cNvPr id="84" name="Shape 61">
            <a:extLst>
              <a:ext uri="{FF2B5EF4-FFF2-40B4-BE49-F238E27FC236}">
                <a16:creationId xmlns:a16="http://schemas.microsoft.com/office/drawing/2014/main" id="{5C737AC0-FCEE-E7C0-773F-7826BC8C7A71}"/>
              </a:ext>
            </a:extLst>
          </p:cNvPr>
          <p:cNvSpPr/>
          <p:nvPr/>
        </p:nvSpPr>
        <p:spPr>
          <a:xfrm>
            <a:off x="4595764" y="5328328"/>
            <a:ext cx="6820913" cy="862944"/>
          </a:xfrm>
          <a:prstGeom prst="rect">
            <a:avLst/>
          </a:prstGeom>
          <a:solidFill>
            <a:srgbClr val="B85042"/>
          </a:solidFill>
          <a:ln w="12700">
            <a:solidFill>
              <a:srgbClr val="B85042"/>
            </a:solidFill>
            <a:prstDash val="solid"/>
          </a:ln>
          <a:effectLst>
            <a:outerShdw blurRad="101600" dist="38100" dir="8100000" algn="bl" rotWithShape="0">
              <a:srgbClr val="000000">
                <a:alpha val="12000"/>
              </a:srgbClr>
            </a:outerShdw>
          </a:effectLst>
        </p:spPr>
        <p:txBody>
          <a:bodyPr/>
          <a:lstStyle/>
          <a:p>
            <a:endParaRPr lang="en-US" sz="2400" b="1"/>
          </a:p>
        </p:txBody>
      </p:sp>
      <p:sp>
        <p:nvSpPr>
          <p:cNvPr id="85" name="Shape 62">
            <a:extLst>
              <a:ext uri="{FF2B5EF4-FFF2-40B4-BE49-F238E27FC236}">
                <a16:creationId xmlns:a16="http://schemas.microsoft.com/office/drawing/2014/main" id="{D87B91A2-2CE5-C543-1D05-E20D042B8733}"/>
              </a:ext>
            </a:extLst>
          </p:cNvPr>
          <p:cNvSpPr/>
          <p:nvPr/>
        </p:nvSpPr>
        <p:spPr>
          <a:xfrm>
            <a:off x="4595765" y="5328328"/>
            <a:ext cx="64008" cy="862944"/>
          </a:xfrm>
          <a:prstGeom prst="rect">
            <a:avLst/>
          </a:prstGeom>
          <a:solidFill>
            <a:srgbClr val="FFFFFF"/>
          </a:solidFill>
          <a:ln w="12700">
            <a:solidFill>
              <a:srgbClr val="FFFFFF"/>
            </a:solidFill>
            <a:prstDash val="solid"/>
          </a:ln>
        </p:spPr>
        <p:txBody>
          <a:bodyPr/>
          <a:lstStyle/>
          <a:p>
            <a:endParaRPr lang="en-US" sz="2400" b="1"/>
          </a:p>
        </p:txBody>
      </p:sp>
      <p:sp>
        <p:nvSpPr>
          <p:cNvPr id="86" name="Shape 63">
            <a:extLst>
              <a:ext uri="{FF2B5EF4-FFF2-40B4-BE49-F238E27FC236}">
                <a16:creationId xmlns:a16="http://schemas.microsoft.com/office/drawing/2014/main" id="{34A05502-B232-F160-D0D7-5EA935920C22}"/>
              </a:ext>
            </a:extLst>
          </p:cNvPr>
          <p:cNvSpPr/>
          <p:nvPr/>
        </p:nvSpPr>
        <p:spPr>
          <a:xfrm>
            <a:off x="4723781" y="5383192"/>
            <a:ext cx="1371600" cy="318914"/>
          </a:xfrm>
          <a:prstGeom prst="roundRect">
            <a:avLst>
              <a:gd name="adj" fmla="val 17647"/>
            </a:avLst>
          </a:prstGeom>
          <a:solidFill>
            <a:srgbClr val="FFFFFF"/>
          </a:solidFill>
          <a:ln w="12700">
            <a:solidFill>
              <a:srgbClr val="FFFFFF"/>
            </a:solidFill>
            <a:prstDash val="solid"/>
          </a:ln>
        </p:spPr>
        <p:txBody>
          <a:bodyPr/>
          <a:lstStyle/>
          <a:p>
            <a:endParaRPr lang="en-US" sz="3200" b="1" dirty="0"/>
          </a:p>
        </p:txBody>
      </p:sp>
      <p:sp>
        <p:nvSpPr>
          <p:cNvPr id="87" name="Text 64">
            <a:extLst>
              <a:ext uri="{FF2B5EF4-FFF2-40B4-BE49-F238E27FC236}">
                <a16:creationId xmlns:a16="http://schemas.microsoft.com/office/drawing/2014/main" id="{1A3FA2CD-B053-7555-CFC9-308EB8777140}"/>
              </a:ext>
            </a:extLst>
          </p:cNvPr>
          <p:cNvSpPr/>
          <p:nvPr/>
        </p:nvSpPr>
        <p:spPr>
          <a:xfrm>
            <a:off x="4723781" y="5383192"/>
            <a:ext cx="1371600" cy="318914"/>
          </a:xfrm>
          <a:prstGeom prst="rect">
            <a:avLst/>
          </a:prstGeom>
          <a:noFill/>
          <a:ln/>
        </p:spPr>
        <p:txBody>
          <a:bodyPr wrap="square" lIns="0" tIns="0" rIns="0" bIns="0" rtlCol="0" anchor="ctr"/>
          <a:lstStyle/>
          <a:p>
            <a:pPr marL="0" indent="0" algn="ctr">
              <a:buNone/>
            </a:pPr>
            <a:r>
              <a:rPr lang="en-US" b="1" dirty="0">
                <a:solidFill>
                  <a:srgbClr val="B85042"/>
                </a:solidFill>
                <a:latin typeface="Calibri" pitchFamily="34" charset="0"/>
                <a:ea typeface="Calibri" pitchFamily="34" charset="-122"/>
                <a:cs typeface="Calibri" pitchFamily="34" charset="-120"/>
              </a:rPr>
              <a:t>IMPACT</a:t>
            </a:r>
            <a:r>
              <a:rPr lang="en-US" sz="1600" b="1" dirty="0">
                <a:solidFill>
                  <a:srgbClr val="B85042"/>
                </a:solidFill>
                <a:latin typeface="Calibri" pitchFamily="34" charset="0"/>
                <a:ea typeface="Calibri" pitchFamily="34" charset="-122"/>
                <a:cs typeface="Calibri" pitchFamily="34" charset="-120"/>
              </a:rPr>
              <a:t> STORY</a:t>
            </a:r>
            <a:endParaRPr lang="en-US" sz="1600" b="1" dirty="0"/>
          </a:p>
        </p:txBody>
      </p:sp>
      <p:sp>
        <p:nvSpPr>
          <p:cNvPr id="89" name="Text 66">
            <a:extLst>
              <a:ext uri="{FF2B5EF4-FFF2-40B4-BE49-F238E27FC236}">
                <a16:creationId xmlns:a16="http://schemas.microsoft.com/office/drawing/2014/main" id="{3C377643-397F-EBB2-B3D1-E1DC932445AD}"/>
              </a:ext>
            </a:extLst>
          </p:cNvPr>
          <p:cNvSpPr/>
          <p:nvPr/>
        </p:nvSpPr>
        <p:spPr>
          <a:xfrm>
            <a:off x="6471043" y="5395386"/>
            <a:ext cx="2450592" cy="318914"/>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Tonga Weather Radar</a:t>
            </a:r>
            <a:endParaRPr lang="en-US" sz="2000" b="1" dirty="0"/>
          </a:p>
        </p:txBody>
      </p:sp>
      <p:sp>
        <p:nvSpPr>
          <p:cNvPr id="90" name="Text 67">
            <a:extLst>
              <a:ext uri="{FF2B5EF4-FFF2-40B4-BE49-F238E27FC236}">
                <a16:creationId xmlns:a16="http://schemas.microsoft.com/office/drawing/2014/main" id="{2A7205BA-AD0A-B342-F5F8-1E6143F9E58A}"/>
              </a:ext>
            </a:extLst>
          </p:cNvPr>
          <p:cNvSpPr/>
          <p:nvPr/>
        </p:nvSpPr>
        <p:spPr>
          <a:xfrm>
            <a:off x="4737496" y="5756970"/>
            <a:ext cx="6462773" cy="364325"/>
          </a:xfrm>
          <a:prstGeom prst="rect">
            <a:avLst/>
          </a:prstGeom>
          <a:noFill/>
          <a:ln/>
        </p:spPr>
        <p:txBody>
          <a:bodyPr wrap="square" lIns="0" tIns="0" rIns="0" bIns="0" rtlCol="0" anchor="ctr"/>
          <a:lstStyle/>
          <a:p>
            <a:pPr marL="0" indent="0">
              <a:buNone/>
            </a:pPr>
            <a:r>
              <a:rPr lang="en-US" b="1" dirty="0">
                <a:solidFill>
                  <a:srgbClr val="FDDCCC"/>
                </a:solidFill>
                <a:latin typeface="Calibri" pitchFamily="34" charset="0"/>
                <a:ea typeface="Calibri" pitchFamily="34" charset="-122"/>
                <a:cs typeface="Calibri" pitchFamily="34" charset="-120"/>
              </a:rPr>
              <a:t>Earlier, more specific, more actionable warnings — first time ever</a:t>
            </a:r>
            <a:endParaRPr lang="en-US" b="1" dirty="0"/>
          </a:p>
        </p:txBody>
      </p:sp>
      <p:sp>
        <p:nvSpPr>
          <p:cNvPr id="94" name="Right Arrow 93">
            <a:extLst>
              <a:ext uri="{FF2B5EF4-FFF2-40B4-BE49-F238E27FC236}">
                <a16:creationId xmlns:a16="http://schemas.microsoft.com/office/drawing/2014/main" id="{91EF2756-35EF-7B03-0AF0-5FD45F2C515F}"/>
              </a:ext>
            </a:extLst>
          </p:cNvPr>
          <p:cNvSpPr/>
          <p:nvPr/>
        </p:nvSpPr>
        <p:spPr>
          <a:xfrm rot="10800000">
            <a:off x="3902203" y="2551049"/>
            <a:ext cx="317500" cy="181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88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BBF17-1390-6725-6157-73BFABB15287}"/>
            </a:ext>
          </a:extLst>
        </p:cNvPr>
        <p:cNvGrpSpPr/>
        <p:nvPr/>
      </p:nvGrpSpPr>
      <p:grpSpPr>
        <a:xfrm>
          <a:off x="0" y="0"/>
          <a:ext cx="0" cy="0"/>
          <a:chOff x="0" y="0"/>
          <a:chExt cx="0" cy="0"/>
        </a:xfrm>
      </p:grpSpPr>
      <p:sp>
        <p:nvSpPr>
          <p:cNvPr id="33" name="Text 1">
            <a:extLst>
              <a:ext uri="{FF2B5EF4-FFF2-40B4-BE49-F238E27FC236}">
                <a16:creationId xmlns:a16="http://schemas.microsoft.com/office/drawing/2014/main" id="{5816C6C8-B646-5208-C9BF-E4C12B0B2A59}"/>
              </a:ext>
            </a:extLst>
          </p:cNvPr>
          <p:cNvSpPr/>
          <p:nvPr/>
        </p:nvSpPr>
        <p:spPr>
          <a:xfrm>
            <a:off x="5323806" y="647631"/>
            <a:ext cx="4860905" cy="594360"/>
          </a:xfrm>
          <a:prstGeom prst="rect">
            <a:avLst/>
          </a:prstGeom>
          <a:noFill/>
          <a:ln/>
        </p:spPr>
        <p:txBody>
          <a:bodyPr wrap="square" lIns="0" tIns="0" rIns="0" bIns="0" rtlCol="0" anchor="ctr"/>
          <a:lstStyle/>
          <a:p>
            <a:pPr marL="0" indent="0" algn="ctr">
              <a:buNone/>
            </a:pPr>
            <a:r>
              <a:rPr lang="en-US" sz="2600" b="1" dirty="0">
                <a:solidFill>
                  <a:srgbClr val="1B2D6B"/>
                </a:solidFill>
                <a:latin typeface="Calibri" pitchFamily="34" charset="0"/>
                <a:ea typeface="Calibri" pitchFamily="34" charset="-122"/>
                <a:cs typeface="Calibri" pitchFamily="34" charset="-120"/>
              </a:rPr>
              <a:t>Summary – Money Matters</a:t>
            </a:r>
            <a:endParaRPr lang="en-US" sz="2600" dirty="0"/>
          </a:p>
        </p:txBody>
      </p:sp>
      <p:graphicFrame>
        <p:nvGraphicFramePr>
          <p:cNvPr id="36" name="Chart 0">
            <a:extLst>
              <a:ext uri="{FF2B5EF4-FFF2-40B4-BE49-F238E27FC236}">
                <a16:creationId xmlns:a16="http://schemas.microsoft.com/office/drawing/2014/main" id="{5717450A-66A7-4524-4E57-56F3236A6948}"/>
              </a:ext>
            </a:extLst>
          </p:cNvPr>
          <p:cNvGraphicFramePr/>
          <p:nvPr>
            <p:extLst>
              <p:ext uri="{D42A27DB-BD31-4B8C-83A1-F6EECF244321}">
                <p14:modId xmlns:p14="http://schemas.microsoft.com/office/powerpoint/2010/main" val="898364523"/>
              </p:ext>
            </p:extLst>
          </p:nvPr>
        </p:nvGraphicFramePr>
        <p:xfrm>
          <a:off x="1055900" y="1763486"/>
          <a:ext cx="6919666" cy="4446873"/>
        </p:xfrm>
        <a:graphic>
          <a:graphicData uri="http://schemas.openxmlformats.org/drawingml/2006/chart">
            <c:chart xmlns:c="http://schemas.openxmlformats.org/drawingml/2006/chart" xmlns:r="http://schemas.openxmlformats.org/officeDocument/2006/relationships" r:id="rId3"/>
          </a:graphicData>
        </a:graphic>
      </p:graphicFrame>
      <p:sp>
        <p:nvSpPr>
          <p:cNvPr id="37" name="Shape 4">
            <a:extLst>
              <a:ext uri="{FF2B5EF4-FFF2-40B4-BE49-F238E27FC236}">
                <a16:creationId xmlns:a16="http://schemas.microsoft.com/office/drawing/2014/main" id="{B757520C-67C1-8533-1D07-45556BCB5D05}"/>
              </a:ext>
            </a:extLst>
          </p:cNvPr>
          <p:cNvSpPr/>
          <p:nvPr/>
        </p:nvSpPr>
        <p:spPr>
          <a:xfrm>
            <a:off x="8191500" y="1881378"/>
            <a:ext cx="2743200" cy="502920"/>
          </a:xfrm>
          <a:prstGeom prst="rect">
            <a:avLst/>
          </a:prstGeom>
          <a:solidFill>
            <a:srgbClr val="F5F7FA"/>
          </a:solidFill>
          <a:ln w="12700">
            <a:solidFill>
              <a:srgbClr val="E2E6EF"/>
            </a:solidFill>
            <a:prstDash val="solid"/>
          </a:ln>
        </p:spPr>
        <p:txBody>
          <a:bodyPr/>
          <a:lstStyle/>
          <a:p>
            <a:endParaRPr lang="en-US" sz="3600"/>
          </a:p>
        </p:txBody>
      </p:sp>
      <p:sp>
        <p:nvSpPr>
          <p:cNvPr id="38" name="Shape 5">
            <a:extLst>
              <a:ext uri="{FF2B5EF4-FFF2-40B4-BE49-F238E27FC236}">
                <a16:creationId xmlns:a16="http://schemas.microsoft.com/office/drawing/2014/main" id="{821031BD-B484-8195-E5CC-4DD8DB28F358}"/>
              </a:ext>
            </a:extLst>
          </p:cNvPr>
          <p:cNvSpPr/>
          <p:nvPr/>
        </p:nvSpPr>
        <p:spPr>
          <a:xfrm>
            <a:off x="8191500" y="1881378"/>
            <a:ext cx="64008" cy="502920"/>
          </a:xfrm>
          <a:prstGeom prst="rect">
            <a:avLst/>
          </a:prstGeom>
          <a:solidFill>
            <a:srgbClr val="B85042"/>
          </a:solidFill>
          <a:ln w="12700">
            <a:solidFill>
              <a:srgbClr val="B85042"/>
            </a:solidFill>
            <a:prstDash val="solid"/>
          </a:ln>
        </p:spPr>
        <p:txBody>
          <a:bodyPr/>
          <a:lstStyle/>
          <a:p>
            <a:endParaRPr lang="en-US" sz="2800"/>
          </a:p>
        </p:txBody>
      </p:sp>
      <p:sp>
        <p:nvSpPr>
          <p:cNvPr id="39" name="Text 6">
            <a:extLst>
              <a:ext uri="{FF2B5EF4-FFF2-40B4-BE49-F238E27FC236}">
                <a16:creationId xmlns:a16="http://schemas.microsoft.com/office/drawing/2014/main" id="{693008B1-F890-0B4B-ED86-83853BE37DE9}"/>
              </a:ext>
            </a:extLst>
          </p:cNvPr>
          <p:cNvSpPr/>
          <p:nvPr/>
        </p:nvSpPr>
        <p:spPr>
          <a:xfrm>
            <a:off x="8346948" y="1917954"/>
            <a:ext cx="2514600" cy="201168"/>
          </a:xfrm>
          <a:prstGeom prst="rect">
            <a:avLst/>
          </a:prstGeom>
          <a:noFill/>
          <a:ln/>
        </p:spPr>
        <p:txBody>
          <a:bodyPr wrap="square" lIns="0" tIns="0" rIns="0" bIns="0" rtlCol="0" anchor="ctr"/>
          <a:lstStyle/>
          <a:p>
            <a:pPr marL="0" indent="0">
              <a:buNone/>
            </a:pPr>
            <a:r>
              <a:rPr lang="en-US" sz="1600" b="1" dirty="0">
                <a:solidFill>
                  <a:srgbClr val="1B2D6B"/>
                </a:solidFill>
                <a:latin typeface="Calibri" pitchFamily="34" charset="0"/>
                <a:ea typeface="Calibri" pitchFamily="34" charset="-122"/>
                <a:cs typeface="Calibri" pitchFamily="34" charset="-120"/>
              </a:rPr>
              <a:t>3 Active Donors</a:t>
            </a:r>
            <a:endParaRPr lang="en-US" sz="1600" dirty="0"/>
          </a:p>
        </p:txBody>
      </p:sp>
      <p:sp>
        <p:nvSpPr>
          <p:cNvPr id="40" name="Text 7">
            <a:extLst>
              <a:ext uri="{FF2B5EF4-FFF2-40B4-BE49-F238E27FC236}">
                <a16:creationId xmlns:a16="http://schemas.microsoft.com/office/drawing/2014/main" id="{448FB261-087E-FA03-4C9F-DBFB396D40BE}"/>
              </a:ext>
            </a:extLst>
          </p:cNvPr>
          <p:cNvSpPr/>
          <p:nvPr/>
        </p:nvSpPr>
        <p:spPr>
          <a:xfrm>
            <a:off x="8346948" y="2137410"/>
            <a:ext cx="2514600" cy="201168"/>
          </a:xfrm>
          <a:prstGeom prst="rect">
            <a:avLst/>
          </a:prstGeom>
          <a:noFill/>
          <a:ln/>
        </p:spPr>
        <p:txBody>
          <a:bodyPr wrap="square" lIns="0" tIns="0" rIns="0" bIns="0" rtlCol="0" anchor="ctr"/>
          <a:lstStyle/>
          <a:p>
            <a:pPr marL="0" indent="0">
              <a:buNone/>
            </a:pPr>
            <a:r>
              <a:rPr lang="en-US" sz="1100" dirty="0">
                <a:solidFill>
                  <a:srgbClr val="64748B"/>
                </a:solidFill>
                <a:latin typeface="Calibri" pitchFamily="34" charset="0"/>
                <a:ea typeface="Calibri" pitchFamily="34" charset="-122"/>
                <a:cs typeface="Calibri" pitchFamily="34" charset="-120"/>
              </a:rPr>
              <a:t>DFAT (Australia), NZ MFAT, UK WISER</a:t>
            </a:r>
            <a:endParaRPr lang="en-US" sz="1100" dirty="0"/>
          </a:p>
        </p:txBody>
      </p:sp>
      <p:sp>
        <p:nvSpPr>
          <p:cNvPr id="41" name="Shape 8">
            <a:extLst>
              <a:ext uri="{FF2B5EF4-FFF2-40B4-BE49-F238E27FC236}">
                <a16:creationId xmlns:a16="http://schemas.microsoft.com/office/drawing/2014/main" id="{E8A26E11-3A20-E4B9-40DC-EAEE4B266E66}"/>
              </a:ext>
            </a:extLst>
          </p:cNvPr>
          <p:cNvSpPr/>
          <p:nvPr/>
        </p:nvSpPr>
        <p:spPr>
          <a:xfrm>
            <a:off x="8191500" y="2627932"/>
            <a:ext cx="2743200" cy="502920"/>
          </a:xfrm>
          <a:prstGeom prst="rect">
            <a:avLst/>
          </a:prstGeom>
          <a:solidFill>
            <a:srgbClr val="FFFFFF"/>
          </a:solidFill>
          <a:ln w="12700">
            <a:solidFill>
              <a:srgbClr val="E2E6EF"/>
            </a:solidFill>
            <a:prstDash val="solid"/>
          </a:ln>
        </p:spPr>
        <p:txBody>
          <a:bodyPr/>
          <a:lstStyle/>
          <a:p>
            <a:endParaRPr lang="en-US" sz="3200"/>
          </a:p>
        </p:txBody>
      </p:sp>
      <p:sp>
        <p:nvSpPr>
          <p:cNvPr id="42" name="Shape 9">
            <a:extLst>
              <a:ext uri="{FF2B5EF4-FFF2-40B4-BE49-F238E27FC236}">
                <a16:creationId xmlns:a16="http://schemas.microsoft.com/office/drawing/2014/main" id="{3125DD76-5B8A-7975-6E69-E03D35E6036B}"/>
              </a:ext>
            </a:extLst>
          </p:cNvPr>
          <p:cNvSpPr/>
          <p:nvPr/>
        </p:nvSpPr>
        <p:spPr>
          <a:xfrm>
            <a:off x="8191500" y="2637075"/>
            <a:ext cx="64008" cy="502920"/>
          </a:xfrm>
          <a:prstGeom prst="rect">
            <a:avLst/>
          </a:prstGeom>
          <a:solidFill>
            <a:srgbClr val="B85042"/>
          </a:solidFill>
          <a:ln w="12700">
            <a:solidFill>
              <a:srgbClr val="B85042"/>
            </a:solidFill>
            <a:prstDash val="solid"/>
          </a:ln>
        </p:spPr>
        <p:txBody>
          <a:bodyPr/>
          <a:lstStyle/>
          <a:p>
            <a:endParaRPr lang="en-US" sz="2800"/>
          </a:p>
        </p:txBody>
      </p:sp>
      <p:sp>
        <p:nvSpPr>
          <p:cNvPr id="43" name="Text 10">
            <a:extLst>
              <a:ext uri="{FF2B5EF4-FFF2-40B4-BE49-F238E27FC236}">
                <a16:creationId xmlns:a16="http://schemas.microsoft.com/office/drawing/2014/main" id="{2B997F72-7C44-CEE0-E5FE-AFB46A507153}"/>
              </a:ext>
            </a:extLst>
          </p:cNvPr>
          <p:cNvSpPr/>
          <p:nvPr/>
        </p:nvSpPr>
        <p:spPr>
          <a:xfrm>
            <a:off x="8346948" y="2673651"/>
            <a:ext cx="2514600" cy="201168"/>
          </a:xfrm>
          <a:prstGeom prst="rect">
            <a:avLst/>
          </a:prstGeom>
          <a:noFill/>
          <a:ln/>
        </p:spPr>
        <p:txBody>
          <a:bodyPr wrap="square" lIns="0" tIns="0" rIns="0" bIns="0" rtlCol="0" anchor="ctr"/>
          <a:lstStyle/>
          <a:p>
            <a:pPr marL="0" indent="0">
              <a:buNone/>
            </a:pPr>
            <a:r>
              <a:rPr lang="en-US" sz="1600" b="1" dirty="0">
                <a:solidFill>
                  <a:srgbClr val="1B2D6B"/>
                </a:solidFill>
                <a:latin typeface="Calibri" pitchFamily="34" charset="0"/>
                <a:ea typeface="Calibri" pitchFamily="34" charset="-122"/>
                <a:cs typeface="Calibri" pitchFamily="34" charset="-120"/>
              </a:rPr>
              <a:t>USD 18.1M</a:t>
            </a:r>
            <a:endParaRPr lang="en-US" sz="1600" dirty="0"/>
          </a:p>
        </p:txBody>
      </p:sp>
      <p:sp>
        <p:nvSpPr>
          <p:cNvPr id="44" name="Text 11">
            <a:extLst>
              <a:ext uri="{FF2B5EF4-FFF2-40B4-BE49-F238E27FC236}">
                <a16:creationId xmlns:a16="http://schemas.microsoft.com/office/drawing/2014/main" id="{90204F5B-0CB9-971A-7E4C-E3300CB2D79A}"/>
              </a:ext>
            </a:extLst>
          </p:cNvPr>
          <p:cNvSpPr/>
          <p:nvPr/>
        </p:nvSpPr>
        <p:spPr>
          <a:xfrm>
            <a:off x="8346948" y="2893107"/>
            <a:ext cx="2514600" cy="201168"/>
          </a:xfrm>
          <a:prstGeom prst="rect">
            <a:avLst/>
          </a:prstGeom>
          <a:noFill/>
          <a:ln/>
        </p:spPr>
        <p:txBody>
          <a:bodyPr wrap="square" lIns="0" tIns="0" rIns="0" bIns="0" rtlCol="0" anchor="ctr"/>
          <a:lstStyle/>
          <a:p>
            <a:pPr marL="0" indent="0">
              <a:buNone/>
            </a:pPr>
            <a:r>
              <a:rPr lang="en-US" sz="1100" dirty="0">
                <a:solidFill>
                  <a:srgbClr val="64748B"/>
                </a:solidFill>
                <a:latin typeface="Calibri" pitchFamily="34" charset="0"/>
                <a:ea typeface="Calibri" pitchFamily="34" charset="-122"/>
                <a:cs typeface="Calibri" pitchFamily="34" charset="-120"/>
              </a:rPr>
              <a:t>Managed directly by SPREP</a:t>
            </a:r>
            <a:endParaRPr lang="en-US" sz="1100" dirty="0"/>
          </a:p>
        </p:txBody>
      </p:sp>
      <p:sp>
        <p:nvSpPr>
          <p:cNvPr id="45" name="Shape 12">
            <a:extLst>
              <a:ext uri="{FF2B5EF4-FFF2-40B4-BE49-F238E27FC236}">
                <a16:creationId xmlns:a16="http://schemas.microsoft.com/office/drawing/2014/main" id="{D816FA7D-B6DC-CD50-6FC6-248D8662A5D6}"/>
              </a:ext>
            </a:extLst>
          </p:cNvPr>
          <p:cNvSpPr/>
          <p:nvPr/>
        </p:nvSpPr>
        <p:spPr>
          <a:xfrm>
            <a:off x="8191500" y="3383281"/>
            <a:ext cx="2743200" cy="502920"/>
          </a:xfrm>
          <a:prstGeom prst="rect">
            <a:avLst/>
          </a:prstGeom>
          <a:solidFill>
            <a:srgbClr val="F5F7FA"/>
          </a:solidFill>
          <a:ln w="12700">
            <a:solidFill>
              <a:srgbClr val="E2E6EF"/>
            </a:solidFill>
            <a:prstDash val="solid"/>
          </a:ln>
        </p:spPr>
        <p:txBody>
          <a:bodyPr/>
          <a:lstStyle/>
          <a:p>
            <a:endParaRPr lang="en-US" sz="3200"/>
          </a:p>
        </p:txBody>
      </p:sp>
      <p:sp>
        <p:nvSpPr>
          <p:cNvPr id="46" name="Shape 13">
            <a:extLst>
              <a:ext uri="{FF2B5EF4-FFF2-40B4-BE49-F238E27FC236}">
                <a16:creationId xmlns:a16="http://schemas.microsoft.com/office/drawing/2014/main" id="{7E500FB2-8C9D-3B58-0D21-9BB25B1A0534}"/>
              </a:ext>
            </a:extLst>
          </p:cNvPr>
          <p:cNvSpPr/>
          <p:nvPr/>
        </p:nvSpPr>
        <p:spPr>
          <a:xfrm>
            <a:off x="8191500" y="3392424"/>
            <a:ext cx="64008" cy="502920"/>
          </a:xfrm>
          <a:prstGeom prst="rect">
            <a:avLst/>
          </a:prstGeom>
          <a:solidFill>
            <a:srgbClr val="B85042"/>
          </a:solidFill>
          <a:ln w="12700">
            <a:solidFill>
              <a:srgbClr val="B85042"/>
            </a:solidFill>
            <a:prstDash val="solid"/>
          </a:ln>
        </p:spPr>
        <p:txBody>
          <a:bodyPr/>
          <a:lstStyle/>
          <a:p>
            <a:endParaRPr lang="en-US" sz="2800"/>
          </a:p>
        </p:txBody>
      </p:sp>
      <p:sp>
        <p:nvSpPr>
          <p:cNvPr id="47" name="Text 14">
            <a:extLst>
              <a:ext uri="{FF2B5EF4-FFF2-40B4-BE49-F238E27FC236}">
                <a16:creationId xmlns:a16="http://schemas.microsoft.com/office/drawing/2014/main" id="{42AC7B3E-896B-70D5-782D-CE1A860D9EC2}"/>
              </a:ext>
            </a:extLst>
          </p:cNvPr>
          <p:cNvSpPr/>
          <p:nvPr/>
        </p:nvSpPr>
        <p:spPr>
          <a:xfrm>
            <a:off x="8346948" y="3429000"/>
            <a:ext cx="2514600" cy="201168"/>
          </a:xfrm>
          <a:prstGeom prst="rect">
            <a:avLst/>
          </a:prstGeom>
          <a:noFill/>
          <a:ln/>
        </p:spPr>
        <p:txBody>
          <a:bodyPr wrap="square" lIns="0" tIns="0" rIns="0" bIns="0" rtlCol="0" anchor="ctr"/>
          <a:lstStyle/>
          <a:p>
            <a:pPr marL="0" indent="0">
              <a:buNone/>
            </a:pPr>
            <a:r>
              <a:rPr lang="en-US" sz="1600" b="1" dirty="0">
                <a:solidFill>
                  <a:srgbClr val="1B2D6B"/>
                </a:solidFill>
                <a:latin typeface="Calibri" pitchFamily="34" charset="0"/>
                <a:ea typeface="Calibri" pitchFamily="34" charset="-122"/>
                <a:cs typeface="Calibri" pitchFamily="34" charset="-120"/>
              </a:rPr>
              <a:t>USD 10.4M</a:t>
            </a:r>
            <a:endParaRPr lang="en-US" sz="1600" dirty="0"/>
          </a:p>
        </p:txBody>
      </p:sp>
      <p:sp>
        <p:nvSpPr>
          <p:cNvPr id="48" name="Text 15">
            <a:extLst>
              <a:ext uri="{FF2B5EF4-FFF2-40B4-BE49-F238E27FC236}">
                <a16:creationId xmlns:a16="http://schemas.microsoft.com/office/drawing/2014/main" id="{D4A39B42-636D-A72F-34DD-E28FE5C8AFE4}"/>
              </a:ext>
            </a:extLst>
          </p:cNvPr>
          <p:cNvSpPr/>
          <p:nvPr/>
        </p:nvSpPr>
        <p:spPr>
          <a:xfrm>
            <a:off x="8346948" y="3648456"/>
            <a:ext cx="2514600" cy="201168"/>
          </a:xfrm>
          <a:prstGeom prst="rect">
            <a:avLst/>
          </a:prstGeom>
          <a:noFill/>
          <a:ln/>
        </p:spPr>
        <p:txBody>
          <a:bodyPr wrap="square" lIns="0" tIns="0" rIns="0" bIns="0" rtlCol="0" anchor="ctr"/>
          <a:lstStyle/>
          <a:p>
            <a:pPr marL="0" indent="0">
              <a:buNone/>
            </a:pPr>
            <a:r>
              <a:rPr lang="en-US" sz="1100" dirty="0">
                <a:solidFill>
                  <a:srgbClr val="64748B"/>
                </a:solidFill>
                <a:latin typeface="Calibri" pitchFamily="34" charset="0"/>
                <a:ea typeface="Calibri" pitchFamily="34" charset="-122"/>
                <a:cs typeface="Calibri" pitchFamily="34" charset="-120"/>
              </a:rPr>
              <a:t>Managed by executing agencies</a:t>
            </a:r>
            <a:endParaRPr lang="en-US" sz="1100" dirty="0"/>
          </a:p>
        </p:txBody>
      </p:sp>
      <p:sp>
        <p:nvSpPr>
          <p:cNvPr id="49" name="Shape 16">
            <a:extLst>
              <a:ext uri="{FF2B5EF4-FFF2-40B4-BE49-F238E27FC236}">
                <a16:creationId xmlns:a16="http://schemas.microsoft.com/office/drawing/2014/main" id="{80A92935-DD14-7F59-F111-4A30E0CDE273}"/>
              </a:ext>
            </a:extLst>
          </p:cNvPr>
          <p:cNvSpPr/>
          <p:nvPr/>
        </p:nvSpPr>
        <p:spPr>
          <a:xfrm>
            <a:off x="8191500" y="4129487"/>
            <a:ext cx="2743200" cy="502920"/>
          </a:xfrm>
          <a:prstGeom prst="rect">
            <a:avLst/>
          </a:prstGeom>
          <a:solidFill>
            <a:srgbClr val="FFFFFF"/>
          </a:solidFill>
          <a:ln w="12700">
            <a:solidFill>
              <a:srgbClr val="E2E6EF"/>
            </a:solidFill>
            <a:prstDash val="solid"/>
          </a:ln>
        </p:spPr>
        <p:txBody>
          <a:bodyPr/>
          <a:lstStyle/>
          <a:p>
            <a:endParaRPr lang="en-US" sz="3200"/>
          </a:p>
        </p:txBody>
      </p:sp>
      <p:sp>
        <p:nvSpPr>
          <p:cNvPr id="50" name="Shape 17">
            <a:extLst>
              <a:ext uri="{FF2B5EF4-FFF2-40B4-BE49-F238E27FC236}">
                <a16:creationId xmlns:a16="http://schemas.microsoft.com/office/drawing/2014/main" id="{1FF1203B-910E-DD8A-9096-3D62977A729F}"/>
              </a:ext>
            </a:extLst>
          </p:cNvPr>
          <p:cNvSpPr/>
          <p:nvPr/>
        </p:nvSpPr>
        <p:spPr>
          <a:xfrm>
            <a:off x="8191500" y="4138630"/>
            <a:ext cx="64008" cy="502920"/>
          </a:xfrm>
          <a:prstGeom prst="rect">
            <a:avLst/>
          </a:prstGeom>
          <a:solidFill>
            <a:srgbClr val="B85042"/>
          </a:solidFill>
          <a:ln w="12700">
            <a:solidFill>
              <a:srgbClr val="B85042"/>
            </a:solidFill>
            <a:prstDash val="solid"/>
          </a:ln>
        </p:spPr>
        <p:txBody>
          <a:bodyPr/>
          <a:lstStyle/>
          <a:p>
            <a:endParaRPr lang="en-US" sz="2800"/>
          </a:p>
        </p:txBody>
      </p:sp>
      <p:sp>
        <p:nvSpPr>
          <p:cNvPr id="51" name="Text 18">
            <a:extLst>
              <a:ext uri="{FF2B5EF4-FFF2-40B4-BE49-F238E27FC236}">
                <a16:creationId xmlns:a16="http://schemas.microsoft.com/office/drawing/2014/main" id="{62F6F69F-AA14-E7CB-6E20-BD437AC48240}"/>
              </a:ext>
            </a:extLst>
          </p:cNvPr>
          <p:cNvSpPr/>
          <p:nvPr/>
        </p:nvSpPr>
        <p:spPr>
          <a:xfrm>
            <a:off x="8346948" y="4175206"/>
            <a:ext cx="2514600" cy="201168"/>
          </a:xfrm>
          <a:prstGeom prst="rect">
            <a:avLst/>
          </a:prstGeom>
          <a:noFill/>
          <a:ln/>
        </p:spPr>
        <p:txBody>
          <a:bodyPr wrap="square" lIns="0" tIns="0" rIns="0" bIns="0" rtlCol="0" anchor="ctr"/>
          <a:lstStyle/>
          <a:p>
            <a:pPr marL="0" indent="0">
              <a:buNone/>
            </a:pPr>
            <a:r>
              <a:rPr lang="en-US" sz="1600" b="1" dirty="0">
                <a:solidFill>
                  <a:srgbClr val="1B2D6B"/>
                </a:solidFill>
                <a:latin typeface="Calibri" pitchFamily="34" charset="0"/>
                <a:ea typeface="Calibri" pitchFamily="34" charset="-122"/>
                <a:cs typeface="Calibri" pitchFamily="34" charset="-120"/>
              </a:rPr>
              <a:t>14%</a:t>
            </a:r>
            <a:endParaRPr lang="en-US" sz="1600" dirty="0"/>
          </a:p>
        </p:txBody>
      </p:sp>
      <p:sp>
        <p:nvSpPr>
          <p:cNvPr id="52" name="Text 19">
            <a:extLst>
              <a:ext uri="{FF2B5EF4-FFF2-40B4-BE49-F238E27FC236}">
                <a16:creationId xmlns:a16="http://schemas.microsoft.com/office/drawing/2014/main" id="{44F9FA40-7C46-C6B2-A9B1-7E67CE630AB0}"/>
              </a:ext>
            </a:extLst>
          </p:cNvPr>
          <p:cNvSpPr/>
          <p:nvPr/>
        </p:nvSpPr>
        <p:spPr>
          <a:xfrm>
            <a:off x="8346948" y="4394662"/>
            <a:ext cx="2514600" cy="201168"/>
          </a:xfrm>
          <a:prstGeom prst="rect">
            <a:avLst/>
          </a:prstGeom>
          <a:noFill/>
          <a:ln/>
        </p:spPr>
        <p:txBody>
          <a:bodyPr wrap="square" lIns="0" tIns="0" rIns="0" bIns="0" rtlCol="0" anchor="ctr"/>
          <a:lstStyle/>
          <a:p>
            <a:pPr marL="0" indent="0">
              <a:buNone/>
            </a:pPr>
            <a:r>
              <a:rPr lang="en-US" sz="1100" dirty="0">
                <a:solidFill>
                  <a:srgbClr val="64748B"/>
                </a:solidFill>
                <a:latin typeface="Calibri" pitchFamily="34" charset="0"/>
                <a:ea typeface="Calibri" pitchFamily="34" charset="-122"/>
                <a:cs typeface="Calibri" pitchFamily="34" charset="-120"/>
              </a:rPr>
              <a:t>Of committed funding spent in 2025</a:t>
            </a:r>
            <a:endParaRPr lang="en-US" sz="1100" dirty="0"/>
          </a:p>
        </p:txBody>
      </p:sp>
      <p:sp>
        <p:nvSpPr>
          <p:cNvPr id="53" name="Shape 20">
            <a:extLst>
              <a:ext uri="{FF2B5EF4-FFF2-40B4-BE49-F238E27FC236}">
                <a16:creationId xmlns:a16="http://schemas.microsoft.com/office/drawing/2014/main" id="{2074CF53-A17C-6446-5AC1-03E866D8C8A6}"/>
              </a:ext>
            </a:extLst>
          </p:cNvPr>
          <p:cNvSpPr/>
          <p:nvPr/>
        </p:nvSpPr>
        <p:spPr>
          <a:xfrm>
            <a:off x="8191500" y="4825400"/>
            <a:ext cx="2743200" cy="502920"/>
          </a:xfrm>
          <a:prstGeom prst="rect">
            <a:avLst/>
          </a:prstGeom>
          <a:solidFill>
            <a:srgbClr val="F5F7FA"/>
          </a:solidFill>
          <a:ln w="12700">
            <a:solidFill>
              <a:srgbClr val="E2E6EF"/>
            </a:solidFill>
            <a:prstDash val="solid"/>
          </a:ln>
        </p:spPr>
        <p:txBody>
          <a:bodyPr/>
          <a:lstStyle/>
          <a:p>
            <a:endParaRPr lang="en-US" sz="3200"/>
          </a:p>
        </p:txBody>
      </p:sp>
      <p:sp>
        <p:nvSpPr>
          <p:cNvPr id="54" name="Shape 21">
            <a:extLst>
              <a:ext uri="{FF2B5EF4-FFF2-40B4-BE49-F238E27FC236}">
                <a16:creationId xmlns:a16="http://schemas.microsoft.com/office/drawing/2014/main" id="{6A0AB055-9BD9-4B3E-E4DB-89B44D5FF491}"/>
              </a:ext>
            </a:extLst>
          </p:cNvPr>
          <p:cNvSpPr/>
          <p:nvPr/>
        </p:nvSpPr>
        <p:spPr>
          <a:xfrm>
            <a:off x="8191500" y="4834543"/>
            <a:ext cx="64008" cy="502920"/>
          </a:xfrm>
          <a:prstGeom prst="rect">
            <a:avLst/>
          </a:prstGeom>
          <a:solidFill>
            <a:srgbClr val="B85042"/>
          </a:solidFill>
          <a:ln w="12700">
            <a:solidFill>
              <a:srgbClr val="B85042"/>
            </a:solidFill>
            <a:prstDash val="solid"/>
          </a:ln>
        </p:spPr>
        <p:txBody>
          <a:bodyPr/>
          <a:lstStyle/>
          <a:p>
            <a:endParaRPr lang="en-US" sz="2800"/>
          </a:p>
        </p:txBody>
      </p:sp>
      <p:sp>
        <p:nvSpPr>
          <p:cNvPr id="55" name="Text 22">
            <a:extLst>
              <a:ext uri="{FF2B5EF4-FFF2-40B4-BE49-F238E27FC236}">
                <a16:creationId xmlns:a16="http://schemas.microsoft.com/office/drawing/2014/main" id="{CC719D2A-ACEC-B6C4-D82A-A8910030A388}"/>
              </a:ext>
            </a:extLst>
          </p:cNvPr>
          <p:cNvSpPr/>
          <p:nvPr/>
        </p:nvSpPr>
        <p:spPr>
          <a:xfrm>
            <a:off x="8346948" y="4875693"/>
            <a:ext cx="2514600" cy="201168"/>
          </a:xfrm>
          <a:prstGeom prst="rect">
            <a:avLst/>
          </a:prstGeom>
          <a:noFill/>
          <a:ln/>
        </p:spPr>
        <p:txBody>
          <a:bodyPr wrap="square" lIns="0" tIns="0" rIns="0" bIns="0" rtlCol="0" anchor="ctr"/>
          <a:lstStyle/>
          <a:p>
            <a:pPr marL="0" indent="0">
              <a:buNone/>
            </a:pPr>
            <a:r>
              <a:rPr lang="en-US" sz="1600" b="1" dirty="0">
                <a:solidFill>
                  <a:srgbClr val="1B2D6B"/>
                </a:solidFill>
                <a:latin typeface="Calibri" pitchFamily="34" charset="0"/>
                <a:ea typeface="Calibri" pitchFamily="34" charset="-122"/>
                <a:cs typeface="Calibri" pitchFamily="34" charset="-120"/>
              </a:rPr>
              <a:t>25% below budget</a:t>
            </a:r>
            <a:endParaRPr lang="en-US" sz="1600" dirty="0"/>
          </a:p>
        </p:txBody>
      </p:sp>
      <p:sp>
        <p:nvSpPr>
          <p:cNvPr id="56" name="Text 23">
            <a:extLst>
              <a:ext uri="{FF2B5EF4-FFF2-40B4-BE49-F238E27FC236}">
                <a16:creationId xmlns:a16="http://schemas.microsoft.com/office/drawing/2014/main" id="{24EB21FA-1FE0-AD37-D92C-84CEBCE621B6}"/>
              </a:ext>
            </a:extLst>
          </p:cNvPr>
          <p:cNvSpPr/>
          <p:nvPr/>
        </p:nvSpPr>
        <p:spPr>
          <a:xfrm>
            <a:off x="8346948" y="5095149"/>
            <a:ext cx="2514600" cy="201168"/>
          </a:xfrm>
          <a:prstGeom prst="rect">
            <a:avLst/>
          </a:prstGeom>
          <a:noFill/>
          <a:ln/>
        </p:spPr>
        <p:txBody>
          <a:bodyPr wrap="square" lIns="0" tIns="0" rIns="0" bIns="0" rtlCol="0" anchor="ctr"/>
          <a:lstStyle/>
          <a:p>
            <a:pPr marL="0" indent="0">
              <a:buNone/>
            </a:pPr>
            <a:r>
              <a:rPr lang="en-US" sz="1100" dirty="0">
                <a:solidFill>
                  <a:srgbClr val="64748B"/>
                </a:solidFill>
                <a:latin typeface="Calibri" pitchFamily="34" charset="0"/>
                <a:ea typeface="Calibri" pitchFamily="34" charset="-122"/>
                <a:cs typeface="Calibri" pitchFamily="34" charset="-120"/>
              </a:rPr>
              <a:t>Due to recruitment delays, procurement establishment, EA invoice timing</a:t>
            </a:r>
            <a:endParaRPr lang="en-US" sz="1100" dirty="0"/>
          </a:p>
        </p:txBody>
      </p:sp>
    </p:spTree>
    <p:extLst>
      <p:ext uri="{BB962C8B-B14F-4D97-AF65-F5344CB8AC3E}">
        <p14:creationId xmlns:p14="http://schemas.microsoft.com/office/powerpoint/2010/main" val="18582227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E43FBD47-5964-18FA-421C-AB6FFE56280A}"/>
              </a:ext>
            </a:extLst>
          </p:cNvPr>
          <p:cNvSpPr/>
          <p:nvPr/>
        </p:nvSpPr>
        <p:spPr>
          <a:xfrm>
            <a:off x="5284921" y="352241"/>
            <a:ext cx="5060349" cy="818385"/>
          </a:xfrm>
          <a:prstGeom prst="rect">
            <a:avLst/>
          </a:prstGeom>
          <a:noFill/>
          <a:ln/>
        </p:spPr>
        <p:txBody>
          <a:bodyPr wrap="square" lIns="0" tIns="0" rIns="0" bIns="0" rtlCol="0" anchor="ctr"/>
          <a:lstStyle/>
          <a:p>
            <a:pPr marL="0" indent="0" algn="ctr">
              <a:buNone/>
            </a:pPr>
            <a:r>
              <a:rPr lang="en-US" sz="3200" b="1" dirty="0">
                <a:solidFill>
                  <a:srgbClr val="1B2D6B"/>
                </a:solidFill>
                <a:latin typeface="Calibri" pitchFamily="34" charset="0"/>
                <a:ea typeface="Calibri" pitchFamily="34" charset="-122"/>
                <a:cs typeface="Calibri" pitchFamily="34" charset="-120"/>
              </a:rPr>
              <a:t>KRA 1: Governance, Management &amp; Coordination</a:t>
            </a:r>
            <a:endParaRPr lang="en-US" sz="3200" dirty="0"/>
          </a:p>
        </p:txBody>
      </p:sp>
      <p:sp>
        <p:nvSpPr>
          <p:cNvPr id="8" name="Shape 2">
            <a:extLst>
              <a:ext uri="{FF2B5EF4-FFF2-40B4-BE49-F238E27FC236}">
                <a16:creationId xmlns:a16="http://schemas.microsoft.com/office/drawing/2014/main" id="{3273B1B7-F899-20C6-06EC-DED12B1F802D}"/>
              </a:ext>
            </a:extLst>
          </p:cNvPr>
          <p:cNvSpPr/>
          <p:nvPr/>
        </p:nvSpPr>
        <p:spPr>
          <a:xfrm>
            <a:off x="10646947" y="465"/>
            <a:ext cx="1545053" cy="818385"/>
          </a:xfrm>
          <a:prstGeom prst="roundRect">
            <a:avLst>
              <a:gd name="adj" fmla="val 14545"/>
            </a:avLst>
          </a:prstGeom>
          <a:solidFill>
            <a:srgbClr val="F59E0B"/>
          </a:solidFill>
          <a:ln w="12700">
            <a:solidFill>
              <a:srgbClr val="F59E0B"/>
            </a:solidFill>
            <a:prstDash val="solid"/>
          </a:ln>
        </p:spPr>
        <p:txBody>
          <a:bodyPr/>
          <a:lstStyle/>
          <a:p>
            <a:endParaRPr lang="en-US" sz="2400"/>
          </a:p>
        </p:txBody>
      </p:sp>
      <p:sp>
        <p:nvSpPr>
          <p:cNvPr id="9" name="Text 3">
            <a:extLst>
              <a:ext uri="{FF2B5EF4-FFF2-40B4-BE49-F238E27FC236}">
                <a16:creationId xmlns:a16="http://schemas.microsoft.com/office/drawing/2014/main" id="{40DC4166-96FC-9AB2-8525-786425A7F4D6}"/>
              </a:ext>
            </a:extLst>
          </p:cNvPr>
          <p:cNvSpPr/>
          <p:nvPr/>
        </p:nvSpPr>
        <p:spPr>
          <a:xfrm>
            <a:off x="10631449" y="-15498"/>
            <a:ext cx="1545053" cy="818385"/>
          </a:xfrm>
          <a:prstGeom prst="rect">
            <a:avLst/>
          </a:prstGeom>
          <a:noFill/>
          <a:ln/>
        </p:spPr>
        <p:txBody>
          <a:bodyPr wrap="square" lIns="0" tIns="0" rIns="0" bIns="0" rtlCol="0" anchor="ctr"/>
          <a:lstStyle/>
          <a:p>
            <a:pPr marL="0" indent="0" algn="ctr">
              <a:buNone/>
            </a:pPr>
            <a:r>
              <a:rPr lang="en-US" sz="2400" b="1" dirty="0">
                <a:solidFill>
                  <a:schemeClr val="bg1"/>
                </a:solidFill>
                <a:latin typeface="Calibri" pitchFamily="34" charset="0"/>
                <a:ea typeface="Calibri" pitchFamily="34" charset="-122"/>
                <a:cs typeface="Calibri" pitchFamily="34" charset="-120"/>
              </a:rPr>
              <a:t>AMBER</a:t>
            </a:r>
            <a:endParaRPr lang="en-US" sz="2400" dirty="0">
              <a:solidFill>
                <a:schemeClr val="bg1"/>
              </a:solidFill>
            </a:endParaRPr>
          </a:p>
        </p:txBody>
      </p:sp>
      <p:sp>
        <p:nvSpPr>
          <p:cNvPr id="10" name="Text 4">
            <a:extLst>
              <a:ext uri="{FF2B5EF4-FFF2-40B4-BE49-F238E27FC236}">
                <a16:creationId xmlns:a16="http://schemas.microsoft.com/office/drawing/2014/main" id="{861206C6-728A-9D94-26A1-31CFB0F28AD2}"/>
              </a:ext>
            </a:extLst>
          </p:cNvPr>
          <p:cNvSpPr/>
          <p:nvPr/>
        </p:nvSpPr>
        <p:spPr>
          <a:xfrm>
            <a:off x="5225641" y="1115762"/>
            <a:ext cx="4479010" cy="489165"/>
          </a:xfrm>
          <a:prstGeom prst="rect">
            <a:avLst/>
          </a:prstGeom>
          <a:noFill/>
          <a:ln/>
        </p:spPr>
        <p:txBody>
          <a:bodyPr wrap="square" lIns="0" tIns="0" rIns="0" bIns="0" rtlCol="0" anchor="ctr"/>
          <a:lstStyle/>
          <a:p>
            <a:pPr marL="0" indent="0" algn="ctr">
              <a:buNone/>
            </a:pPr>
            <a:r>
              <a:rPr lang="en-US" sz="1600" b="1" i="1" dirty="0">
                <a:solidFill>
                  <a:srgbClr val="B85042"/>
                </a:solidFill>
                <a:latin typeface="Calibri" pitchFamily="34" charset="0"/>
                <a:ea typeface="Calibri" pitchFamily="34" charset="-122"/>
                <a:cs typeface="Calibri" pitchFamily="34" charset="-120"/>
              </a:rPr>
              <a:t>Building the institutional foundation for a Pacific-led, </a:t>
            </a:r>
          </a:p>
          <a:p>
            <a:pPr marL="0" indent="0" algn="ctr">
              <a:buNone/>
            </a:pPr>
            <a:r>
              <a:rPr lang="en-US" sz="1600" b="1" i="1" dirty="0">
                <a:solidFill>
                  <a:srgbClr val="B85042"/>
                </a:solidFill>
                <a:latin typeface="Calibri" pitchFamily="34" charset="0"/>
                <a:ea typeface="Calibri" pitchFamily="34" charset="-122"/>
                <a:cs typeface="Calibri" pitchFamily="34" charset="-120"/>
              </a:rPr>
              <a:t>decade-long programme</a:t>
            </a:r>
            <a:endParaRPr lang="en-US" sz="1600" b="1" dirty="0"/>
          </a:p>
        </p:txBody>
      </p:sp>
      <p:sp>
        <p:nvSpPr>
          <p:cNvPr id="12" name="Shape 6">
            <a:extLst>
              <a:ext uri="{FF2B5EF4-FFF2-40B4-BE49-F238E27FC236}">
                <a16:creationId xmlns:a16="http://schemas.microsoft.com/office/drawing/2014/main" id="{6B934F23-1643-ECC7-6114-3792929A944E}"/>
              </a:ext>
            </a:extLst>
          </p:cNvPr>
          <p:cNvSpPr/>
          <p:nvPr/>
        </p:nvSpPr>
        <p:spPr>
          <a:xfrm>
            <a:off x="1792379" y="1754279"/>
            <a:ext cx="1554480" cy="1005840"/>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13" name="Text 7">
            <a:extLst>
              <a:ext uri="{FF2B5EF4-FFF2-40B4-BE49-F238E27FC236}">
                <a16:creationId xmlns:a16="http://schemas.microsoft.com/office/drawing/2014/main" id="{4BCB4F3D-C32A-707A-7696-A841A7870A37}"/>
              </a:ext>
            </a:extLst>
          </p:cNvPr>
          <p:cNvSpPr/>
          <p:nvPr/>
        </p:nvSpPr>
        <p:spPr>
          <a:xfrm>
            <a:off x="1792379" y="1809143"/>
            <a:ext cx="1554480" cy="502920"/>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8</a:t>
            </a:r>
            <a:endParaRPr lang="en-US" sz="3600" dirty="0"/>
          </a:p>
        </p:txBody>
      </p:sp>
      <p:sp>
        <p:nvSpPr>
          <p:cNvPr id="14" name="Text 8">
            <a:extLst>
              <a:ext uri="{FF2B5EF4-FFF2-40B4-BE49-F238E27FC236}">
                <a16:creationId xmlns:a16="http://schemas.microsoft.com/office/drawing/2014/main" id="{195A6AB5-DBDB-8466-9FB2-8A1894E48462}"/>
              </a:ext>
            </a:extLst>
          </p:cNvPr>
          <p:cNvSpPr/>
          <p:nvPr/>
        </p:nvSpPr>
        <p:spPr>
          <a:xfrm>
            <a:off x="1792379" y="2302919"/>
            <a:ext cx="1554480" cy="402336"/>
          </a:xfrm>
          <a:prstGeom prst="rect">
            <a:avLst/>
          </a:prstGeom>
          <a:noFill/>
          <a:ln/>
        </p:spPr>
        <p:txBody>
          <a:bodyPr wrap="square" lIns="0" tIns="0" rIns="0" bIns="0" rtlCol="0" anchor="ctr"/>
          <a:lstStyle/>
          <a:p>
            <a:pPr marL="0" indent="0" algn="ctr">
              <a:buNone/>
            </a:pPr>
            <a:r>
              <a:rPr lang="en-US" sz="1200" dirty="0">
                <a:solidFill>
                  <a:srgbClr val="CADCFC"/>
                </a:solidFill>
                <a:latin typeface="Calibri" pitchFamily="34" charset="0"/>
                <a:ea typeface="Calibri" pitchFamily="34" charset="-122"/>
                <a:cs typeface="Calibri" pitchFamily="34" charset="-120"/>
              </a:rPr>
              <a:t>Governance &amp;</a:t>
            </a:r>
            <a:endParaRPr lang="en-US" sz="1200" dirty="0"/>
          </a:p>
          <a:p>
            <a:pPr marL="0" indent="0" algn="ctr">
              <a:buNone/>
            </a:pPr>
            <a:r>
              <a:rPr lang="en-US" sz="1200" dirty="0">
                <a:solidFill>
                  <a:srgbClr val="CADCFC"/>
                </a:solidFill>
                <a:latin typeface="Calibri" pitchFamily="34" charset="0"/>
                <a:ea typeface="Calibri" pitchFamily="34" charset="-122"/>
                <a:cs typeface="Calibri" pitchFamily="34" charset="-120"/>
              </a:rPr>
              <a:t>Partnership Mechanisms</a:t>
            </a:r>
            <a:endParaRPr lang="en-US" sz="1200" dirty="0"/>
          </a:p>
        </p:txBody>
      </p:sp>
      <p:sp>
        <p:nvSpPr>
          <p:cNvPr id="15" name="Shape 9">
            <a:extLst>
              <a:ext uri="{FF2B5EF4-FFF2-40B4-BE49-F238E27FC236}">
                <a16:creationId xmlns:a16="http://schemas.microsoft.com/office/drawing/2014/main" id="{910AD3C6-7A80-18B2-6477-D3B9E68970A4}"/>
              </a:ext>
            </a:extLst>
          </p:cNvPr>
          <p:cNvSpPr/>
          <p:nvPr/>
        </p:nvSpPr>
        <p:spPr>
          <a:xfrm>
            <a:off x="3484019" y="1754279"/>
            <a:ext cx="1554480" cy="1005840"/>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16" name="Text 10">
            <a:extLst>
              <a:ext uri="{FF2B5EF4-FFF2-40B4-BE49-F238E27FC236}">
                <a16:creationId xmlns:a16="http://schemas.microsoft.com/office/drawing/2014/main" id="{ABB95C5F-AED9-AB95-63B9-A07A5DB1896B}"/>
              </a:ext>
            </a:extLst>
          </p:cNvPr>
          <p:cNvSpPr/>
          <p:nvPr/>
        </p:nvSpPr>
        <p:spPr>
          <a:xfrm>
            <a:off x="3484019" y="1809143"/>
            <a:ext cx="1554480" cy="502920"/>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3 ✓</a:t>
            </a:r>
            <a:endParaRPr lang="en-US" sz="3600" dirty="0"/>
          </a:p>
        </p:txBody>
      </p:sp>
      <p:sp>
        <p:nvSpPr>
          <p:cNvPr id="17" name="Text 11">
            <a:extLst>
              <a:ext uri="{FF2B5EF4-FFF2-40B4-BE49-F238E27FC236}">
                <a16:creationId xmlns:a16="http://schemas.microsoft.com/office/drawing/2014/main" id="{385D6679-98EA-0A74-53E7-15E6080CECF9}"/>
              </a:ext>
            </a:extLst>
          </p:cNvPr>
          <p:cNvSpPr/>
          <p:nvPr/>
        </p:nvSpPr>
        <p:spPr>
          <a:xfrm>
            <a:off x="3484019" y="2302919"/>
            <a:ext cx="1554480" cy="402336"/>
          </a:xfrm>
          <a:prstGeom prst="rect">
            <a:avLst/>
          </a:prstGeom>
          <a:noFill/>
          <a:ln/>
        </p:spPr>
        <p:txBody>
          <a:bodyPr wrap="square" lIns="0" tIns="0" rIns="0" bIns="0" rtlCol="0" anchor="ctr"/>
          <a:lstStyle/>
          <a:p>
            <a:pPr marL="0" indent="0" algn="ctr">
              <a:buNone/>
            </a:pPr>
            <a:r>
              <a:rPr lang="en-US" sz="1200" dirty="0">
                <a:solidFill>
                  <a:srgbClr val="CADCFC"/>
                </a:solidFill>
                <a:latin typeface="Calibri" pitchFamily="34" charset="0"/>
                <a:ea typeface="Calibri" pitchFamily="34" charset="-122"/>
                <a:cs typeface="Calibri" pitchFamily="34" charset="-120"/>
              </a:rPr>
              <a:t>Governance Studies</a:t>
            </a:r>
            <a:endParaRPr lang="en-US" sz="1200" dirty="0"/>
          </a:p>
          <a:p>
            <a:pPr marL="0" indent="0" algn="ctr">
              <a:buNone/>
            </a:pPr>
            <a:r>
              <a:rPr lang="en-US" sz="1200" dirty="0">
                <a:solidFill>
                  <a:srgbClr val="CADCFC"/>
                </a:solidFill>
                <a:latin typeface="Calibri" pitchFamily="34" charset="0"/>
                <a:ea typeface="Calibri" pitchFamily="34" charset="-122"/>
                <a:cs typeface="Calibri" pitchFamily="34" charset="-120"/>
              </a:rPr>
              <a:t>Completed</a:t>
            </a:r>
            <a:endParaRPr lang="en-US" sz="1200" dirty="0"/>
          </a:p>
        </p:txBody>
      </p:sp>
      <p:sp>
        <p:nvSpPr>
          <p:cNvPr id="18" name="Shape 12">
            <a:extLst>
              <a:ext uri="{FF2B5EF4-FFF2-40B4-BE49-F238E27FC236}">
                <a16:creationId xmlns:a16="http://schemas.microsoft.com/office/drawing/2014/main" id="{599D7503-1B8F-0348-9C69-CD377A3730B3}"/>
              </a:ext>
            </a:extLst>
          </p:cNvPr>
          <p:cNvSpPr/>
          <p:nvPr/>
        </p:nvSpPr>
        <p:spPr>
          <a:xfrm>
            <a:off x="5175659" y="1754279"/>
            <a:ext cx="1554480" cy="1005840"/>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19" name="Text 13">
            <a:extLst>
              <a:ext uri="{FF2B5EF4-FFF2-40B4-BE49-F238E27FC236}">
                <a16:creationId xmlns:a16="http://schemas.microsoft.com/office/drawing/2014/main" id="{F249EFFF-31E5-F50C-C925-5A05CDC19489}"/>
              </a:ext>
            </a:extLst>
          </p:cNvPr>
          <p:cNvSpPr/>
          <p:nvPr/>
        </p:nvSpPr>
        <p:spPr>
          <a:xfrm>
            <a:off x="5175659" y="1809143"/>
            <a:ext cx="1554480" cy="502920"/>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5</a:t>
            </a:r>
            <a:endParaRPr lang="en-US" sz="3600" dirty="0"/>
          </a:p>
        </p:txBody>
      </p:sp>
      <p:sp>
        <p:nvSpPr>
          <p:cNvPr id="20" name="Text 14">
            <a:extLst>
              <a:ext uri="{FF2B5EF4-FFF2-40B4-BE49-F238E27FC236}">
                <a16:creationId xmlns:a16="http://schemas.microsoft.com/office/drawing/2014/main" id="{0AC2B462-7BDB-E46B-66FA-B5963ECA316F}"/>
              </a:ext>
            </a:extLst>
          </p:cNvPr>
          <p:cNvSpPr/>
          <p:nvPr/>
        </p:nvSpPr>
        <p:spPr>
          <a:xfrm>
            <a:off x="5175659" y="2302919"/>
            <a:ext cx="1554480" cy="402336"/>
          </a:xfrm>
          <a:prstGeom prst="rect">
            <a:avLst/>
          </a:prstGeom>
          <a:noFill/>
          <a:ln/>
        </p:spPr>
        <p:txBody>
          <a:bodyPr wrap="square" lIns="0" tIns="0" rIns="0" bIns="0" rtlCol="0" anchor="ctr"/>
          <a:lstStyle/>
          <a:p>
            <a:pPr marL="0" indent="0" algn="ctr">
              <a:buNone/>
            </a:pPr>
            <a:r>
              <a:rPr lang="en-US" sz="1200" dirty="0">
                <a:solidFill>
                  <a:srgbClr val="CADCFC"/>
                </a:solidFill>
                <a:latin typeface="Calibri" pitchFamily="34" charset="0"/>
                <a:ea typeface="Calibri" pitchFamily="34" charset="-122"/>
                <a:cs typeface="Calibri" pitchFamily="34" charset="-120"/>
              </a:rPr>
              <a:t>Frameworks</a:t>
            </a:r>
            <a:endParaRPr lang="en-US" sz="1200" dirty="0"/>
          </a:p>
          <a:p>
            <a:pPr marL="0" indent="0" algn="ctr">
              <a:buNone/>
            </a:pPr>
            <a:r>
              <a:rPr lang="en-US" sz="1200" dirty="0">
                <a:solidFill>
                  <a:srgbClr val="CADCFC"/>
                </a:solidFill>
                <a:latin typeface="Calibri" pitchFamily="34" charset="0"/>
                <a:ea typeface="Calibri" pitchFamily="34" charset="-122"/>
                <a:cs typeface="Calibri" pitchFamily="34" charset="-120"/>
              </a:rPr>
              <a:t>Fully Adopted</a:t>
            </a:r>
            <a:endParaRPr lang="en-US" sz="1200" dirty="0"/>
          </a:p>
        </p:txBody>
      </p:sp>
      <p:sp>
        <p:nvSpPr>
          <p:cNvPr id="21" name="Shape 15">
            <a:extLst>
              <a:ext uri="{FF2B5EF4-FFF2-40B4-BE49-F238E27FC236}">
                <a16:creationId xmlns:a16="http://schemas.microsoft.com/office/drawing/2014/main" id="{112C9670-8163-7C34-3FD8-5B2B42433668}"/>
              </a:ext>
            </a:extLst>
          </p:cNvPr>
          <p:cNvSpPr/>
          <p:nvPr/>
        </p:nvSpPr>
        <p:spPr>
          <a:xfrm>
            <a:off x="6867298" y="1754279"/>
            <a:ext cx="1951237" cy="1005840"/>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22" name="Text 16">
            <a:extLst>
              <a:ext uri="{FF2B5EF4-FFF2-40B4-BE49-F238E27FC236}">
                <a16:creationId xmlns:a16="http://schemas.microsoft.com/office/drawing/2014/main" id="{7C208B43-F530-8542-562D-45533C7E92C5}"/>
              </a:ext>
            </a:extLst>
          </p:cNvPr>
          <p:cNvSpPr/>
          <p:nvPr/>
        </p:nvSpPr>
        <p:spPr>
          <a:xfrm>
            <a:off x="6867298" y="1809143"/>
            <a:ext cx="1951237"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Calibri" pitchFamily="34" charset="0"/>
                <a:ea typeface="Calibri" pitchFamily="34" charset="-122"/>
                <a:cs typeface="Calibri" pitchFamily="34" charset="-120"/>
              </a:rPr>
              <a:t>6 FTE</a:t>
            </a:r>
            <a:endParaRPr lang="en-US" sz="2000" dirty="0"/>
          </a:p>
          <a:p>
            <a:pPr marL="0" indent="0" algn="ctr">
              <a:buNone/>
            </a:pPr>
            <a:r>
              <a:rPr lang="en-US" sz="2000" b="1" dirty="0">
                <a:solidFill>
                  <a:srgbClr val="FFFFFF"/>
                </a:solidFill>
                <a:latin typeface="Calibri" pitchFamily="34" charset="0"/>
                <a:ea typeface="Calibri" pitchFamily="34" charset="-122"/>
                <a:cs typeface="Calibri" pitchFamily="34" charset="-120"/>
              </a:rPr>
              <a:t>+3</a:t>
            </a:r>
            <a:endParaRPr lang="en-US" sz="2000" dirty="0"/>
          </a:p>
        </p:txBody>
      </p:sp>
      <p:sp>
        <p:nvSpPr>
          <p:cNvPr id="23" name="Text 17">
            <a:extLst>
              <a:ext uri="{FF2B5EF4-FFF2-40B4-BE49-F238E27FC236}">
                <a16:creationId xmlns:a16="http://schemas.microsoft.com/office/drawing/2014/main" id="{95155181-E2E5-E64B-06C1-1C913D1A69D7}"/>
              </a:ext>
            </a:extLst>
          </p:cNvPr>
          <p:cNvSpPr/>
          <p:nvPr/>
        </p:nvSpPr>
        <p:spPr>
          <a:xfrm>
            <a:off x="6867298" y="2302919"/>
            <a:ext cx="1951237" cy="402336"/>
          </a:xfrm>
          <a:prstGeom prst="rect">
            <a:avLst/>
          </a:prstGeom>
          <a:noFill/>
          <a:ln/>
        </p:spPr>
        <p:txBody>
          <a:bodyPr wrap="square" lIns="0" tIns="0" rIns="0" bIns="0" rtlCol="0" anchor="ctr"/>
          <a:lstStyle/>
          <a:p>
            <a:pPr marL="0" indent="0" algn="ctr">
              <a:buNone/>
            </a:pPr>
            <a:r>
              <a:rPr lang="en-US" sz="1200" dirty="0">
                <a:solidFill>
                  <a:srgbClr val="CADCFC"/>
                </a:solidFill>
                <a:latin typeface="Calibri" pitchFamily="34" charset="0"/>
                <a:ea typeface="Calibri" pitchFamily="34" charset="-122"/>
                <a:cs typeface="Calibri" pitchFamily="34" charset="-120"/>
              </a:rPr>
              <a:t>PMU Staff</a:t>
            </a:r>
            <a:endParaRPr lang="en-US" sz="1200" dirty="0"/>
          </a:p>
          <a:p>
            <a:pPr marL="0" indent="0" algn="ctr">
              <a:buNone/>
            </a:pPr>
            <a:r>
              <a:rPr lang="en-US" sz="1200" dirty="0">
                <a:solidFill>
                  <a:srgbClr val="CADCFC"/>
                </a:solidFill>
                <a:latin typeface="Calibri" pitchFamily="34" charset="0"/>
                <a:ea typeface="Calibri" pitchFamily="34" charset="-122"/>
                <a:cs typeface="Calibri" pitchFamily="34" charset="-120"/>
              </a:rPr>
              <a:t>in Post</a:t>
            </a:r>
            <a:endParaRPr lang="en-US" sz="1200" dirty="0"/>
          </a:p>
        </p:txBody>
      </p:sp>
      <p:sp>
        <p:nvSpPr>
          <p:cNvPr id="24" name="Shape 18">
            <a:extLst>
              <a:ext uri="{FF2B5EF4-FFF2-40B4-BE49-F238E27FC236}">
                <a16:creationId xmlns:a16="http://schemas.microsoft.com/office/drawing/2014/main" id="{9E579DAF-666F-B4C6-2B4D-3A3D2F0245A5}"/>
              </a:ext>
            </a:extLst>
          </p:cNvPr>
          <p:cNvSpPr/>
          <p:nvPr/>
        </p:nvSpPr>
        <p:spPr>
          <a:xfrm>
            <a:off x="8986692" y="1754279"/>
            <a:ext cx="1554480" cy="1005840"/>
          </a:xfrm>
          <a:prstGeom prst="rect">
            <a:avLst/>
          </a:prstGeom>
          <a:solidFill>
            <a:srgbClr val="1B2D6B"/>
          </a:solidFill>
          <a:ln w="12700">
            <a:solidFill>
              <a:srgbClr val="1B2D6B"/>
            </a:solidFill>
            <a:prstDash val="solid"/>
          </a:ln>
          <a:effectLst>
            <a:outerShdw blurRad="101600" dist="38100" dir="8100000" algn="bl" rotWithShape="0">
              <a:srgbClr val="000000">
                <a:alpha val="12000"/>
              </a:srgbClr>
            </a:outerShdw>
          </a:effectLst>
        </p:spPr>
        <p:txBody>
          <a:bodyPr/>
          <a:lstStyle/>
          <a:p>
            <a:endParaRPr lang="en-US" sz="3200"/>
          </a:p>
        </p:txBody>
      </p:sp>
      <p:sp>
        <p:nvSpPr>
          <p:cNvPr id="25" name="Text 19">
            <a:extLst>
              <a:ext uri="{FF2B5EF4-FFF2-40B4-BE49-F238E27FC236}">
                <a16:creationId xmlns:a16="http://schemas.microsoft.com/office/drawing/2014/main" id="{30ADF668-B38E-390A-D2DD-37262EB68A1E}"/>
              </a:ext>
            </a:extLst>
          </p:cNvPr>
          <p:cNvSpPr/>
          <p:nvPr/>
        </p:nvSpPr>
        <p:spPr>
          <a:xfrm>
            <a:off x="8986692" y="1809143"/>
            <a:ext cx="1554480" cy="502920"/>
          </a:xfrm>
          <a:prstGeom prst="rect">
            <a:avLst/>
          </a:prstGeom>
          <a:noFill/>
          <a:ln/>
        </p:spPr>
        <p:txBody>
          <a:bodyPr wrap="square" lIns="0" tIns="0" rIns="0" bIns="0"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15</a:t>
            </a:r>
            <a:endParaRPr lang="en-US" sz="3600" dirty="0"/>
          </a:p>
        </p:txBody>
      </p:sp>
      <p:sp>
        <p:nvSpPr>
          <p:cNvPr id="26" name="Text 20">
            <a:extLst>
              <a:ext uri="{FF2B5EF4-FFF2-40B4-BE49-F238E27FC236}">
                <a16:creationId xmlns:a16="http://schemas.microsoft.com/office/drawing/2014/main" id="{5BF63423-3526-1482-D70B-6648D1788A78}"/>
              </a:ext>
            </a:extLst>
          </p:cNvPr>
          <p:cNvSpPr/>
          <p:nvPr/>
        </p:nvSpPr>
        <p:spPr>
          <a:xfrm>
            <a:off x="8986692" y="2302919"/>
            <a:ext cx="1554480" cy="402336"/>
          </a:xfrm>
          <a:prstGeom prst="rect">
            <a:avLst/>
          </a:prstGeom>
          <a:noFill/>
          <a:ln/>
        </p:spPr>
        <p:txBody>
          <a:bodyPr wrap="square" lIns="0" tIns="0" rIns="0" bIns="0" rtlCol="0" anchor="ctr"/>
          <a:lstStyle/>
          <a:p>
            <a:pPr marL="0" indent="0" algn="ctr">
              <a:buNone/>
            </a:pPr>
            <a:r>
              <a:rPr lang="en-US" sz="1200" dirty="0">
                <a:solidFill>
                  <a:srgbClr val="CADCFC"/>
                </a:solidFill>
                <a:latin typeface="Calibri" pitchFamily="34" charset="0"/>
                <a:ea typeface="Calibri" pitchFamily="34" charset="-122"/>
                <a:cs typeface="Calibri" pitchFamily="34" charset="-120"/>
              </a:rPr>
              <a:t>Active WRP</a:t>
            </a:r>
            <a:endParaRPr lang="en-US" sz="1200" dirty="0"/>
          </a:p>
          <a:p>
            <a:pPr marL="0" indent="0" algn="ctr">
              <a:buNone/>
            </a:pPr>
            <a:r>
              <a:rPr lang="en-US" sz="1200" dirty="0">
                <a:solidFill>
                  <a:srgbClr val="CADCFC"/>
                </a:solidFill>
                <a:latin typeface="Calibri" pitchFamily="34" charset="0"/>
                <a:ea typeface="Calibri" pitchFamily="34" charset="-122"/>
                <a:cs typeface="Calibri" pitchFamily="34" charset="-120"/>
              </a:rPr>
              <a:t>Partners</a:t>
            </a:r>
            <a:endParaRPr lang="en-US" sz="1200" dirty="0"/>
          </a:p>
        </p:txBody>
      </p:sp>
      <p:sp>
        <p:nvSpPr>
          <p:cNvPr id="27" name="Text 21">
            <a:extLst>
              <a:ext uri="{FF2B5EF4-FFF2-40B4-BE49-F238E27FC236}">
                <a16:creationId xmlns:a16="http://schemas.microsoft.com/office/drawing/2014/main" id="{01ECCFFD-CBB5-5E52-0B49-FBFD9D9F0DEC}"/>
              </a:ext>
            </a:extLst>
          </p:cNvPr>
          <p:cNvSpPr/>
          <p:nvPr/>
        </p:nvSpPr>
        <p:spPr>
          <a:xfrm>
            <a:off x="802464" y="2892140"/>
            <a:ext cx="5363110" cy="306891"/>
          </a:xfrm>
          <a:prstGeom prst="rect">
            <a:avLst/>
          </a:prstGeom>
          <a:noFill/>
          <a:ln/>
        </p:spPr>
        <p:txBody>
          <a:bodyPr wrap="square" lIns="0" tIns="0" rIns="0" bIns="0" rtlCol="0" anchor="ctr"/>
          <a:lstStyle/>
          <a:p>
            <a:pPr marL="0" indent="0">
              <a:buNone/>
            </a:pPr>
            <a:r>
              <a:rPr lang="en-US" sz="2800" b="1" dirty="0">
                <a:solidFill>
                  <a:srgbClr val="16A34A"/>
                </a:solidFill>
                <a:latin typeface="Calibri" pitchFamily="34" charset="0"/>
                <a:ea typeface="Calibri" pitchFamily="34" charset="-122"/>
                <a:cs typeface="Calibri" pitchFamily="34" charset="-120"/>
              </a:rPr>
              <a:t>KEY ACHIEVEMENTS</a:t>
            </a:r>
            <a:endParaRPr lang="en-US" sz="2800" dirty="0"/>
          </a:p>
        </p:txBody>
      </p:sp>
      <p:sp>
        <p:nvSpPr>
          <p:cNvPr id="28" name="Text 22">
            <a:extLst>
              <a:ext uri="{FF2B5EF4-FFF2-40B4-BE49-F238E27FC236}">
                <a16:creationId xmlns:a16="http://schemas.microsoft.com/office/drawing/2014/main" id="{3F08C0EF-DB8A-73C3-94CE-6AD9372C6B1E}"/>
              </a:ext>
            </a:extLst>
          </p:cNvPr>
          <p:cNvSpPr/>
          <p:nvPr/>
        </p:nvSpPr>
        <p:spPr>
          <a:xfrm>
            <a:off x="924047" y="3253895"/>
            <a:ext cx="5538061" cy="2959426"/>
          </a:xfrm>
          <a:prstGeom prst="rect">
            <a:avLst/>
          </a:prstGeom>
          <a:noFill/>
          <a:ln/>
        </p:spPr>
        <p:txBody>
          <a:bodyPr wrap="square" rtlCol="0" anchor="ctr"/>
          <a:lstStyle/>
          <a:p>
            <a:pPr marL="342900" indent="-342900">
              <a:buSzPct val="100000"/>
              <a:buChar char="•"/>
            </a:pPr>
            <a:r>
              <a:rPr lang="en-US" dirty="0">
                <a:latin typeface="Calibri" pitchFamily="34" charset="0"/>
                <a:ea typeface="Calibri" pitchFamily="34" charset="-122"/>
                <a:cs typeface="Calibri" pitchFamily="34" charset="-120"/>
              </a:rPr>
              <a:t>GEDSI Strategy 2025–2033 approved 6 months ahead of schedule</a:t>
            </a:r>
            <a:endParaRPr lang="en-US" dirty="0"/>
          </a:p>
          <a:p>
            <a:pPr marL="342900" indent="-342900">
              <a:buSzPct val="100000"/>
              <a:buChar char="•"/>
            </a:pPr>
            <a:r>
              <a:rPr lang="en-US" dirty="0">
                <a:latin typeface="Calibri" pitchFamily="34" charset="0"/>
                <a:ea typeface="Calibri" pitchFamily="34" charset="-122"/>
                <a:cs typeface="Calibri" pitchFamily="34" charset="-120"/>
              </a:rPr>
              <a:t>MERL Framework, Sustainability Framework &amp; Governance Review finalised</a:t>
            </a:r>
            <a:endParaRPr lang="en-US" dirty="0"/>
          </a:p>
          <a:p>
            <a:pPr marL="342900" indent="-342900">
              <a:buSzPct val="100000"/>
              <a:buChar char="•"/>
            </a:pPr>
            <a:r>
              <a:rPr lang="en-US" dirty="0">
                <a:latin typeface="Calibri" pitchFamily="34" charset="0"/>
                <a:ea typeface="Calibri" pitchFamily="34" charset="-122"/>
                <a:cs typeface="Calibri" pitchFamily="34" charset="-120"/>
              </a:rPr>
              <a:t>All 3 governance studies complete (Alignment Review, Risk Matrix, Asset Register)</a:t>
            </a:r>
            <a:endParaRPr lang="en-US" dirty="0"/>
          </a:p>
          <a:p>
            <a:pPr marL="342900" indent="-342900">
              <a:buSzPct val="100000"/>
              <a:buChar char="•"/>
            </a:pPr>
            <a:r>
              <a:rPr lang="en-US" dirty="0">
                <a:latin typeface="Calibri" pitchFamily="34" charset="0"/>
                <a:ea typeface="Calibri" pitchFamily="34" charset="-122"/>
                <a:cs typeface="Calibri" pitchFamily="34" charset="-120"/>
              </a:rPr>
              <a:t>PFIF Phase 1 legal framework completed</a:t>
            </a:r>
            <a:endParaRPr lang="en-US" dirty="0"/>
          </a:p>
          <a:p>
            <a:pPr marL="342900" indent="-342900">
              <a:buSzPct val="100000"/>
              <a:buChar char="•"/>
            </a:pPr>
            <a:r>
              <a:rPr lang="en-US" dirty="0">
                <a:latin typeface="Calibri" pitchFamily="34" charset="0"/>
                <a:ea typeface="Calibri" pitchFamily="34" charset="-122"/>
                <a:cs typeface="Calibri" pitchFamily="34" charset="-120"/>
              </a:rPr>
              <a:t>10-year BoM–SPREP Strategic Relationship Arrangement signed</a:t>
            </a:r>
            <a:endParaRPr lang="en-US" dirty="0"/>
          </a:p>
          <a:p>
            <a:pPr marL="342900" indent="-342900">
              <a:buSzPct val="100000"/>
              <a:buChar char="•"/>
            </a:pPr>
            <a:r>
              <a:rPr lang="en-US" dirty="0">
                <a:latin typeface="Calibri" pitchFamily="34" charset="0"/>
                <a:ea typeface="Calibri" pitchFamily="34" charset="-122"/>
                <a:cs typeface="Calibri" pitchFamily="34" charset="-120"/>
              </a:rPr>
              <a:t>MHEWS Readiness Fund operational — first 2 Concept Notes approved</a:t>
            </a:r>
            <a:endParaRPr lang="en-US" dirty="0"/>
          </a:p>
        </p:txBody>
      </p:sp>
      <p:sp>
        <p:nvSpPr>
          <p:cNvPr id="29" name="Text 23">
            <a:extLst>
              <a:ext uri="{FF2B5EF4-FFF2-40B4-BE49-F238E27FC236}">
                <a16:creationId xmlns:a16="http://schemas.microsoft.com/office/drawing/2014/main" id="{5918B67A-7AAD-EBBF-743F-AB636C9497B9}"/>
              </a:ext>
            </a:extLst>
          </p:cNvPr>
          <p:cNvSpPr/>
          <p:nvPr/>
        </p:nvSpPr>
        <p:spPr>
          <a:xfrm>
            <a:off x="6588938" y="2942999"/>
            <a:ext cx="4069080" cy="256032"/>
          </a:xfrm>
          <a:prstGeom prst="rect">
            <a:avLst/>
          </a:prstGeom>
          <a:noFill/>
          <a:ln/>
        </p:spPr>
        <p:txBody>
          <a:bodyPr wrap="square" lIns="0" tIns="0" rIns="0" bIns="0" rtlCol="0" anchor="ctr"/>
          <a:lstStyle/>
          <a:p>
            <a:pPr marL="0" indent="0">
              <a:buNone/>
            </a:pPr>
            <a:r>
              <a:rPr lang="en-US" sz="2800" b="1" dirty="0">
                <a:solidFill>
                  <a:srgbClr val="B85042"/>
                </a:solidFill>
                <a:latin typeface="Calibri" pitchFamily="34" charset="0"/>
                <a:ea typeface="Calibri" pitchFamily="34" charset="-122"/>
                <a:cs typeface="Calibri" pitchFamily="34" charset="-120"/>
              </a:rPr>
              <a:t>KEY CHALLENGES</a:t>
            </a:r>
            <a:endParaRPr lang="en-US" sz="2800" dirty="0"/>
          </a:p>
        </p:txBody>
      </p:sp>
      <p:sp>
        <p:nvSpPr>
          <p:cNvPr id="30" name="Text 24">
            <a:extLst>
              <a:ext uri="{FF2B5EF4-FFF2-40B4-BE49-F238E27FC236}">
                <a16:creationId xmlns:a16="http://schemas.microsoft.com/office/drawing/2014/main" id="{21759ABE-0A34-1AE7-EE22-2F87AAB0395A}"/>
              </a:ext>
            </a:extLst>
          </p:cNvPr>
          <p:cNvSpPr/>
          <p:nvPr/>
        </p:nvSpPr>
        <p:spPr>
          <a:xfrm>
            <a:off x="6588938" y="3217805"/>
            <a:ext cx="5303519" cy="2959426"/>
          </a:xfrm>
          <a:prstGeom prst="rect">
            <a:avLst/>
          </a:prstGeom>
          <a:noFill/>
          <a:ln/>
        </p:spPr>
        <p:txBody>
          <a:bodyPr wrap="square" rtlCol="0" anchor="ctr"/>
          <a:lstStyle/>
          <a:p>
            <a:pPr marL="342900" indent="-342900">
              <a:buSzPct val="100000"/>
              <a:buChar char="•"/>
            </a:pPr>
            <a:r>
              <a:rPr lang="en-US" dirty="0">
                <a:latin typeface="Calibri" pitchFamily="34" charset="0"/>
                <a:ea typeface="Calibri" pitchFamily="34" charset="-122"/>
                <a:cs typeface="Calibri" pitchFamily="34" charset="-120"/>
              </a:rPr>
              <a:t>3 critical PMU roles vacant: MERLA, ESS/GEDSI, Communications Officers</a:t>
            </a:r>
            <a:endParaRPr lang="en-US" dirty="0"/>
          </a:p>
          <a:p>
            <a:pPr marL="342900" indent="-342900">
              <a:buSzPct val="100000"/>
              <a:buChar char="•"/>
            </a:pPr>
            <a:r>
              <a:rPr lang="en-US" dirty="0">
                <a:latin typeface="Calibri" pitchFamily="34" charset="0"/>
                <a:ea typeface="Calibri" pitchFamily="34" charset="-122"/>
                <a:cs typeface="Calibri" pitchFamily="34" charset="-120"/>
              </a:rPr>
              <a:t>Output 1.2 financing facility not yet commenced</a:t>
            </a:r>
            <a:endParaRPr lang="en-US" dirty="0"/>
          </a:p>
          <a:p>
            <a:pPr marL="342900" indent="-342900">
              <a:buSzPct val="100000"/>
              <a:buChar char="•"/>
            </a:pPr>
            <a:r>
              <a:rPr lang="en-US" dirty="0">
                <a:latin typeface="Calibri" pitchFamily="34" charset="0"/>
                <a:ea typeface="Calibri" pitchFamily="34" charset="-122"/>
                <a:cs typeface="Calibri" pitchFamily="34" charset="-120"/>
              </a:rPr>
              <a:t>Operations Manual still in development (due May 2026)</a:t>
            </a:r>
            <a:endParaRPr lang="en-US" dirty="0"/>
          </a:p>
          <a:p>
            <a:pPr marL="342900" indent="-342900">
              <a:buSzPct val="100000"/>
              <a:buChar char="•"/>
            </a:pPr>
            <a:r>
              <a:rPr lang="en-US" dirty="0">
                <a:latin typeface="Calibri" pitchFamily="34" charset="0"/>
                <a:ea typeface="Calibri" pitchFamily="34" charset="-122"/>
                <a:cs typeface="Calibri" pitchFamily="34" charset="-120"/>
              </a:rPr>
              <a:t>~50% of projects with GEDSI actions identified; only ~25% implementing</a:t>
            </a:r>
            <a:endParaRPr lang="en-US" dirty="0"/>
          </a:p>
          <a:p>
            <a:pPr marL="342900" indent="-342900">
              <a:buSzPct val="100000"/>
              <a:buChar char="•"/>
            </a:pPr>
            <a:r>
              <a:rPr lang="en-US" dirty="0">
                <a:latin typeface="Calibri" pitchFamily="34" charset="0"/>
                <a:ea typeface="Calibri" pitchFamily="34" charset="-122"/>
                <a:cs typeface="Calibri" pitchFamily="34" charset="-120"/>
              </a:rPr>
              <a:t>Pacific-led activities estimated at ~20–25% only</a:t>
            </a:r>
            <a:endParaRPr lang="en-US" dirty="0"/>
          </a:p>
          <a:p>
            <a:pPr marL="342900" indent="-342900">
              <a:buSzPct val="100000"/>
              <a:buChar char="•"/>
            </a:pPr>
            <a:r>
              <a:rPr lang="en-US" dirty="0">
                <a:latin typeface="Calibri" pitchFamily="34" charset="0"/>
                <a:ea typeface="Calibri" pitchFamily="34" charset="-122"/>
                <a:cs typeface="Calibri" pitchFamily="34" charset="-120"/>
              </a:rPr>
              <a:t>Pooled fund operationalisation delayed — affects programme efficiency</a:t>
            </a:r>
            <a:endParaRPr lang="en-US" dirty="0"/>
          </a:p>
        </p:txBody>
      </p:sp>
    </p:spTree>
    <p:extLst>
      <p:ext uri="{BB962C8B-B14F-4D97-AF65-F5344CB8AC3E}">
        <p14:creationId xmlns:p14="http://schemas.microsoft.com/office/powerpoint/2010/main" val="183084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5 SPREP PYOCR">
  <a:themeElements>
    <a:clrScheme name="25 SPREP PYOCR">
      <a:dk1>
        <a:srgbClr val="000000"/>
      </a:dk1>
      <a:lt1>
        <a:srgbClr val="FFFFFF"/>
      </a:lt1>
      <a:dk2>
        <a:srgbClr val="A7A7A7"/>
      </a:dk2>
      <a:lt2>
        <a:srgbClr val="535353"/>
      </a:lt2>
      <a:accent1>
        <a:srgbClr val="6283AD"/>
      </a:accent1>
      <a:accent2>
        <a:srgbClr val="324966"/>
      </a:accent2>
      <a:accent3>
        <a:srgbClr val="3A759E"/>
      </a:accent3>
      <a:accent4>
        <a:srgbClr val="3CA19C"/>
      </a:accent4>
      <a:accent5>
        <a:srgbClr val="053780"/>
      </a:accent5>
      <a:accent6>
        <a:srgbClr val="2D577E"/>
      </a:accent6>
      <a:hlink>
        <a:srgbClr val="0000FF"/>
      </a:hlink>
      <a:folHlink>
        <a:srgbClr val="FF00FF"/>
      </a:folHlink>
    </a:clrScheme>
    <a:fontScheme name="25 SPREP PYOCR">
      <a:majorFont>
        <a:latin typeface="Helvetica"/>
        <a:ea typeface="Helvetica"/>
        <a:cs typeface="Helvetica"/>
      </a:majorFont>
      <a:minorFont>
        <a:latin typeface="Calibri"/>
        <a:ea typeface="Calibri"/>
        <a:cs typeface="Calibri"/>
      </a:minorFont>
    </a:fontScheme>
    <a:fmtScheme name="25 SPREP PYOC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B93D4149CF1F4A82E5E3E1C517E5E7" ma:contentTypeVersion="14" ma:contentTypeDescription="Create a new document." ma:contentTypeScope="" ma:versionID="d14247df5acd62f07c5822c33c7bce24">
  <xsd:schema xmlns:xsd="http://www.w3.org/2001/XMLSchema" xmlns:xs="http://www.w3.org/2001/XMLSchema" xmlns:p="http://schemas.microsoft.com/office/2006/metadata/properties" xmlns:ns2="5c9379e0-c8fe-4c72-bd8d-06eab88b1c4d" xmlns:ns3="4600bc44-2015-4da8-875d-07b815e122b5" targetNamespace="http://schemas.microsoft.com/office/2006/metadata/properties" ma:root="true" ma:fieldsID="28baa5ac46b64773dddd434c176b73ee" ns2:_="" ns3:_="">
    <xsd:import namespace="5c9379e0-c8fe-4c72-bd8d-06eab88b1c4d"/>
    <xsd:import namespace="4600bc44-2015-4da8-875d-07b815e122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Top_x0020_2_x0020_Data_x0020_Framework_x0020_Principl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9379e0-c8fe-4c72-bd8d-06eab88b1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926c1b7-6265-4b08-9951-3c22af25e65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Top_x0020_2_x0020_Data_x0020_Framework_x0020_Principles" ma:index="21" nillable="true" ma:displayName="Top 2 Data Framework Principles" ma:internalName="Top_x0020_2_x0020_Data_x0020_Framework_x0020_Principles">
      <xsd:simpleType>
        <xsd:restriction base="dms:Choice">
          <xsd:enumeration value="1"/>
          <xsd:enumeration value="By"/>
          <xsd:enumeration value="Choice 3thre"/>
          <xsd:enumeration value="gsb"/>
        </xsd:restriction>
      </xsd:simpleType>
    </xsd:element>
  </xsd:schema>
  <xsd:schema xmlns:xsd="http://www.w3.org/2001/XMLSchema" xmlns:xs="http://www.w3.org/2001/XMLSchema" xmlns:dms="http://schemas.microsoft.com/office/2006/documentManagement/types" xmlns:pc="http://schemas.microsoft.com/office/infopath/2007/PartnerControls" targetNamespace="4600bc44-2015-4da8-875d-07b815e122b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910c851-c325-4e55-9a04-b815e3608e32}" ma:internalName="TaxCatchAll" ma:showField="CatchAllData" ma:web="4600bc44-2015-4da8-875d-07b815e122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600bc44-2015-4da8-875d-07b815e122b5" xsi:nil="true"/>
    <lcf76f155ced4ddcb4097134ff3c332f xmlns="5c9379e0-c8fe-4c72-bd8d-06eab88b1c4d">
      <Terms xmlns="http://schemas.microsoft.com/office/infopath/2007/PartnerControls"/>
    </lcf76f155ced4ddcb4097134ff3c332f>
    <Top_x0020_2_x0020_Data_x0020_Framework_x0020_Principles xmlns="5c9379e0-c8fe-4c72-bd8d-06eab88b1c4d" xsi:nil="true"/>
  </documentManagement>
</p:properties>
</file>

<file path=customXml/itemProps1.xml><?xml version="1.0" encoding="utf-8"?>
<ds:datastoreItem xmlns:ds="http://schemas.openxmlformats.org/officeDocument/2006/customXml" ds:itemID="{FCF4E79C-DE32-4FDE-ABB4-A9924C1411CB}">
  <ds:schemaRefs>
    <ds:schemaRef ds:uri="http://schemas.microsoft.com/sharepoint/v3/contenttype/forms"/>
  </ds:schemaRefs>
</ds:datastoreItem>
</file>

<file path=customXml/itemProps2.xml><?xml version="1.0" encoding="utf-8"?>
<ds:datastoreItem xmlns:ds="http://schemas.openxmlformats.org/officeDocument/2006/customXml" ds:itemID="{C3F0B395-FEFA-4B7E-8177-CEE4896CC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9379e0-c8fe-4c72-bd8d-06eab88b1c4d"/>
    <ds:schemaRef ds:uri="4600bc44-2015-4da8-875d-07b815e12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74E28B-1332-4EBC-9DC6-7131DED4D048}">
  <ds:schemaRefs>
    <ds:schemaRef ds:uri="http://purl.org/dc/terms/"/>
    <ds:schemaRef ds:uri="http://schemas.microsoft.com/office/2006/documentManagement/types"/>
    <ds:schemaRef ds:uri="http://purl.org/dc/elements/1.1/"/>
    <ds:schemaRef ds:uri="http://schemas.microsoft.com/office/infopath/2007/PartnerControls"/>
    <ds:schemaRef ds:uri="4600bc44-2015-4da8-875d-07b815e122b5"/>
    <ds:schemaRef ds:uri="http://schemas.microsoft.com/office/2006/metadata/properties"/>
    <ds:schemaRef ds:uri="http://schemas.openxmlformats.org/package/2006/metadata/core-properties"/>
    <ds:schemaRef ds:uri="5c9379e0-c8fe-4c72-bd8d-06eab88b1c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1522</TotalTime>
  <Words>5672</Words>
  <Application>Microsoft Macintosh PowerPoint</Application>
  <PresentationFormat>Widescreen</PresentationFormat>
  <Paragraphs>654</Paragraphs>
  <Slides>29</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Aptos</vt:lpstr>
      <vt:lpstr>Aptos Display</vt:lpstr>
      <vt:lpstr>Arial</vt:lpstr>
      <vt:lpstr>Calibri</vt:lpstr>
      <vt:lpstr>Courier New</vt:lpstr>
      <vt:lpstr>Office Theme</vt:lpstr>
      <vt:lpstr>25 SPREP PYOCR</vt:lpstr>
      <vt:lpstr>1_Office Theme</vt:lpstr>
      <vt:lpstr>FY2025 Annual Report 01 January 2025 – December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Stories (Qualitative Signals)</vt:lpstr>
      <vt:lpstr>Qualitative Signals-cont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Weather Ready Pacific Steering Committee Meeting  Progress &amp; Budget Tracking Report January-June 2025</dc:title>
  <dc:creator>'Ofa Fa'anunu</dc:creator>
  <cp:lastModifiedBy>Richard Lal</cp:lastModifiedBy>
  <cp:revision>212</cp:revision>
  <dcterms:created xsi:type="dcterms:W3CDTF">2024-11-05T07:42:31Z</dcterms:created>
  <dcterms:modified xsi:type="dcterms:W3CDTF">2026-05-31T12:58:55Z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0x01010061B93D4149CF1F4A82E5E3E1C517E5E7</vt:lpwstr>
  </property>
  <property fmtid="{D5CDD505-2E9C-101B-9397-08002B2CF9AE}" pid="3" name="MediaServiceImageTags">
    <vt:lpwstr/>
  </property>
</Properties>
</file>