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6" r:id="rId5"/>
  </p:sldMasterIdLst>
  <p:notesMasterIdLst>
    <p:notesMasterId r:id="rId13"/>
  </p:notesMasterIdLst>
  <p:sldIdLst>
    <p:sldId id="256" r:id="rId6"/>
    <p:sldId id="1226" r:id="rId7"/>
    <p:sldId id="1229" r:id="rId8"/>
    <p:sldId id="257" r:id="rId9"/>
    <p:sldId id="259" r:id="rId10"/>
    <p:sldId id="260" r:id="rId11"/>
    <p:sldId id="122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64CDC3A-7374-E23D-497B-D853F23798F8}" name="Richard Lal" initials="RL" userId="aad5bc7e0cbf69d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3F93"/>
    <a:srgbClr val="A5634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BB1B69-8B23-C346-9621-EE6D07EDA25A}" v="321" dt="2026-05-31T02:50:52.443"/>
    <p1510:client id="{4C5AF714-9081-F96E-5229-8D5F8EC78D0A}" v="15" dt="2026-05-31T12:30:20.060"/>
  </p1510:revLst>
</p1510:revInfo>
</file>

<file path=ppt/tableStyles.xml><?xml version="1.0" encoding="utf-8"?>
<a:tblStyleLst xmlns:a="http://schemas.openxmlformats.org/drawingml/2006/main" def="{5C22544A-7EE6-4342-B048-85BDC9FD1C3A}">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47"/>
    <p:restoredTop sz="67161"/>
  </p:normalViewPr>
  <p:slideViewPr>
    <p:cSldViewPr snapToGrid="0">
      <p:cViewPr varScale="1">
        <p:scale>
          <a:sx n="67" d="100"/>
          <a:sy n="67" d="100"/>
        </p:scale>
        <p:origin x="135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7E5F89-D517-4D7E-8612-0D7103EE9AD9}" type="datetimeFigureOut">
              <a:rPr lang="en-NZ" smtClean="0"/>
              <a:t>31/05/2026</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FB2355-B552-44E8-8D3A-D18871183675}" type="slidenum">
              <a:rPr lang="en-NZ" smtClean="0"/>
              <a:t>‹#›</a:t>
            </a:fld>
            <a:endParaRPr lang="en-NZ"/>
          </a:p>
        </p:txBody>
      </p:sp>
    </p:spTree>
    <p:extLst>
      <p:ext uri="{BB962C8B-B14F-4D97-AF65-F5344CB8AC3E}">
        <p14:creationId xmlns:p14="http://schemas.microsoft.com/office/powerpoint/2010/main" val="29395615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EFFB2355-B552-44E8-8D3A-D18871183675}" type="slidenum">
              <a:rPr lang="en-NZ" smtClean="0"/>
              <a:t>1</a:t>
            </a:fld>
            <a:endParaRPr lang="en-NZ"/>
          </a:p>
        </p:txBody>
      </p:sp>
    </p:spTree>
    <p:extLst>
      <p:ext uri="{BB962C8B-B14F-4D97-AF65-F5344CB8AC3E}">
        <p14:creationId xmlns:p14="http://schemas.microsoft.com/office/powerpoint/2010/main" val="12678686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FFB2355-B552-44E8-8D3A-D18871183675}" type="slidenum">
              <a:rPr lang="en-NZ" smtClean="0"/>
              <a:t>2</a:t>
            </a:fld>
            <a:endParaRPr lang="en-NZ"/>
          </a:p>
        </p:txBody>
      </p:sp>
    </p:spTree>
    <p:extLst>
      <p:ext uri="{BB962C8B-B14F-4D97-AF65-F5344CB8AC3E}">
        <p14:creationId xmlns:p14="http://schemas.microsoft.com/office/powerpoint/2010/main" val="2168562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FFB2355-B552-44E8-8D3A-D18871183675}" type="slidenum">
              <a:rPr lang="en-NZ" smtClean="0"/>
              <a:t>7</a:t>
            </a:fld>
            <a:endParaRPr lang="en-NZ"/>
          </a:p>
        </p:txBody>
      </p:sp>
    </p:spTree>
    <p:extLst>
      <p:ext uri="{BB962C8B-B14F-4D97-AF65-F5344CB8AC3E}">
        <p14:creationId xmlns:p14="http://schemas.microsoft.com/office/powerpoint/2010/main" val="29179945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EC482-868C-C6B6-60D1-EB96C607043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5CB65280-EE1B-6A51-03F1-1D50899F67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97BD265B-C198-8FDF-5939-08A1CA97F8B8}"/>
              </a:ext>
            </a:extLst>
          </p:cNvPr>
          <p:cNvSpPr>
            <a:spLocks noGrp="1"/>
          </p:cNvSpPr>
          <p:nvPr>
            <p:ph type="dt" sz="half" idx="10"/>
          </p:nvPr>
        </p:nvSpPr>
        <p:spPr/>
        <p:txBody>
          <a:bodyPr/>
          <a:lstStyle/>
          <a:p>
            <a:fld id="{E5EB02A2-9D48-4159-80D3-C095461AA217}" type="datetimeFigureOut">
              <a:rPr lang="en-AU" smtClean="0"/>
              <a:t>31/5/2026</a:t>
            </a:fld>
            <a:endParaRPr lang="en-AU"/>
          </a:p>
        </p:txBody>
      </p:sp>
      <p:sp>
        <p:nvSpPr>
          <p:cNvPr id="5" name="Footer Placeholder 4">
            <a:extLst>
              <a:ext uri="{FF2B5EF4-FFF2-40B4-BE49-F238E27FC236}">
                <a16:creationId xmlns:a16="http://schemas.microsoft.com/office/drawing/2014/main" id="{5F4472C3-0529-E001-0A01-8EF7A22A4E32}"/>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3EC386A1-6DBC-E53E-B65C-40CD33BF6D69}"/>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39518019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3C420-0E3C-2BCF-1C00-0BD839071A36}"/>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F851CBE6-0014-67C3-890F-200F4613977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8FBCC414-FF6A-C0AE-9C81-50D76133AE51}"/>
              </a:ext>
            </a:extLst>
          </p:cNvPr>
          <p:cNvSpPr>
            <a:spLocks noGrp="1"/>
          </p:cNvSpPr>
          <p:nvPr>
            <p:ph type="dt" sz="half" idx="10"/>
          </p:nvPr>
        </p:nvSpPr>
        <p:spPr/>
        <p:txBody>
          <a:bodyPr/>
          <a:lstStyle/>
          <a:p>
            <a:fld id="{E5EB02A2-9D48-4159-80D3-C095461AA217}" type="datetimeFigureOut">
              <a:rPr lang="en-AU" smtClean="0"/>
              <a:t>31/5/2026</a:t>
            </a:fld>
            <a:endParaRPr lang="en-AU"/>
          </a:p>
        </p:txBody>
      </p:sp>
      <p:sp>
        <p:nvSpPr>
          <p:cNvPr id="5" name="Footer Placeholder 4">
            <a:extLst>
              <a:ext uri="{FF2B5EF4-FFF2-40B4-BE49-F238E27FC236}">
                <a16:creationId xmlns:a16="http://schemas.microsoft.com/office/drawing/2014/main" id="{A40B16CA-4260-9B14-BB19-B4C44B1F8653}"/>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13179C5-2CD7-B636-A12A-B73E33E5FB7C}"/>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2538242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F7DBF14-EDFE-029A-D2C2-E5CE507D3C6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13ED70FA-0EE1-273C-2498-6BF081A0951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DF45FF2-B6A8-E693-317D-C552000C2D22}"/>
              </a:ext>
            </a:extLst>
          </p:cNvPr>
          <p:cNvSpPr>
            <a:spLocks noGrp="1"/>
          </p:cNvSpPr>
          <p:nvPr>
            <p:ph type="dt" sz="half" idx="10"/>
          </p:nvPr>
        </p:nvSpPr>
        <p:spPr/>
        <p:txBody>
          <a:bodyPr/>
          <a:lstStyle/>
          <a:p>
            <a:fld id="{E5EB02A2-9D48-4159-80D3-C095461AA217}" type="datetimeFigureOut">
              <a:rPr lang="en-AU" smtClean="0"/>
              <a:t>31/5/2026</a:t>
            </a:fld>
            <a:endParaRPr lang="en-AU"/>
          </a:p>
        </p:txBody>
      </p:sp>
      <p:sp>
        <p:nvSpPr>
          <p:cNvPr id="5" name="Footer Placeholder 4">
            <a:extLst>
              <a:ext uri="{FF2B5EF4-FFF2-40B4-BE49-F238E27FC236}">
                <a16:creationId xmlns:a16="http://schemas.microsoft.com/office/drawing/2014/main" id="{FFA4D693-64F4-583F-5C4B-7EF5FFFC3A4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EA9FD51-2742-85DD-F9F1-39D55E2A966E}"/>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32052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EC482-868C-C6B6-60D1-EB96C607043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5CB65280-EE1B-6A51-03F1-1D50899F67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97BD265B-C198-8FDF-5939-08A1CA97F8B8}"/>
              </a:ext>
            </a:extLst>
          </p:cNvPr>
          <p:cNvSpPr>
            <a:spLocks noGrp="1"/>
          </p:cNvSpPr>
          <p:nvPr>
            <p:ph type="dt" sz="half" idx="10"/>
          </p:nvPr>
        </p:nvSpPr>
        <p:spPr/>
        <p:txBody>
          <a:bodyPr/>
          <a:lstStyle/>
          <a:p>
            <a:fld id="{E5EB02A2-9D48-4159-80D3-C095461AA217}" type="datetimeFigureOut">
              <a:rPr lang="en-AU" smtClean="0"/>
              <a:t>31/5/2026</a:t>
            </a:fld>
            <a:endParaRPr lang="en-AU"/>
          </a:p>
        </p:txBody>
      </p:sp>
      <p:sp>
        <p:nvSpPr>
          <p:cNvPr id="5" name="Footer Placeholder 4">
            <a:extLst>
              <a:ext uri="{FF2B5EF4-FFF2-40B4-BE49-F238E27FC236}">
                <a16:creationId xmlns:a16="http://schemas.microsoft.com/office/drawing/2014/main" id="{5F4472C3-0529-E001-0A01-8EF7A22A4E32}"/>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3EC386A1-6DBC-E53E-B65C-40CD33BF6D69}"/>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12842039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19EF9-5394-A639-2C58-AF26A9A7D559}"/>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5F57C3E-BE53-95AA-3847-BAC9C574E57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79F69CB6-2BB6-A6D3-283B-28E4F3E89642}"/>
              </a:ext>
            </a:extLst>
          </p:cNvPr>
          <p:cNvSpPr>
            <a:spLocks noGrp="1"/>
          </p:cNvSpPr>
          <p:nvPr>
            <p:ph type="dt" sz="half" idx="10"/>
          </p:nvPr>
        </p:nvSpPr>
        <p:spPr/>
        <p:txBody>
          <a:bodyPr/>
          <a:lstStyle/>
          <a:p>
            <a:fld id="{E5EB02A2-9D48-4159-80D3-C095461AA217}" type="datetimeFigureOut">
              <a:rPr lang="en-AU" smtClean="0"/>
              <a:t>31/5/2026</a:t>
            </a:fld>
            <a:endParaRPr lang="en-AU"/>
          </a:p>
        </p:txBody>
      </p:sp>
      <p:sp>
        <p:nvSpPr>
          <p:cNvPr id="5" name="Footer Placeholder 4">
            <a:extLst>
              <a:ext uri="{FF2B5EF4-FFF2-40B4-BE49-F238E27FC236}">
                <a16:creationId xmlns:a16="http://schemas.microsoft.com/office/drawing/2014/main" id="{8E0BF5CE-5C57-5F16-BCDD-25E0E1A0500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F1494D2-8D34-AF39-BC08-636308D4D7C1}"/>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152555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88049-10F8-0FA4-4ABB-266101B81D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F88C1361-8B8E-F864-9507-5C0DCC30F5D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6D6DE3D-DE0A-DDD1-1A1B-D4B462B5DE9B}"/>
              </a:ext>
            </a:extLst>
          </p:cNvPr>
          <p:cNvSpPr>
            <a:spLocks noGrp="1"/>
          </p:cNvSpPr>
          <p:nvPr>
            <p:ph type="dt" sz="half" idx="10"/>
          </p:nvPr>
        </p:nvSpPr>
        <p:spPr/>
        <p:txBody>
          <a:bodyPr/>
          <a:lstStyle/>
          <a:p>
            <a:fld id="{E5EB02A2-9D48-4159-80D3-C095461AA217}" type="datetimeFigureOut">
              <a:rPr lang="en-AU" smtClean="0"/>
              <a:t>31/5/2026</a:t>
            </a:fld>
            <a:endParaRPr lang="en-AU"/>
          </a:p>
        </p:txBody>
      </p:sp>
      <p:sp>
        <p:nvSpPr>
          <p:cNvPr id="5" name="Footer Placeholder 4">
            <a:extLst>
              <a:ext uri="{FF2B5EF4-FFF2-40B4-BE49-F238E27FC236}">
                <a16:creationId xmlns:a16="http://schemas.microsoft.com/office/drawing/2014/main" id="{1A2FBE9A-E453-5466-107F-ECA05E38753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7B696F8-C415-9A97-878D-86508F5C61B9}"/>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4055149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1498C-95CB-55BE-A807-F8D35FE0B0C1}"/>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2508F8EA-46D2-DC7F-7B8F-2F33DA71337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BC89D14-FA91-C776-4D53-A3A082220A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37E7FBE3-C0E1-0951-470D-25E927553AC9}"/>
              </a:ext>
            </a:extLst>
          </p:cNvPr>
          <p:cNvSpPr>
            <a:spLocks noGrp="1"/>
          </p:cNvSpPr>
          <p:nvPr>
            <p:ph type="dt" sz="half" idx="10"/>
          </p:nvPr>
        </p:nvSpPr>
        <p:spPr/>
        <p:txBody>
          <a:bodyPr/>
          <a:lstStyle/>
          <a:p>
            <a:fld id="{E5EB02A2-9D48-4159-80D3-C095461AA217}" type="datetimeFigureOut">
              <a:rPr lang="en-AU" smtClean="0"/>
              <a:t>31/5/2026</a:t>
            </a:fld>
            <a:endParaRPr lang="en-AU"/>
          </a:p>
        </p:txBody>
      </p:sp>
      <p:sp>
        <p:nvSpPr>
          <p:cNvPr id="6" name="Footer Placeholder 5">
            <a:extLst>
              <a:ext uri="{FF2B5EF4-FFF2-40B4-BE49-F238E27FC236}">
                <a16:creationId xmlns:a16="http://schemas.microsoft.com/office/drawing/2014/main" id="{9FB2E5CA-75F1-8141-F87D-3F4D17B957F8}"/>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CC534F2-32DC-83F4-9E5C-62C07868F190}"/>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5816903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77828-48CF-38EC-5A43-F27521B5208B}"/>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FD2FA351-0664-EBBC-796E-EB4A854827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8025E80-8DBF-3F5D-0804-DCC8841C9C1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018119EC-47A2-FE91-217A-5CDFDA8991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B3F36A6-F9B1-3558-A56E-AF38F9F4E05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D3B72343-15A2-5973-7873-84BABC4FB23D}"/>
              </a:ext>
            </a:extLst>
          </p:cNvPr>
          <p:cNvSpPr>
            <a:spLocks noGrp="1"/>
          </p:cNvSpPr>
          <p:nvPr>
            <p:ph type="dt" sz="half" idx="10"/>
          </p:nvPr>
        </p:nvSpPr>
        <p:spPr/>
        <p:txBody>
          <a:bodyPr/>
          <a:lstStyle/>
          <a:p>
            <a:fld id="{E5EB02A2-9D48-4159-80D3-C095461AA217}" type="datetimeFigureOut">
              <a:rPr lang="en-AU" smtClean="0"/>
              <a:t>31/5/2026</a:t>
            </a:fld>
            <a:endParaRPr lang="en-AU"/>
          </a:p>
        </p:txBody>
      </p:sp>
      <p:sp>
        <p:nvSpPr>
          <p:cNvPr id="8" name="Footer Placeholder 7">
            <a:extLst>
              <a:ext uri="{FF2B5EF4-FFF2-40B4-BE49-F238E27FC236}">
                <a16:creationId xmlns:a16="http://schemas.microsoft.com/office/drawing/2014/main" id="{DB216382-4C94-7A93-499B-C196BB36A543}"/>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BF335D76-C24B-E757-5E28-93733D9FB93D}"/>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35330522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DC368-BC0C-E752-8C48-52AB2FC300F4}"/>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301F8B59-8717-F33E-23A8-A8D801AF0515}"/>
              </a:ext>
            </a:extLst>
          </p:cNvPr>
          <p:cNvSpPr>
            <a:spLocks noGrp="1"/>
          </p:cNvSpPr>
          <p:nvPr>
            <p:ph type="dt" sz="half" idx="10"/>
          </p:nvPr>
        </p:nvSpPr>
        <p:spPr/>
        <p:txBody>
          <a:bodyPr/>
          <a:lstStyle/>
          <a:p>
            <a:fld id="{E5EB02A2-9D48-4159-80D3-C095461AA217}" type="datetimeFigureOut">
              <a:rPr lang="en-AU" smtClean="0"/>
              <a:t>31/5/2026</a:t>
            </a:fld>
            <a:endParaRPr lang="en-AU"/>
          </a:p>
        </p:txBody>
      </p:sp>
      <p:sp>
        <p:nvSpPr>
          <p:cNvPr id="4" name="Footer Placeholder 3">
            <a:extLst>
              <a:ext uri="{FF2B5EF4-FFF2-40B4-BE49-F238E27FC236}">
                <a16:creationId xmlns:a16="http://schemas.microsoft.com/office/drawing/2014/main" id="{BE383FB7-5A8B-982A-9FED-4A7ED52E05AF}"/>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93FD7A14-394B-888C-33AE-5A420019C7D7}"/>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28559743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A09434-A273-7421-05D1-E8B5754423FB}"/>
              </a:ext>
            </a:extLst>
          </p:cNvPr>
          <p:cNvSpPr>
            <a:spLocks noGrp="1"/>
          </p:cNvSpPr>
          <p:nvPr>
            <p:ph type="dt" sz="half" idx="10"/>
          </p:nvPr>
        </p:nvSpPr>
        <p:spPr/>
        <p:txBody>
          <a:bodyPr/>
          <a:lstStyle/>
          <a:p>
            <a:fld id="{E5EB02A2-9D48-4159-80D3-C095461AA217}" type="datetimeFigureOut">
              <a:rPr lang="en-AU" smtClean="0"/>
              <a:t>31/5/2026</a:t>
            </a:fld>
            <a:endParaRPr lang="en-AU"/>
          </a:p>
        </p:txBody>
      </p:sp>
      <p:sp>
        <p:nvSpPr>
          <p:cNvPr id="3" name="Footer Placeholder 2">
            <a:extLst>
              <a:ext uri="{FF2B5EF4-FFF2-40B4-BE49-F238E27FC236}">
                <a16:creationId xmlns:a16="http://schemas.microsoft.com/office/drawing/2014/main" id="{6D45CD09-E780-FCF4-0FA7-28CF22155FE7}"/>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D5F06E5B-FDF0-5F53-40A6-A2C75F575DCA}"/>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36812742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FA258-E2BB-E3DF-BDB4-2C557CEC77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3484F757-D990-AC5A-A069-8B6C025AD3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3F1F2474-7A52-1CDA-D914-AFA35E5719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4CE189-0330-C77A-74AC-E33CBFA4A184}"/>
              </a:ext>
            </a:extLst>
          </p:cNvPr>
          <p:cNvSpPr>
            <a:spLocks noGrp="1"/>
          </p:cNvSpPr>
          <p:nvPr>
            <p:ph type="dt" sz="half" idx="10"/>
          </p:nvPr>
        </p:nvSpPr>
        <p:spPr/>
        <p:txBody>
          <a:bodyPr/>
          <a:lstStyle/>
          <a:p>
            <a:fld id="{E5EB02A2-9D48-4159-80D3-C095461AA217}" type="datetimeFigureOut">
              <a:rPr lang="en-AU" smtClean="0"/>
              <a:t>31/5/2026</a:t>
            </a:fld>
            <a:endParaRPr lang="en-AU"/>
          </a:p>
        </p:txBody>
      </p:sp>
      <p:sp>
        <p:nvSpPr>
          <p:cNvPr id="6" name="Footer Placeholder 5">
            <a:extLst>
              <a:ext uri="{FF2B5EF4-FFF2-40B4-BE49-F238E27FC236}">
                <a16:creationId xmlns:a16="http://schemas.microsoft.com/office/drawing/2014/main" id="{4F87F4C6-8387-4EDE-54A8-B2AC96B00811}"/>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00296EB0-B2A2-E6F4-E943-E6E9E68181AB}"/>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809488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19EF9-5394-A639-2C58-AF26A9A7D559}"/>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5F57C3E-BE53-95AA-3847-BAC9C574E57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79F69CB6-2BB6-A6D3-283B-28E4F3E89642}"/>
              </a:ext>
            </a:extLst>
          </p:cNvPr>
          <p:cNvSpPr>
            <a:spLocks noGrp="1"/>
          </p:cNvSpPr>
          <p:nvPr>
            <p:ph type="dt" sz="half" idx="10"/>
          </p:nvPr>
        </p:nvSpPr>
        <p:spPr/>
        <p:txBody>
          <a:bodyPr/>
          <a:lstStyle/>
          <a:p>
            <a:fld id="{E5EB02A2-9D48-4159-80D3-C095461AA217}" type="datetimeFigureOut">
              <a:rPr lang="en-AU" smtClean="0"/>
              <a:t>31/5/2026</a:t>
            </a:fld>
            <a:endParaRPr lang="en-AU"/>
          </a:p>
        </p:txBody>
      </p:sp>
      <p:sp>
        <p:nvSpPr>
          <p:cNvPr id="5" name="Footer Placeholder 4">
            <a:extLst>
              <a:ext uri="{FF2B5EF4-FFF2-40B4-BE49-F238E27FC236}">
                <a16:creationId xmlns:a16="http://schemas.microsoft.com/office/drawing/2014/main" id="{8E0BF5CE-5C57-5F16-BCDD-25E0E1A0500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F1494D2-8D34-AF39-BC08-636308D4D7C1}"/>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22971468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D1E74-FE8D-BD29-7686-2605D06E84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94628161-3667-1FF0-D2E8-660F3DE9A8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7F061B1A-21FF-2B3E-4761-9AF0EB9778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4D97D3-E7E8-11B4-D5BE-26ABC45B8CB0}"/>
              </a:ext>
            </a:extLst>
          </p:cNvPr>
          <p:cNvSpPr>
            <a:spLocks noGrp="1"/>
          </p:cNvSpPr>
          <p:nvPr>
            <p:ph type="dt" sz="half" idx="10"/>
          </p:nvPr>
        </p:nvSpPr>
        <p:spPr/>
        <p:txBody>
          <a:bodyPr/>
          <a:lstStyle/>
          <a:p>
            <a:fld id="{E5EB02A2-9D48-4159-80D3-C095461AA217}" type="datetimeFigureOut">
              <a:rPr lang="en-AU" smtClean="0"/>
              <a:t>31/5/2026</a:t>
            </a:fld>
            <a:endParaRPr lang="en-AU"/>
          </a:p>
        </p:txBody>
      </p:sp>
      <p:sp>
        <p:nvSpPr>
          <p:cNvPr id="6" name="Footer Placeholder 5">
            <a:extLst>
              <a:ext uri="{FF2B5EF4-FFF2-40B4-BE49-F238E27FC236}">
                <a16:creationId xmlns:a16="http://schemas.microsoft.com/office/drawing/2014/main" id="{295C2BFB-B939-DEF1-72E0-4DA84FA5485D}"/>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62D2881-3861-293E-44CA-D3A7B27A9B38}"/>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16436676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3C420-0E3C-2BCF-1C00-0BD839071A36}"/>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F851CBE6-0014-67C3-890F-200F4613977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8FBCC414-FF6A-C0AE-9C81-50D76133AE51}"/>
              </a:ext>
            </a:extLst>
          </p:cNvPr>
          <p:cNvSpPr>
            <a:spLocks noGrp="1"/>
          </p:cNvSpPr>
          <p:nvPr>
            <p:ph type="dt" sz="half" idx="10"/>
          </p:nvPr>
        </p:nvSpPr>
        <p:spPr/>
        <p:txBody>
          <a:bodyPr/>
          <a:lstStyle/>
          <a:p>
            <a:fld id="{E5EB02A2-9D48-4159-80D3-C095461AA217}" type="datetimeFigureOut">
              <a:rPr lang="en-AU" smtClean="0"/>
              <a:t>31/5/2026</a:t>
            </a:fld>
            <a:endParaRPr lang="en-AU"/>
          </a:p>
        </p:txBody>
      </p:sp>
      <p:sp>
        <p:nvSpPr>
          <p:cNvPr id="5" name="Footer Placeholder 4">
            <a:extLst>
              <a:ext uri="{FF2B5EF4-FFF2-40B4-BE49-F238E27FC236}">
                <a16:creationId xmlns:a16="http://schemas.microsoft.com/office/drawing/2014/main" id="{A40B16CA-4260-9B14-BB19-B4C44B1F8653}"/>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13179C5-2CD7-B636-A12A-B73E33E5FB7C}"/>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2147904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F7DBF14-EDFE-029A-D2C2-E5CE507D3C6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13ED70FA-0EE1-273C-2498-6BF081A0951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DF45FF2-B6A8-E693-317D-C552000C2D22}"/>
              </a:ext>
            </a:extLst>
          </p:cNvPr>
          <p:cNvSpPr>
            <a:spLocks noGrp="1"/>
          </p:cNvSpPr>
          <p:nvPr>
            <p:ph type="dt" sz="half" idx="10"/>
          </p:nvPr>
        </p:nvSpPr>
        <p:spPr/>
        <p:txBody>
          <a:bodyPr/>
          <a:lstStyle/>
          <a:p>
            <a:fld id="{E5EB02A2-9D48-4159-80D3-C095461AA217}" type="datetimeFigureOut">
              <a:rPr lang="en-AU" smtClean="0"/>
              <a:t>31/5/2026</a:t>
            </a:fld>
            <a:endParaRPr lang="en-AU"/>
          </a:p>
        </p:txBody>
      </p:sp>
      <p:sp>
        <p:nvSpPr>
          <p:cNvPr id="5" name="Footer Placeholder 4">
            <a:extLst>
              <a:ext uri="{FF2B5EF4-FFF2-40B4-BE49-F238E27FC236}">
                <a16:creationId xmlns:a16="http://schemas.microsoft.com/office/drawing/2014/main" id="{FFA4D693-64F4-583F-5C4B-7EF5FFFC3A4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EA9FD51-2742-85DD-F9F1-39D55E2A966E}"/>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151155285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91812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88049-10F8-0FA4-4ABB-266101B81D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F88C1361-8B8E-F864-9507-5C0DCC30F5D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6D6DE3D-DE0A-DDD1-1A1B-D4B462B5DE9B}"/>
              </a:ext>
            </a:extLst>
          </p:cNvPr>
          <p:cNvSpPr>
            <a:spLocks noGrp="1"/>
          </p:cNvSpPr>
          <p:nvPr>
            <p:ph type="dt" sz="half" idx="10"/>
          </p:nvPr>
        </p:nvSpPr>
        <p:spPr/>
        <p:txBody>
          <a:bodyPr/>
          <a:lstStyle/>
          <a:p>
            <a:fld id="{E5EB02A2-9D48-4159-80D3-C095461AA217}" type="datetimeFigureOut">
              <a:rPr lang="en-AU" smtClean="0"/>
              <a:t>31/5/2026</a:t>
            </a:fld>
            <a:endParaRPr lang="en-AU"/>
          </a:p>
        </p:txBody>
      </p:sp>
      <p:sp>
        <p:nvSpPr>
          <p:cNvPr id="5" name="Footer Placeholder 4">
            <a:extLst>
              <a:ext uri="{FF2B5EF4-FFF2-40B4-BE49-F238E27FC236}">
                <a16:creationId xmlns:a16="http://schemas.microsoft.com/office/drawing/2014/main" id="{1A2FBE9A-E453-5466-107F-ECA05E38753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7B696F8-C415-9A97-878D-86508F5C61B9}"/>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1979711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1498C-95CB-55BE-A807-F8D35FE0B0C1}"/>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2508F8EA-46D2-DC7F-7B8F-2F33DA71337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BC89D14-FA91-C776-4D53-A3A082220A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37E7FBE3-C0E1-0951-470D-25E927553AC9}"/>
              </a:ext>
            </a:extLst>
          </p:cNvPr>
          <p:cNvSpPr>
            <a:spLocks noGrp="1"/>
          </p:cNvSpPr>
          <p:nvPr>
            <p:ph type="dt" sz="half" idx="10"/>
          </p:nvPr>
        </p:nvSpPr>
        <p:spPr/>
        <p:txBody>
          <a:bodyPr/>
          <a:lstStyle/>
          <a:p>
            <a:fld id="{E5EB02A2-9D48-4159-80D3-C095461AA217}" type="datetimeFigureOut">
              <a:rPr lang="en-AU" smtClean="0"/>
              <a:t>31/5/2026</a:t>
            </a:fld>
            <a:endParaRPr lang="en-AU"/>
          </a:p>
        </p:txBody>
      </p:sp>
      <p:sp>
        <p:nvSpPr>
          <p:cNvPr id="6" name="Footer Placeholder 5">
            <a:extLst>
              <a:ext uri="{FF2B5EF4-FFF2-40B4-BE49-F238E27FC236}">
                <a16:creationId xmlns:a16="http://schemas.microsoft.com/office/drawing/2014/main" id="{9FB2E5CA-75F1-8141-F87D-3F4D17B957F8}"/>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CC534F2-32DC-83F4-9E5C-62C07868F190}"/>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4259806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77828-48CF-38EC-5A43-F27521B5208B}"/>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FD2FA351-0664-EBBC-796E-EB4A854827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8025E80-8DBF-3F5D-0804-DCC8841C9C1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018119EC-47A2-FE91-217A-5CDFDA8991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B3F36A6-F9B1-3558-A56E-AF38F9F4E05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D3B72343-15A2-5973-7873-84BABC4FB23D}"/>
              </a:ext>
            </a:extLst>
          </p:cNvPr>
          <p:cNvSpPr>
            <a:spLocks noGrp="1"/>
          </p:cNvSpPr>
          <p:nvPr>
            <p:ph type="dt" sz="half" idx="10"/>
          </p:nvPr>
        </p:nvSpPr>
        <p:spPr/>
        <p:txBody>
          <a:bodyPr/>
          <a:lstStyle/>
          <a:p>
            <a:fld id="{E5EB02A2-9D48-4159-80D3-C095461AA217}" type="datetimeFigureOut">
              <a:rPr lang="en-AU" smtClean="0"/>
              <a:t>31/5/2026</a:t>
            </a:fld>
            <a:endParaRPr lang="en-AU"/>
          </a:p>
        </p:txBody>
      </p:sp>
      <p:sp>
        <p:nvSpPr>
          <p:cNvPr id="8" name="Footer Placeholder 7">
            <a:extLst>
              <a:ext uri="{FF2B5EF4-FFF2-40B4-BE49-F238E27FC236}">
                <a16:creationId xmlns:a16="http://schemas.microsoft.com/office/drawing/2014/main" id="{DB216382-4C94-7A93-499B-C196BB36A543}"/>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BF335D76-C24B-E757-5E28-93733D9FB93D}"/>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1041245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DC368-BC0C-E752-8C48-52AB2FC300F4}"/>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301F8B59-8717-F33E-23A8-A8D801AF0515}"/>
              </a:ext>
            </a:extLst>
          </p:cNvPr>
          <p:cNvSpPr>
            <a:spLocks noGrp="1"/>
          </p:cNvSpPr>
          <p:nvPr>
            <p:ph type="dt" sz="half" idx="10"/>
          </p:nvPr>
        </p:nvSpPr>
        <p:spPr/>
        <p:txBody>
          <a:bodyPr/>
          <a:lstStyle/>
          <a:p>
            <a:fld id="{E5EB02A2-9D48-4159-80D3-C095461AA217}" type="datetimeFigureOut">
              <a:rPr lang="en-AU" smtClean="0"/>
              <a:t>31/5/2026</a:t>
            </a:fld>
            <a:endParaRPr lang="en-AU"/>
          </a:p>
        </p:txBody>
      </p:sp>
      <p:sp>
        <p:nvSpPr>
          <p:cNvPr id="4" name="Footer Placeholder 3">
            <a:extLst>
              <a:ext uri="{FF2B5EF4-FFF2-40B4-BE49-F238E27FC236}">
                <a16:creationId xmlns:a16="http://schemas.microsoft.com/office/drawing/2014/main" id="{BE383FB7-5A8B-982A-9FED-4A7ED52E05AF}"/>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93FD7A14-394B-888C-33AE-5A420019C7D7}"/>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2076538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A09434-A273-7421-05D1-E8B5754423FB}"/>
              </a:ext>
            </a:extLst>
          </p:cNvPr>
          <p:cNvSpPr>
            <a:spLocks noGrp="1"/>
          </p:cNvSpPr>
          <p:nvPr>
            <p:ph type="dt" sz="half" idx="10"/>
          </p:nvPr>
        </p:nvSpPr>
        <p:spPr/>
        <p:txBody>
          <a:bodyPr/>
          <a:lstStyle/>
          <a:p>
            <a:fld id="{E5EB02A2-9D48-4159-80D3-C095461AA217}" type="datetimeFigureOut">
              <a:rPr lang="en-AU" smtClean="0"/>
              <a:t>31/5/2026</a:t>
            </a:fld>
            <a:endParaRPr lang="en-AU"/>
          </a:p>
        </p:txBody>
      </p:sp>
      <p:sp>
        <p:nvSpPr>
          <p:cNvPr id="3" name="Footer Placeholder 2">
            <a:extLst>
              <a:ext uri="{FF2B5EF4-FFF2-40B4-BE49-F238E27FC236}">
                <a16:creationId xmlns:a16="http://schemas.microsoft.com/office/drawing/2014/main" id="{6D45CD09-E780-FCF4-0FA7-28CF22155FE7}"/>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D5F06E5B-FDF0-5F53-40A6-A2C75F575DCA}"/>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2465167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FA258-E2BB-E3DF-BDB4-2C557CEC77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3484F757-D990-AC5A-A069-8B6C025AD3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3F1F2474-7A52-1CDA-D914-AFA35E5719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4CE189-0330-C77A-74AC-E33CBFA4A184}"/>
              </a:ext>
            </a:extLst>
          </p:cNvPr>
          <p:cNvSpPr>
            <a:spLocks noGrp="1"/>
          </p:cNvSpPr>
          <p:nvPr>
            <p:ph type="dt" sz="half" idx="10"/>
          </p:nvPr>
        </p:nvSpPr>
        <p:spPr/>
        <p:txBody>
          <a:bodyPr/>
          <a:lstStyle/>
          <a:p>
            <a:fld id="{E5EB02A2-9D48-4159-80D3-C095461AA217}" type="datetimeFigureOut">
              <a:rPr lang="en-AU" smtClean="0"/>
              <a:t>31/5/2026</a:t>
            </a:fld>
            <a:endParaRPr lang="en-AU"/>
          </a:p>
        </p:txBody>
      </p:sp>
      <p:sp>
        <p:nvSpPr>
          <p:cNvPr id="6" name="Footer Placeholder 5">
            <a:extLst>
              <a:ext uri="{FF2B5EF4-FFF2-40B4-BE49-F238E27FC236}">
                <a16:creationId xmlns:a16="http://schemas.microsoft.com/office/drawing/2014/main" id="{4F87F4C6-8387-4EDE-54A8-B2AC96B00811}"/>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00296EB0-B2A2-E6F4-E943-E6E9E68181AB}"/>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1761829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D1E74-FE8D-BD29-7686-2605D06E84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94628161-3667-1FF0-D2E8-660F3DE9A8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7F061B1A-21FF-2B3E-4761-9AF0EB9778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4D97D3-E7E8-11B4-D5BE-26ABC45B8CB0}"/>
              </a:ext>
            </a:extLst>
          </p:cNvPr>
          <p:cNvSpPr>
            <a:spLocks noGrp="1"/>
          </p:cNvSpPr>
          <p:nvPr>
            <p:ph type="dt" sz="half" idx="10"/>
          </p:nvPr>
        </p:nvSpPr>
        <p:spPr/>
        <p:txBody>
          <a:bodyPr/>
          <a:lstStyle/>
          <a:p>
            <a:fld id="{E5EB02A2-9D48-4159-80D3-C095461AA217}" type="datetimeFigureOut">
              <a:rPr lang="en-AU" smtClean="0"/>
              <a:t>31/5/2026</a:t>
            </a:fld>
            <a:endParaRPr lang="en-AU"/>
          </a:p>
        </p:txBody>
      </p:sp>
      <p:sp>
        <p:nvSpPr>
          <p:cNvPr id="6" name="Footer Placeholder 5">
            <a:extLst>
              <a:ext uri="{FF2B5EF4-FFF2-40B4-BE49-F238E27FC236}">
                <a16:creationId xmlns:a16="http://schemas.microsoft.com/office/drawing/2014/main" id="{295C2BFB-B939-DEF1-72E0-4DA84FA5485D}"/>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62D2881-3861-293E-44CA-D3A7B27A9B38}"/>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837539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5000" b="-3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A162FA-BCBE-0E72-E3AA-2DB39ACA08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FCC654E5-94CC-4984-FB2E-93FBDB1B7C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CFC1CA0A-317E-E4E1-870F-96BA85E65B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5EB02A2-9D48-4159-80D3-C095461AA217}" type="datetimeFigureOut">
              <a:rPr lang="en-AU" smtClean="0"/>
              <a:t>31/5/2026</a:t>
            </a:fld>
            <a:endParaRPr lang="en-AU"/>
          </a:p>
        </p:txBody>
      </p:sp>
      <p:sp>
        <p:nvSpPr>
          <p:cNvPr id="5" name="Footer Placeholder 4">
            <a:extLst>
              <a:ext uri="{FF2B5EF4-FFF2-40B4-BE49-F238E27FC236}">
                <a16:creationId xmlns:a16="http://schemas.microsoft.com/office/drawing/2014/main" id="{92549FC0-5857-1F66-6B6C-40CE221BB0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AU"/>
          </a:p>
        </p:txBody>
      </p:sp>
      <p:sp>
        <p:nvSpPr>
          <p:cNvPr id="6" name="Slide Number Placeholder 5">
            <a:extLst>
              <a:ext uri="{FF2B5EF4-FFF2-40B4-BE49-F238E27FC236}">
                <a16:creationId xmlns:a16="http://schemas.microsoft.com/office/drawing/2014/main" id="{19C26EED-B4A0-E1AA-8D1F-5B35DBD9EC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7F55729-DB7C-4EFF-B0A8-CF3C3A9104D2}" type="slidenum">
              <a:rPr lang="en-AU" smtClean="0"/>
              <a:t>‹#›</a:t>
            </a:fld>
            <a:endParaRPr lang="en-AU"/>
          </a:p>
        </p:txBody>
      </p:sp>
      <p:sp>
        <p:nvSpPr>
          <p:cNvPr id="9" name="TextBox 8">
            <a:extLst>
              <a:ext uri="{FF2B5EF4-FFF2-40B4-BE49-F238E27FC236}">
                <a16:creationId xmlns:a16="http://schemas.microsoft.com/office/drawing/2014/main" id="{960A6587-CAB3-F9EC-F479-4A7B5352FA33}"/>
              </a:ext>
            </a:extLst>
          </p:cNvPr>
          <p:cNvSpPr txBox="1"/>
          <p:nvPr userDrawn="1">
            <p:extLst>
              <p:ext uri="{1162E1C5-73C7-4A58-AE30-91384D911F3F}">
                <p184:classification xmlns:p184="http://schemas.microsoft.com/office/powerpoint/2018/4/main" val="hdr"/>
              </p:ext>
            </p:extLst>
          </p:nvPr>
        </p:nvSpPr>
        <p:spPr>
          <a:xfrm>
            <a:off x="5836412" y="63500"/>
            <a:ext cx="544513" cy="152400"/>
          </a:xfrm>
          <a:prstGeom prst="rect">
            <a:avLst/>
          </a:prstGeom>
        </p:spPr>
        <p:txBody>
          <a:bodyPr horzOverflow="overflow" lIns="0" tIns="0" rIns="0" bIns="0">
            <a:spAutoFit/>
          </a:bodyPr>
          <a:lstStyle/>
          <a:p>
            <a:pPr algn="l"/>
            <a:r>
              <a:rPr lang="en-AU" sz="1000">
                <a:solidFill>
                  <a:srgbClr val="FF0000">
                    <a:alpha val="50000"/>
                  </a:srgbClr>
                </a:solidFill>
                <a:latin typeface="Aptos" panose="020B0004020202020204" pitchFamily="34" charset="0"/>
              </a:rPr>
              <a:t>OFFICIAL</a:t>
            </a:r>
          </a:p>
        </p:txBody>
      </p:sp>
      <p:sp>
        <p:nvSpPr>
          <p:cNvPr id="10" name="TextBox 9">
            <a:extLst>
              <a:ext uri="{FF2B5EF4-FFF2-40B4-BE49-F238E27FC236}">
                <a16:creationId xmlns:a16="http://schemas.microsoft.com/office/drawing/2014/main" id="{7F8C3936-106D-BCEA-E06D-5AF9C863CD84}"/>
              </a:ext>
            </a:extLst>
          </p:cNvPr>
          <p:cNvSpPr txBox="1"/>
          <p:nvPr userDrawn="1">
            <p:extLst>
              <p:ext uri="{1162E1C5-73C7-4A58-AE30-91384D911F3F}">
                <p184:classification xmlns:p184="http://schemas.microsoft.com/office/powerpoint/2018/4/main" val="ftr"/>
              </p:ext>
            </p:extLst>
          </p:nvPr>
        </p:nvSpPr>
        <p:spPr>
          <a:xfrm>
            <a:off x="5836412" y="6642100"/>
            <a:ext cx="544513" cy="152400"/>
          </a:xfrm>
          <a:prstGeom prst="rect">
            <a:avLst/>
          </a:prstGeom>
        </p:spPr>
        <p:txBody>
          <a:bodyPr horzOverflow="overflow" lIns="0" tIns="0" rIns="0" bIns="0">
            <a:spAutoFit/>
          </a:bodyPr>
          <a:lstStyle/>
          <a:p>
            <a:pPr algn="l"/>
            <a:r>
              <a:rPr lang="en-AU" sz="1000">
                <a:solidFill>
                  <a:srgbClr val="FF0000">
                    <a:alpha val="50000"/>
                  </a:srgbClr>
                </a:solidFill>
                <a:latin typeface="Aptos" panose="020B0004020202020204" pitchFamily="34" charset="0"/>
              </a:rPr>
              <a:t>OFFICIAL</a:t>
            </a:r>
          </a:p>
        </p:txBody>
      </p:sp>
    </p:spTree>
    <p:extLst>
      <p:ext uri="{BB962C8B-B14F-4D97-AF65-F5344CB8AC3E}">
        <p14:creationId xmlns:p14="http://schemas.microsoft.com/office/powerpoint/2010/main" val="25001011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A162FA-BCBE-0E72-E3AA-2DB39ACA08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FCC654E5-94CC-4984-FB2E-93FBDB1B7C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CFC1CA0A-317E-E4E1-870F-96BA85E65B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5EB02A2-9D48-4159-80D3-C095461AA217}" type="datetimeFigureOut">
              <a:rPr lang="en-AU" smtClean="0"/>
              <a:t>31/5/2026</a:t>
            </a:fld>
            <a:endParaRPr lang="en-AU"/>
          </a:p>
        </p:txBody>
      </p:sp>
      <p:sp>
        <p:nvSpPr>
          <p:cNvPr id="5" name="Footer Placeholder 4">
            <a:extLst>
              <a:ext uri="{FF2B5EF4-FFF2-40B4-BE49-F238E27FC236}">
                <a16:creationId xmlns:a16="http://schemas.microsoft.com/office/drawing/2014/main" id="{92549FC0-5857-1F66-6B6C-40CE221BB0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AU"/>
          </a:p>
        </p:txBody>
      </p:sp>
      <p:sp>
        <p:nvSpPr>
          <p:cNvPr id="6" name="Slide Number Placeholder 5">
            <a:extLst>
              <a:ext uri="{FF2B5EF4-FFF2-40B4-BE49-F238E27FC236}">
                <a16:creationId xmlns:a16="http://schemas.microsoft.com/office/drawing/2014/main" id="{19C26EED-B4A0-E1AA-8D1F-5B35DBD9EC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7F55729-DB7C-4EFF-B0A8-CF3C3A9104D2}" type="slidenum">
              <a:rPr lang="en-AU" smtClean="0"/>
              <a:t>‹#›</a:t>
            </a:fld>
            <a:endParaRPr lang="en-AU"/>
          </a:p>
        </p:txBody>
      </p:sp>
      <p:sp>
        <p:nvSpPr>
          <p:cNvPr id="9" name="TextBox 8">
            <a:extLst>
              <a:ext uri="{FF2B5EF4-FFF2-40B4-BE49-F238E27FC236}">
                <a16:creationId xmlns:a16="http://schemas.microsoft.com/office/drawing/2014/main" id="{3BBF66DE-E430-C4E5-86C5-4B3C5B9BA9B7}"/>
              </a:ext>
            </a:extLst>
          </p:cNvPr>
          <p:cNvSpPr txBox="1"/>
          <p:nvPr userDrawn="1">
            <p:extLst>
              <p:ext uri="{1162E1C5-73C7-4A58-AE30-91384D911F3F}">
                <p184:classification xmlns:p184="http://schemas.microsoft.com/office/powerpoint/2018/4/main" val="hdr"/>
              </p:ext>
            </p:extLst>
          </p:nvPr>
        </p:nvSpPr>
        <p:spPr>
          <a:xfrm>
            <a:off x="5836412" y="63500"/>
            <a:ext cx="544513" cy="152400"/>
          </a:xfrm>
          <a:prstGeom prst="rect">
            <a:avLst/>
          </a:prstGeom>
        </p:spPr>
        <p:txBody>
          <a:bodyPr horzOverflow="overflow" lIns="0" tIns="0" rIns="0" bIns="0">
            <a:spAutoFit/>
          </a:bodyPr>
          <a:lstStyle/>
          <a:p>
            <a:pPr algn="l"/>
            <a:r>
              <a:rPr lang="en-AU" sz="1000">
                <a:solidFill>
                  <a:srgbClr val="FF0000">
                    <a:alpha val="50000"/>
                  </a:srgbClr>
                </a:solidFill>
                <a:latin typeface="Aptos" panose="020B0004020202020204" pitchFamily="34" charset="0"/>
              </a:rPr>
              <a:t>OFFICIAL</a:t>
            </a:r>
          </a:p>
        </p:txBody>
      </p:sp>
      <p:sp>
        <p:nvSpPr>
          <p:cNvPr id="10" name="TextBox 9">
            <a:extLst>
              <a:ext uri="{FF2B5EF4-FFF2-40B4-BE49-F238E27FC236}">
                <a16:creationId xmlns:a16="http://schemas.microsoft.com/office/drawing/2014/main" id="{A6D6CF4E-EAB6-DA61-1912-9AA07EAB2973}"/>
              </a:ext>
            </a:extLst>
          </p:cNvPr>
          <p:cNvSpPr txBox="1"/>
          <p:nvPr userDrawn="1">
            <p:extLst>
              <p:ext uri="{1162E1C5-73C7-4A58-AE30-91384D911F3F}">
                <p184:classification xmlns:p184="http://schemas.microsoft.com/office/powerpoint/2018/4/main" val="ftr"/>
              </p:ext>
            </p:extLst>
          </p:nvPr>
        </p:nvSpPr>
        <p:spPr>
          <a:xfrm>
            <a:off x="5836412" y="6642100"/>
            <a:ext cx="544513" cy="152400"/>
          </a:xfrm>
          <a:prstGeom prst="rect">
            <a:avLst/>
          </a:prstGeom>
        </p:spPr>
        <p:txBody>
          <a:bodyPr horzOverflow="overflow" lIns="0" tIns="0" rIns="0" bIns="0">
            <a:spAutoFit/>
          </a:bodyPr>
          <a:lstStyle/>
          <a:p>
            <a:pPr algn="l"/>
            <a:r>
              <a:rPr lang="en-AU" sz="1000">
                <a:solidFill>
                  <a:srgbClr val="FF0000">
                    <a:alpha val="50000"/>
                  </a:srgbClr>
                </a:solidFill>
                <a:latin typeface="Aptos" panose="020B0004020202020204" pitchFamily="34" charset="0"/>
              </a:rPr>
              <a:t>OFFICIAL</a:t>
            </a:r>
          </a:p>
        </p:txBody>
      </p:sp>
    </p:spTree>
    <p:extLst>
      <p:ext uri="{BB962C8B-B14F-4D97-AF65-F5344CB8AC3E}">
        <p14:creationId xmlns:p14="http://schemas.microsoft.com/office/powerpoint/2010/main" val="2118884853"/>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93245F62-CCC4-49E4-B95B-EA6C1E7905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sketch line">
            <a:extLst>
              <a:ext uri="{FF2B5EF4-FFF2-40B4-BE49-F238E27FC236}">
                <a16:creationId xmlns:a16="http://schemas.microsoft.com/office/drawing/2014/main" id="{E6C0DD6B-6AA3-448F-9B99-8386295BC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5509052"/>
            <a:ext cx="4572000" cy="18288"/>
          </a:xfrm>
          <a:custGeom>
            <a:avLst/>
            <a:gdLst>
              <a:gd name="csX0" fmla="*/ 0 w 4572000"/>
              <a:gd name="csY0" fmla="*/ 0 h 18288"/>
              <a:gd name="csX1" fmla="*/ 515983 w 4572000"/>
              <a:gd name="csY1" fmla="*/ 0 h 18288"/>
              <a:gd name="csX2" fmla="*/ 1031966 w 4572000"/>
              <a:gd name="csY2" fmla="*/ 0 h 18288"/>
              <a:gd name="csX3" fmla="*/ 1639389 w 4572000"/>
              <a:gd name="csY3" fmla="*/ 0 h 18288"/>
              <a:gd name="csX4" fmla="*/ 2383971 w 4572000"/>
              <a:gd name="csY4" fmla="*/ 0 h 18288"/>
              <a:gd name="csX5" fmla="*/ 2945674 w 4572000"/>
              <a:gd name="csY5" fmla="*/ 0 h 18288"/>
              <a:gd name="csX6" fmla="*/ 3507377 w 4572000"/>
              <a:gd name="csY6" fmla="*/ 0 h 18288"/>
              <a:gd name="csX7" fmla="*/ 4572000 w 4572000"/>
              <a:gd name="csY7" fmla="*/ 0 h 18288"/>
              <a:gd name="csX8" fmla="*/ 4572000 w 4572000"/>
              <a:gd name="csY8" fmla="*/ 18288 h 18288"/>
              <a:gd name="csX9" fmla="*/ 3873137 w 4572000"/>
              <a:gd name="csY9" fmla="*/ 18288 h 18288"/>
              <a:gd name="csX10" fmla="*/ 3311434 w 4572000"/>
              <a:gd name="csY10" fmla="*/ 18288 h 18288"/>
              <a:gd name="csX11" fmla="*/ 2749731 w 4572000"/>
              <a:gd name="csY11" fmla="*/ 18288 h 18288"/>
              <a:gd name="csX12" fmla="*/ 2050869 w 4572000"/>
              <a:gd name="csY12" fmla="*/ 18288 h 18288"/>
              <a:gd name="csX13" fmla="*/ 1306286 w 4572000"/>
              <a:gd name="csY13" fmla="*/ 18288 h 18288"/>
              <a:gd name="csX14" fmla="*/ 790303 w 4572000"/>
              <a:gd name="csY14" fmla="*/ 18288 h 18288"/>
              <a:gd name="csX15" fmla="*/ 0 w 4572000"/>
              <a:gd name="csY15" fmla="*/ 18288 h 18288"/>
              <a:gd name="csX16" fmla="*/ 0 w 457200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D643F92D-5076-CE92-8521-9FF7CC98DE06}"/>
              </a:ext>
            </a:extLst>
          </p:cNvPr>
          <p:cNvSpPr>
            <a:spLocks noGrp="1"/>
          </p:cNvSpPr>
          <p:nvPr>
            <p:ph type="ctrTitle"/>
          </p:nvPr>
        </p:nvSpPr>
        <p:spPr>
          <a:xfrm>
            <a:off x="1524000" y="1792659"/>
            <a:ext cx="9144000" cy="1268041"/>
          </a:xfrm>
        </p:spPr>
        <p:txBody>
          <a:bodyPr>
            <a:noAutofit/>
          </a:bodyPr>
          <a:lstStyle/>
          <a:p>
            <a:r>
              <a:rPr lang="en-GB" sz="4400" b="1" dirty="0"/>
              <a:t>Lessons Learned – FY2025</a:t>
            </a:r>
            <a:br>
              <a:rPr lang="en-GB" sz="4400" b="1" dirty="0"/>
            </a:br>
            <a:r>
              <a:rPr lang="en-GB" sz="3200" b="1" dirty="0">
                <a:solidFill>
                  <a:schemeClr val="tx2">
                    <a:lumMod val="90000"/>
                    <a:lumOff val="10000"/>
                  </a:schemeClr>
                </a:solidFill>
              </a:rPr>
              <a:t>What WRP Learned – and What It Did About It</a:t>
            </a:r>
            <a:endParaRPr lang="en-GB" sz="4400" b="1" dirty="0">
              <a:solidFill>
                <a:schemeClr val="tx2">
                  <a:lumMod val="90000"/>
                  <a:lumOff val="10000"/>
                </a:schemeClr>
              </a:solidFill>
            </a:endParaRPr>
          </a:p>
        </p:txBody>
      </p:sp>
      <p:sp>
        <p:nvSpPr>
          <p:cNvPr id="7" name="Subtitle 6">
            <a:extLst>
              <a:ext uri="{FF2B5EF4-FFF2-40B4-BE49-F238E27FC236}">
                <a16:creationId xmlns:a16="http://schemas.microsoft.com/office/drawing/2014/main" id="{31C5B54D-283C-2EDA-6259-4806EEF607A8}"/>
              </a:ext>
            </a:extLst>
          </p:cNvPr>
          <p:cNvSpPr>
            <a:spLocks noGrp="1"/>
          </p:cNvSpPr>
          <p:nvPr>
            <p:ph type="subTitle" idx="1"/>
          </p:nvPr>
        </p:nvSpPr>
        <p:spPr/>
        <p:txBody>
          <a:bodyPr vert="horz" lIns="91440" tIns="45720" rIns="91440" bIns="45720" rtlCol="0" anchor="t">
            <a:normAutofit/>
          </a:bodyPr>
          <a:lstStyle/>
          <a:p>
            <a:r>
              <a:rPr lang="en-GB" sz="3200" b="1" dirty="0">
                <a:solidFill>
                  <a:schemeClr val="accent6">
                    <a:lumMod val="49000"/>
                  </a:schemeClr>
                </a:solidFill>
              </a:rPr>
              <a:t>A Steering Committee 4 Presentation</a:t>
            </a:r>
            <a:endParaRPr lang="en-US" sz="3200" b="1" dirty="0">
              <a:solidFill>
                <a:schemeClr val="accent6">
                  <a:lumMod val="49000"/>
                </a:schemeClr>
              </a:solidFill>
            </a:endParaRPr>
          </a:p>
          <a:p>
            <a:r>
              <a:rPr lang="en-GB" b="1" i="1" dirty="0">
                <a:solidFill>
                  <a:schemeClr val="tx1">
                    <a:lumMod val="95000"/>
                    <a:lumOff val="5000"/>
                  </a:schemeClr>
                </a:solidFill>
              </a:rPr>
              <a:t>1-2 June 2026</a:t>
            </a:r>
          </a:p>
          <a:p>
            <a:r>
              <a:rPr lang="en-GB" b="1" i="1" dirty="0">
                <a:solidFill>
                  <a:schemeClr val="tx1">
                    <a:lumMod val="95000"/>
                    <a:lumOff val="5000"/>
                  </a:schemeClr>
                </a:solidFill>
              </a:rPr>
              <a:t>Honiara, Solomon Islands</a:t>
            </a:r>
          </a:p>
        </p:txBody>
      </p:sp>
    </p:spTree>
    <p:extLst>
      <p:ext uri="{BB962C8B-B14F-4D97-AF65-F5344CB8AC3E}">
        <p14:creationId xmlns:p14="http://schemas.microsoft.com/office/powerpoint/2010/main" val="2134199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93EDD-8595-2D24-4B26-EC4C7903A76E}"/>
              </a:ext>
            </a:extLst>
          </p:cNvPr>
          <p:cNvSpPr>
            <a:spLocks noGrp="1"/>
          </p:cNvSpPr>
          <p:nvPr>
            <p:ph type="title"/>
          </p:nvPr>
        </p:nvSpPr>
        <p:spPr>
          <a:xfrm>
            <a:off x="838200" y="1179966"/>
            <a:ext cx="10515600" cy="645659"/>
          </a:xfrm>
        </p:spPr>
        <p:txBody>
          <a:bodyPr>
            <a:normAutofit fontScale="90000"/>
          </a:bodyPr>
          <a:lstStyle/>
          <a:p>
            <a:pPr algn="ctr"/>
            <a:r>
              <a:rPr lang="en-US" b="1" dirty="0"/>
              <a:t>Purpose</a:t>
            </a:r>
          </a:p>
        </p:txBody>
      </p:sp>
      <p:sp>
        <p:nvSpPr>
          <p:cNvPr id="3" name="Content Placeholder 2">
            <a:extLst>
              <a:ext uri="{FF2B5EF4-FFF2-40B4-BE49-F238E27FC236}">
                <a16:creationId xmlns:a16="http://schemas.microsoft.com/office/drawing/2014/main" id="{62D7147F-5C89-8383-687E-25E4ADC28F76}"/>
              </a:ext>
            </a:extLst>
          </p:cNvPr>
          <p:cNvSpPr>
            <a:spLocks noGrp="1"/>
          </p:cNvSpPr>
          <p:nvPr>
            <p:ph idx="1"/>
          </p:nvPr>
        </p:nvSpPr>
        <p:spPr/>
        <p:txBody>
          <a:bodyPr vert="horz" lIns="91440" tIns="45720" rIns="91440" bIns="45720" rtlCol="0" anchor="t">
            <a:normAutofit/>
          </a:bodyPr>
          <a:lstStyle/>
          <a:p>
            <a:pPr algn="just"/>
            <a:r>
              <a:rPr lang="en-US" dirty="0"/>
              <a:t>To present WRP's FY2025 lessons learned for Steering Committee notation, acceptance and endorsement - demonstrating that WRP is a </a:t>
            </a:r>
            <a:r>
              <a:rPr lang="en-US" dirty="0" err="1"/>
              <a:t>programme</a:t>
            </a:r>
            <a:r>
              <a:rPr lang="en-US" dirty="0"/>
              <a:t> that builds on its own evidence</a:t>
            </a:r>
            <a:endParaRPr lang="en-US" sz="2000" dirty="0">
              <a:solidFill>
                <a:srgbClr val="215F9A"/>
              </a:solidFill>
            </a:endParaRPr>
          </a:p>
          <a:p>
            <a:pPr marL="0" indent="0" algn="just">
              <a:buNone/>
            </a:pPr>
            <a:endParaRPr lang="en-US" sz="2000">
              <a:solidFill>
                <a:schemeClr val="tx2">
                  <a:lumMod val="75000"/>
                  <a:lumOff val="25000"/>
                </a:schemeClr>
              </a:solidFill>
            </a:endParaRPr>
          </a:p>
          <a:p>
            <a:pPr marL="0" indent="0" algn="ctr">
              <a:buNone/>
            </a:pPr>
            <a:r>
              <a:rPr lang="en-US" sz="2000">
                <a:solidFill>
                  <a:schemeClr val="tx2">
                    <a:lumMod val="75000"/>
                    <a:lumOff val="25000"/>
                  </a:schemeClr>
                </a:solidFill>
              </a:rPr>
              <a:t>(</a:t>
            </a:r>
            <a:r>
              <a:rPr lang="en-US" sz="2000" b="1" i="1">
                <a:solidFill>
                  <a:schemeClr val="tx2">
                    <a:lumMod val="75000"/>
                    <a:lumOff val="25000"/>
                  </a:schemeClr>
                </a:solidFill>
              </a:rPr>
              <a:t>See Lessons Learned section of the FY2025 Annual Report – page 65)</a:t>
            </a:r>
            <a:endParaRPr lang="en-US" sz="2000" dirty="0">
              <a:solidFill>
                <a:schemeClr val="tx2">
                  <a:lumMod val="75000"/>
                  <a:lumOff val="25000"/>
                </a:schemeClr>
              </a:solidFill>
            </a:endParaRPr>
          </a:p>
          <a:p>
            <a:endParaRPr lang="en-US" dirty="0"/>
          </a:p>
        </p:txBody>
      </p:sp>
    </p:spTree>
    <p:extLst>
      <p:ext uri="{BB962C8B-B14F-4D97-AF65-F5344CB8AC3E}">
        <p14:creationId xmlns:p14="http://schemas.microsoft.com/office/powerpoint/2010/main" val="780166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2000" cy="85344"/>
          </a:xfrm>
          <a:prstGeom prst="rect">
            <a:avLst/>
          </a:prstGeom>
          <a:solidFill>
            <a:srgbClr val="006D77"/>
          </a:solidFill>
          <a:ln w="12700">
            <a:solidFill>
              <a:srgbClr val="006D77"/>
            </a:solidFill>
            <a:prstDash val="solid"/>
          </a:ln>
        </p:spPr>
        <p:txBody>
          <a:bodyPr/>
          <a:lstStyle/>
          <a:p>
            <a:endParaRPr lang="en-US" sz="2400"/>
          </a:p>
        </p:txBody>
      </p:sp>
      <p:sp>
        <p:nvSpPr>
          <p:cNvPr id="3" name="Text 1"/>
          <p:cNvSpPr/>
          <p:nvPr/>
        </p:nvSpPr>
        <p:spPr>
          <a:xfrm>
            <a:off x="731520" y="548640"/>
            <a:ext cx="10728960" cy="365760"/>
          </a:xfrm>
          <a:prstGeom prst="rect">
            <a:avLst/>
          </a:prstGeom>
          <a:noFill/>
          <a:ln/>
        </p:spPr>
        <p:txBody>
          <a:bodyPr wrap="square" lIns="0" tIns="0" rIns="0" bIns="0" rtlCol="0" anchor="ctr"/>
          <a:lstStyle/>
          <a:p>
            <a:r>
              <a:rPr lang="en-US" sz="3200" b="1" kern="0" spc="400" dirty="0">
                <a:solidFill>
                  <a:srgbClr val="006D77"/>
                </a:solidFill>
                <a:latin typeface="Calibri" pitchFamily="34" charset="0"/>
                <a:ea typeface="Calibri" pitchFamily="34" charset="-122"/>
                <a:cs typeface="Calibri" pitchFamily="34" charset="-120"/>
              </a:rPr>
              <a:t>LESSONS LEARNED — FY2025</a:t>
            </a:r>
            <a:endParaRPr lang="en-US" sz="3200" dirty="0"/>
          </a:p>
        </p:txBody>
      </p:sp>
      <p:sp>
        <p:nvSpPr>
          <p:cNvPr id="4" name="Text 2"/>
          <p:cNvSpPr/>
          <p:nvPr/>
        </p:nvSpPr>
        <p:spPr>
          <a:xfrm>
            <a:off x="731520" y="950976"/>
            <a:ext cx="10728960" cy="792480"/>
          </a:xfrm>
          <a:prstGeom prst="rect">
            <a:avLst/>
          </a:prstGeom>
          <a:noFill/>
          <a:ln/>
        </p:spPr>
        <p:txBody>
          <a:bodyPr wrap="square" lIns="0" tIns="0" rIns="0" bIns="0" rtlCol="0" anchor="ctr"/>
          <a:lstStyle/>
          <a:p>
            <a:r>
              <a:rPr lang="en-US" sz="4000" b="1" dirty="0">
                <a:solidFill>
                  <a:schemeClr val="tx2">
                    <a:lumMod val="90000"/>
                    <a:lumOff val="10000"/>
                  </a:schemeClr>
                </a:solidFill>
                <a:latin typeface="Calibri" pitchFamily="34" charset="0"/>
                <a:ea typeface="Calibri" pitchFamily="34" charset="-122"/>
                <a:cs typeface="Calibri" pitchFamily="34" charset="-120"/>
              </a:rPr>
              <a:t>What WRP Learned — and What It Did About It</a:t>
            </a:r>
            <a:endParaRPr lang="en-US" sz="4000" dirty="0">
              <a:solidFill>
                <a:schemeClr val="tx2">
                  <a:lumMod val="90000"/>
                  <a:lumOff val="10000"/>
                </a:schemeClr>
              </a:solidFill>
            </a:endParaRPr>
          </a:p>
        </p:txBody>
      </p:sp>
      <p:sp>
        <p:nvSpPr>
          <p:cNvPr id="5" name="Text 3"/>
          <p:cNvSpPr/>
          <p:nvPr/>
        </p:nvSpPr>
        <p:spPr>
          <a:xfrm>
            <a:off x="731520" y="1780032"/>
            <a:ext cx="10728960" cy="414528"/>
          </a:xfrm>
          <a:prstGeom prst="rect">
            <a:avLst/>
          </a:prstGeom>
          <a:noFill/>
          <a:ln/>
        </p:spPr>
        <p:txBody>
          <a:bodyPr wrap="square" lIns="0" tIns="0" rIns="0" bIns="0" rtlCol="0" anchor="ctr"/>
          <a:lstStyle/>
          <a:p>
            <a:r>
              <a:rPr lang="en-US" sz="2800" b="1" i="1" dirty="0">
                <a:solidFill>
                  <a:srgbClr val="A8C4D8"/>
                </a:solidFill>
                <a:latin typeface="Calibri" pitchFamily="34" charset="0"/>
                <a:ea typeface="Calibri" pitchFamily="34" charset="-122"/>
                <a:cs typeface="Calibri" pitchFamily="34" charset="-120"/>
              </a:rPr>
              <a:t>Presented to the Steering Committee — June 2026</a:t>
            </a:r>
            <a:endParaRPr lang="en-US" sz="2800" b="1" dirty="0"/>
          </a:p>
        </p:txBody>
      </p:sp>
      <p:sp>
        <p:nvSpPr>
          <p:cNvPr id="6" name="Shape 4"/>
          <p:cNvSpPr/>
          <p:nvPr/>
        </p:nvSpPr>
        <p:spPr>
          <a:xfrm>
            <a:off x="731520" y="2194559"/>
            <a:ext cx="10728960" cy="1216151"/>
          </a:xfrm>
          <a:prstGeom prst="rect">
            <a:avLst/>
          </a:prstGeom>
          <a:solidFill>
            <a:srgbClr val="163A5C"/>
          </a:solidFill>
          <a:ln w="12700">
            <a:solidFill>
              <a:srgbClr val="2A5A8C"/>
            </a:solidFill>
            <a:prstDash val="solid"/>
          </a:ln>
        </p:spPr>
        <p:txBody>
          <a:bodyPr/>
          <a:lstStyle/>
          <a:p>
            <a:endParaRPr lang="en-US" sz="2400"/>
          </a:p>
        </p:txBody>
      </p:sp>
      <p:sp>
        <p:nvSpPr>
          <p:cNvPr id="7" name="Text 5"/>
          <p:cNvSpPr/>
          <p:nvPr/>
        </p:nvSpPr>
        <p:spPr>
          <a:xfrm>
            <a:off x="853439" y="2198439"/>
            <a:ext cx="10616009" cy="1226681"/>
          </a:xfrm>
          <a:prstGeom prst="rect">
            <a:avLst/>
          </a:prstGeom>
          <a:noFill/>
          <a:ln/>
        </p:spPr>
        <p:txBody>
          <a:bodyPr wrap="square" lIns="0" tIns="0" rIns="0" bIns="0" rtlCol="0" anchor="ctr"/>
          <a:lstStyle/>
          <a:p>
            <a:r>
              <a:rPr lang="en-US" sz="2000" dirty="0">
                <a:solidFill>
                  <a:srgbClr val="D0E4F0"/>
                </a:solidFill>
                <a:latin typeface="Calibri"/>
                <a:ea typeface="Calibri"/>
                <a:cs typeface="Calibri"/>
              </a:rPr>
              <a:t>These lessons were drawn from WRP's first full year of implementation and consolidated in the FY2025 Annual Report. We are presenting them in June 2026 — which means many have already been acted on. This deck is structured to reflect that: where action has been taken, we ask the SC to note and close. </a:t>
            </a:r>
          </a:p>
        </p:txBody>
      </p:sp>
      <p:sp>
        <p:nvSpPr>
          <p:cNvPr id="8" name="Shape 6"/>
          <p:cNvSpPr/>
          <p:nvPr/>
        </p:nvSpPr>
        <p:spPr>
          <a:xfrm>
            <a:off x="2354981" y="3581480"/>
            <a:ext cx="3535680" cy="2316480"/>
          </a:xfrm>
          <a:prstGeom prst="rect">
            <a:avLst/>
          </a:prstGeom>
          <a:solidFill>
            <a:srgbClr val="0F2A1A"/>
          </a:solidFill>
          <a:ln w="12700">
            <a:solidFill>
              <a:srgbClr val="16A34A"/>
            </a:solidFill>
            <a:prstDash val="solid"/>
          </a:ln>
        </p:spPr>
        <p:txBody>
          <a:bodyPr/>
          <a:lstStyle/>
          <a:p>
            <a:endParaRPr lang="en-US" sz="4000"/>
          </a:p>
        </p:txBody>
      </p:sp>
      <p:sp>
        <p:nvSpPr>
          <p:cNvPr id="9" name="Shape 7"/>
          <p:cNvSpPr/>
          <p:nvPr/>
        </p:nvSpPr>
        <p:spPr>
          <a:xfrm>
            <a:off x="2354981" y="3581480"/>
            <a:ext cx="3535680" cy="73152"/>
          </a:xfrm>
          <a:prstGeom prst="rect">
            <a:avLst/>
          </a:prstGeom>
          <a:solidFill>
            <a:srgbClr val="16A34A"/>
          </a:solidFill>
          <a:ln w="12700">
            <a:solidFill>
              <a:srgbClr val="16A34A"/>
            </a:solidFill>
            <a:prstDash val="solid"/>
          </a:ln>
        </p:spPr>
        <p:txBody>
          <a:bodyPr/>
          <a:lstStyle/>
          <a:p>
            <a:endParaRPr lang="en-US" sz="4000"/>
          </a:p>
        </p:txBody>
      </p:sp>
      <p:sp>
        <p:nvSpPr>
          <p:cNvPr id="10" name="Text 8"/>
          <p:cNvSpPr/>
          <p:nvPr/>
        </p:nvSpPr>
        <p:spPr>
          <a:xfrm>
            <a:off x="2537861" y="3727784"/>
            <a:ext cx="3169920" cy="341376"/>
          </a:xfrm>
          <a:prstGeom prst="rect">
            <a:avLst/>
          </a:prstGeom>
          <a:noFill/>
          <a:ln/>
        </p:spPr>
        <p:txBody>
          <a:bodyPr wrap="square" lIns="0" tIns="0" rIns="0" bIns="0" rtlCol="0" anchor="ctr"/>
          <a:lstStyle/>
          <a:p>
            <a:r>
              <a:rPr lang="en-US" sz="2000" b="1" kern="0" spc="200" dirty="0">
                <a:solidFill>
                  <a:srgbClr val="16A34A"/>
                </a:solidFill>
                <a:latin typeface="Calibri" pitchFamily="34" charset="0"/>
                <a:ea typeface="Calibri" pitchFamily="34" charset="-122"/>
                <a:cs typeface="Calibri" pitchFamily="34" charset="-120"/>
              </a:rPr>
              <a:t>ALREADY ADDRESSED</a:t>
            </a:r>
            <a:endParaRPr lang="en-US" sz="2000" dirty="0"/>
          </a:p>
        </p:txBody>
      </p:sp>
      <p:sp>
        <p:nvSpPr>
          <p:cNvPr id="11" name="Text 9"/>
          <p:cNvSpPr/>
          <p:nvPr/>
        </p:nvSpPr>
        <p:spPr>
          <a:xfrm>
            <a:off x="2537861" y="4117928"/>
            <a:ext cx="3169920" cy="1524000"/>
          </a:xfrm>
          <a:prstGeom prst="rect">
            <a:avLst/>
          </a:prstGeom>
          <a:noFill/>
          <a:ln/>
        </p:spPr>
        <p:txBody>
          <a:bodyPr wrap="square" lIns="0" tIns="0" rIns="0" bIns="0" rtlCol="0" anchor="ctr"/>
          <a:lstStyle/>
          <a:p>
            <a:r>
              <a:rPr lang="en-US" sz="2400" dirty="0">
                <a:solidFill>
                  <a:srgbClr val="A8C4D8"/>
                </a:solidFill>
                <a:latin typeface="Calibri" pitchFamily="34" charset="0"/>
                <a:ea typeface="Calibri" pitchFamily="34" charset="-122"/>
                <a:cs typeface="Calibri" pitchFamily="34" charset="-120"/>
              </a:rPr>
              <a:t>Action taken since FY2025. SC to note and close.</a:t>
            </a:r>
            <a:endParaRPr lang="en-US" sz="2400" dirty="0"/>
          </a:p>
        </p:txBody>
      </p:sp>
      <p:sp>
        <p:nvSpPr>
          <p:cNvPr id="12" name="Shape 10"/>
          <p:cNvSpPr/>
          <p:nvPr/>
        </p:nvSpPr>
        <p:spPr>
          <a:xfrm>
            <a:off x="6134501" y="3581480"/>
            <a:ext cx="3535680" cy="2316480"/>
          </a:xfrm>
          <a:prstGeom prst="rect">
            <a:avLst/>
          </a:prstGeom>
          <a:solidFill>
            <a:srgbClr val="2A2010"/>
          </a:solidFill>
          <a:ln w="12700">
            <a:solidFill>
              <a:srgbClr val="D97706"/>
            </a:solidFill>
            <a:prstDash val="solid"/>
          </a:ln>
        </p:spPr>
        <p:txBody>
          <a:bodyPr/>
          <a:lstStyle/>
          <a:p>
            <a:endParaRPr lang="en-US" sz="4000"/>
          </a:p>
        </p:txBody>
      </p:sp>
      <p:sp>
        <p:nvSpPr>
          <p:cNvPr id="13" name="Shape 11"/>
          <p:cNvSpPr/>
          <p:nvPr/>
        </p:nvSpPr>
        <p:spPr>
          <a:xfrm>
            <a:off x="6134501" y="3581480"/>
            <a:ext cx="3535680" cy="73152"/>
          </a:xfrm>
          <a:prstGeom prst="rect">
            <a:avLst/>
          </a:prstGeom>
          <a:solidFill>
            <a:srgbClr val="D97706"/>
          </a:solidFill>
          <a:ln w="12700">
            <a:solidFill>
              <a:srgbClr val="D97706"/>
            </a:solidFill>
            <a:prstDash val="solid"/>
          </a:ln>
        </p:spPr>
        <p:txBody>
          <a:bodyPr/>
          <a:lstStyle/>
          <a:p>
            <a:endParaRPr lang="en-US" sz="4000"/>
          </a:p>
        </p:txBody>
      </p:sp>
      <p:sp>
        <p:nvSpPr>
          <p:cNvPr id="14" name="Text 12"/>
          <p:cNvSpPr/>
          <p:nvPr/>
        </p:nvSpPr>
        <p:spPr>
          <a:xfrm>
            <a:off x="6317381" y="3727784"/>
            <a:ext cx="3169920" cy="341376"/>
          </a:xfrm>
          <a:prstGeom prst="rect">
            <a:avLst/>
          </a:prstGeom>
          <a:noFill/>
          <a:ln/>
        </p:spPr>
        <p:txBody>
          <a:bodyPr wrap="square" lIns="0" tIns="0" rIns="0" bIns="0" rtlCol="0" anchor="ctr"/>
          <a:lstStyle/>
          <a:p>
            <a:r>
              <a:rPr lang="en-US" sz="2000" b="1" kern="0" spc="200" dirty="0">
                <a:solidFill>
                  <a:srgbClr val="D97706"/>
                </a:solidFill>
                <a:latin typeface="Calibri" pitchFamily="34" charset="0"/>
                <a:ea typeface="Calibri" pitchFamily="34" charset="-122"/>
                <a:cs typeface="Calibri" pitchFamily="34" charset="-120"/>
              </a:rPr>
              <a:t>IN PROGRESS</a:t>
            </a:r>
            <a:endParaRPr lang="en-US" sz="2000" dirty="0"/>
          </a:p>
        </p:txBody>
      </p:sp>
      <p:sp>
        <p:nvSpPr>
          <p:cNvPr id="15" name="Text 13"/>
          <p:cNvSpPr/>
          <p:nvPr/>
        </p:nvSpPr>
        <p:spPr>
          <a:xfrm>
            <a:off x="6317381" y="4117928"/>
            <a:ext cx="3169920" cy="1524000"/>
          </a:xfrm>
          <a:prstGeom prst="rect">
            <a:avLst/>
          </a:prstGeom>
          <a:noFill/>
          <a:ln/>
        </p:spPr>
        <p:txBody>
          <a:bodyPr wrap="square" lIns="0" tIns="0" rIns="0" bIns="0" rtlCol="0" anchor="ctr"/>
          <a:lstStyle/>
          <a:p>
            <a:r>
              <a:rPr lang="en-US" sz="2400" dirty="0">
                <a:solidFill>
                  <a:srgbClr val="A8C4D8"/>
                </a:solidFill>
                <a:latin typeface="Calibri" pitchFamily="34" charset="0"/>
                <a:ea typeface="Calibri" pitchFamily="34" charset="-122"/>
                <a:cs typeface="Calibri" pitchFamily="34" charset="-120"/>
              </a:rPr>
              <a:t>Underway in 2026. SC to note and monitor.</a:t>
            </a:r>
            <a:endParaRPr lang="en-US" sz="2400" dirty="0"/>
          </a:p>
        </p:txBody>
      </p:sp>
      <p:sp>
        <p:nvSpPr>
          <p:cNvPr id="20" name="Text 18"/>
          <p:cNvSpPr/>
          <p:nvPr/>
        </p:nvSpPr>
        <p:spPr>
          <a:xfrm>
            <a:off x="731520" y="5998464"/>
            <a:ext cx="10728960" cy="341376"/>
          </a:xfrm>
          <a:prstGeom prst="rect">
            <a:avLst/>
          </a:prstGeom>
          <a:noFill/>
          <a:ln/>
        </p:spPr>
        <p:txBody>
          <a:bodyPr wrap="square" lIns="0" tIns="0" rIns="0" bIns="0" rtlCol="0" anchor="ctr"/>
          <a:lstStyle/>
          <a:p>
            <a:pPr algn="ctr"/>
            <a:r>
              <a:rPr lang="en-US" i="1" dirty="0">
                <a:solidFill>
                  <a:srgbClr val="7BA8C4"/>
                </a:solidFill>
                <a:latin typeface="Calibri" pitchFamily="34" charset="0"/>
                <a:ea typeface="Calibri" pitchFamily="34" charset="-122"/>
                <a:cs typeface="Calibri" pitchFamily="34" charset="-120"/>
              </a:rPr>
              <a:t>WRP doesn't just learn — it acts. The lessons below are evidence of adaptive management in practice.</a:t>
            </a:r>
            <a:endParaRPr lang="en-US" dirty="0"/>
          </a:p>
        </p:txBody>
      </p:sp>
      <p:sp>
        <p:nvSpPr>
          <p:cNvPr id="21" name="Shape 19"/>
          <p:cNvSpPr/>
          <p:nvPr/>
        </p:nvSpPr>
        <p:spPr>
          <a:xfrm>
            <a:off x="0" y="6461760"/>
            <a:ext cx="12192000" cy="396240"/>
          </a:xfrm>
          <a:prstGeom prst="rect">
            <a:avLst/>
          </a:prstGeom>
          <a:solidFill>
            <a:srgbClr val="1A2F5A"/>
          </a:solidFill>
          <a:ln w="12700">
            <a:solidFill>
              <a:srgbClr val="1A2F5A"/>
            </a:solidFill>
            <a:prstDash val="solid"/>
          </a:ln>
        </p:spPr>
        <p:txBody>
          <a:bodyPr/>
          <a:lstStyle/>
          <a:p>
            <a:endParaRPr lang="en-US" sz="2400"/>
          </a:p>
        </p:txBody>
      </p:sp>
      <p:sp>
        <p:nvSpPr>
          <p:cNvPr id="22" name="Text 20"/>
          <p:cNvSpPr/>
          <p:nvPr/>
        </p:nvSpPr>
        <p:spPr>
          <a:xfrm>
            <a:off x="487680" y="6498336"/>
            <a:ext cx="11216640" cy="341376"/>
          </a:xfrm>
          <a:prstGeom prst="rect">
            <a:avLst/>
          </a:prstGeom>
          <a:noFill/>
          <a:ln/>
        </p:spPr>
        <p:txBody>
          <a:bodyPr wrap="square" lIns="0" tIns="0" rIns="0" bIns="0" rtlCol="0" anchor="ctr"/>
          <a:lstStyle/>
          <a:p>
            <a:r>
              <a:rPr lang="en-US" sz="1200" dirty="0">
                <a:solidFill>
                  <a:srgbClr val="FFFFFF"/>
                </a:solidFill>
                <a:latin typeface="Calibri" pitchFamily="34" charset="0"/>
                <a:ea typeface="Calibri" pitchFamily="34" charset="-122"/>
                <a:cs typeface="Calibri" pitchFamily="34" charset="-120"/>
              </a:rPr>
              <a:t>Weather Ready Pacific  |  FY2025 Lessons Learned  |  Overview</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2000" cy="85344"/>
          </a:xfrm>
          <a:prstGeom prst="rect">
            <a:avLst/>
          </a:prstGeom>
          <a:solidFill>
            <a:srgbClr val="006D77"/>
          </a:solidFill>
          <a:ln w="12700">
            <a:solidFill>
              <a:srgbClr val="006D77"/>
            </a:solidFill>
            <a:prstDash val="solid"/>
          </a:ln>
        </p:spPr>
        <p:txBody>
          <a:bodyPr/>
          <a:lstStyle/>
          <a:p>
            <a:endParaRPr lang="en-US" sz="2400"/>
          </a:p>
        </p:txBody>
      </p:sp>
      <p:sp>
        <p:nvSpPr>
          <p:cNvPr id="3" name="Text 1"/>
          <p:cNvSpPr/>
          <p:nvPr/>
        </p:nvSpPr>
        <p:spPr>
          <a:xfrm>
            <a:off x="609600" y="219456"/>
            <a:ext cx="10972800" cy="316992"/>
          </a:xfrm>
          <a:prstGeom prst="rect">
            <a:avLst/>
          </a:prstGeom>
          <a:noFill/>
          <a:ln/>
        </p:spPr>
        <p:txBody>
          <a:bodyPr wrap="square" lIns="0" tIns="0" rIns="0" bIns="0" rtlCol="0" anchor="ctr"/>
          <a:lstStyle/>
          <a:p>
            <a:r>
              <a:rPr lang="en-US" sz="1133" b="1" kern="0" spc="200" dirty="0">
                <a:solidFill>
                  <a:srgbClr val="006D77"/>
                </a:solidFill>
                <a:latin typeface="Calibri" pitchFamily="34" charset="0"/>
                <a:ea typeface="Calibri" pitchFamily="34" charset="-122"/>
                <a:cs typeface="Calibri" pitchFamily="34" charset="-120"/>
              </a:rPr>
              <a:t>STRATEGIC LESSONS — WHERE THINGS STAND IN JUNE 2026</a:t>
            </a:r>
            <a:endParaRPr lang="en-US" sz="1133" dirty="0"/>
          </a:p>
        </p:txBody>
      </p:sp>
      <p:sp>
        <p:nvSpPr>
          <p:cNvPr id="4" name="Text 2"/>
          <p:cNvSpPr/>
          <p:nvPr/>
        </p:nvSpPr>
        <p:spPr>
          <a:xfrm>
            <a:off x="609600" y="560832"/>
            <a:ext cx="10972800" cy="512064"/>
          </a:xfrm>
          <a:prstGeom prst="rect">
            <a:avLst/>
          </a:prstGeom>
          <a:noFill/>
          <a:ln/>
        </p:spPr>
        <p:txBody>
          <a:bodyPr wrap="square" lIns="0" tIns="0" rIns="0" bIns="0" rtlCol="0" anchor="ctr"/>
          <a:lstStyle/>
          <a:p>
            <a:r>
              <a:rPr lang="en-US" sz="2100" b="1">
                <a:solidFill>
                  <a:srgbClr val="1A2F5A"/>
                </a:solidFill>
                <a:latin typeface="Calibri"/>
                <a:ea typeface="Calibri"/>
                <a:cs typeface="Calibri"/>
              </a:rPr>
              <a:t>Four lessons · All have been acted on </a:t>
            </a:r>
            <a:endParaRPr lang="en-US" sz="2100">
              <a:latin typeface="Calibri"/>
              <a:ea typeface="Calibri"/>
              <a:cs typeface="Calibri"/>
            </a:endParaRPr>
          </a:p>
        </p:txBody>
      </p:sp>
      <p:sp>
        <p:nvSpPr>
          <p:cNvPr id="5" name="Shape 3"/>
          <p:cNvSpPr/>
          <p:nvPr/>
        </p:nvSpPr>
        <p:spPr>
          <a:xfrm>
            <a:off x="609600" y="1146048"/>
            <a:ext cx="10972800" cy="0"/>
          </a:xfrm>
          <a:prstGeom prst="line">
            <a:avLst/>
          </a:prstGeom>
          <a:noFill/>
          <a:ln w="12700">
            <a:solidFill>
              <a:srgbClr val="E2E8F2"/>
            </a:solidFill>
            <a:prstDash val="solid"/>
          </a:ln>
        </p:spPr>
        <p:txBody>
          <a:bodyPr/>
          <a:lstStyle/>
          <a:p>
            <a:endParaRPr lang="en-US"/>
          </a:p>
        </p:txBody>
      </p:sp>
      <p:sp>
        <p:nvSpPr>
          <p:cNvPr id="6" name="Shape 4"/>
          <p:cNvSpPr/>
          <p:nvPr/>
        </p:nvSpPr>
        <p:spPr>
          <a:xfrm>
            <a:off x="609600" y="1280160"/>
            <a:ext cx="10972800" cy="1158240"/>
          </a:xfrm>
          <a:prstGeom prst="rect">
            <a:avLst/>
          </a:prstGeom>
          <a:solidFill>
            <a:srgbClr val="F7F9FB"/>
          </a:solidFill>
          <a:ln w="12700">
            <a:solidFill>
              <a:srgbClr val="E2E8F2"/>
            </a:solidFill>
            <a:prstDash val="solid"/>
          </a:ln>
          <a:effectLst>
            <a:outerShdw blurRad="63500" dist="25400" dir="8100000" algn="bl" rotWithShape="0">
              <a:srgbClr val="000000">
                <a:alpha val="10000"/>
              </a:srgbClr>
            </a:outerShdw>
          </a:effectLst>
        </p:spPr>
        <p:txBody>
          <a:bodyPr/>
          <a:lstStyle/>
          <a:p>
            <a:endParaRPr lang="en-US"/>
          </a:p>
        </p:txBody>
      </p:sp>
      <p:sp>
        <p:nvSpPr>
          <p:cNvPr id="7" name="Shape 5"/>
          <p:cNvSpPr/>
          <p:nvPr/>
        </p:nvSpPr>
        <p:spPr>
          <a:xfrm>
            <a:off x="707136" y="1426464"/>
            <a:ext cx="1828800" cy="292608"/>
          </a:xfrm>
          <a:prstGeom prst="rect">
            <a:avLst/>
          </a:prstGeom>
          <a:solidFill>
            <a:srgbClr val="DCFCE7"/>
          </a:solidFill>
          <a:ln w="12700">
            <a:solidFill>
              <a:srgbClr val="DCFCE7"/>
            </a:solidFill>
            <a:prstDash val="solid"/>
          </a:ln>
        </p:spPr>
        <p:txBody>
          <a:bodyPr/>
          <a:lstStyle/>
          <a:p>
            <a:endParaRPr lang="en-US" sz="3200"/>
          </a:p>
        </p:txBody>
      </p:sp>
      <p:sp>
        <p:nvSpPr>
          <p:cNvPr id="8" name="Text 6"/>
          <p:cNvSpPr/>
          <p:nvPr/>
        </p:nvSpPr>
        <p:spPr>
          <a:xfrm>
            <a:off x="707136" y="1426464"/>
            <a:ext cx="1828800" cy="292608"/>
          </a:xfrm>
          <a:prstGeom prst="rect">
            <a:avLst/>
          </a:prstGeom>
          <a:noFill/>
          <a:ln/>
        </p:spPr>
        <p:txBody>
          <a:bodyPr wrap="square" lIns="0" tIns="0" rIns="0" bIns="0" rtlCol="0" anchor="ctr"/>
          <a:lstStyle/>
          <a:p>
            <a:pPr algn="ctr"/>
            <a:r>
              <a:rPr lang="en-US" sz="2400" b="1" dirty="0">
                <a:solidFill>
                  <a:srgbClr val="16A34A"/>
                </a:solidFill>
                <a:latin typeface="Calibri" pitchFamily="34" charset="0"/>
                <a:ea typeface="Calibri" pitchFamily="34" charset="-122"/>
                <a:cs typeface="Calibri" pitchFamily="34" charset="-120"/>
              </a:rPr>
              <a:t>Addressed</a:t>
            </a:r>
            <a:endParaRPr lang="en-US" sz="2400" dirty="0"/>
          </a:p>
        </p:txBody>
      </p:sp>
      <p:sp>
        <p:nvSpPr>
          <p:cNvPr id="9" name="Text 7"/>
          <p:cNvSpPr/>
          <p:nvPr/>
        </p:nvSpPr>
        <p:spPr>
          <a:xfrm>
            <a:off x="2706624" y="1377696"/>
            <a:ext cx="8656320" cy="365760"/>
          </a:xfrm>
          <a:prstGeom prst="rect">
            <a:avLst/>
          </a:prstGeom>
          <a:noFill/>
          <a:ln/>
        </p:spPr>
        <p:txBody>
          <a:bodyPr wrap="square" lIns="0" tIns="0" rIns="0" bIns="0" rtlCol="0" anchor="ctr"/>
          <a:lstStyle/>
          <a:p>
            <a:r>
              <a:rPr lang="en-US" b="1" dirty="0">
                <a:solidFill>
                  <a:srgbClr val="1A2F5A"/>
                </a:solidFill>
                <a:latin typeface="Calibri" pitchFamily="34" charset="0"/>
                <a:ea typeface="Calibri" pitchFamily="34" charset="-122"/>
                <a:cs typeface="Calibri" pitchFamily="34" charset="-120"/>
              </a:rPr>
              <a:t>Country engagement must precede major governance decisions</a:t>
            </a:r>
            <a:endParaRPr lang="en-US" dirty="0"/>
          </a:p>
        </p:txBody>
      </p:sp>
      <p:sp>
        <p:nvSpPr>
          <p:cNvPr id="10" name="Text 8"/>
          <p:cNvSpPr/>
          <p:nvPr/>
        </p:nvSpPr>
        <p:spPr>
          <a:xfrm>
            <a:off x="2706624" y="1792224"/>
            <a:ext cx="8656320" cy="548640"/>
          </a:xfrm>
          <a:prstGeom prst="rect">
            <a:avLst/>
          </a:prstGeom>
          <a:noFill/>
          <a:ln/>
        </p:spPr>
        <p:txBody>
          <a:bodyPr wrap="square" lIns="0" tIns="0" rIns="0" bIns="0" rtlCol="0" anchor="ctr"/>
          <a:lstStyle/>
          <a:p>
            <a:r>
              <a:rPr lang="en-US" dirty="0">
                <a:solidFill>
                  <a:srgbClr val="475569"/>
                </a:solidFill>
                <a:latin typeface="Calibri" pitchFamily="34" charset="0"/>
                <a:ea typeface="Calibri" pitchFamily="34" charset="-122"/>
                <a:cs typeface="Calibri" pitchFamily="34" charset="-120"/>
              </a:rPr>
              <a:t>IFP country consultation process was redesigned after SC3 non-approval. Individual country engagement is now a precondition built into the IFP Phase 2 timeline. SC to note and close.</a:t>
            </a:r>
            <a:endParaRPr lang="en-US" dirty="0"/>
          </a:p>
        </p:txBody>
      </p:sp>
      <p:sp>
        <p:nvSpPr>
          <p:cNvPr id="11" name="Shape 9"/>
          <p:cNvSpPr/>
          <p:nvPr/>
        </p:nvSpPr>
        <p:spPr>
          <a:xfrm>
            <a:off x="609600" y="2560320"/>
            <a:ext cx="10972800" cy="1158240"/>
          </a:xfrm>
          <a:prstGeom prst="rect">
            <a:avLst/>
          </a:prstGeom>
          <a:solidFill>
            <a:srgbClr val="F7F9FB"/>
          </a:solidFill>
          <a:ln w="12700">
            <a:solidFill>
              <a:srgbClr val="E2E8F2"/>
            </a:solidFill>
            <a:prstDash val="solid"/>
          </a:ln>
          <a:effectLst>
            <a:outerShdw blurRad="63500" dist="25400" dir="8100000" algn="bl" rotWithShape="0">
              <a:srgbClr val="000000">
                <a:alpha val="10000"/>
              </a:srgbClr>
            </a:outerShdw>
          </a:effectLst>
        </p:spPr>
        <p:txBody>
          <a:bodyPr/>
          <a:lstStyle/>
          <a:p>
            <a:endParaRPr lang="en-US"/>
          </a:p>
        </p:txBody>
      </p:sp>
      <p:sp>
        <p:nvSpPr>
          <p:cNvPr id="12" name="Shape 10"/>
          <p:cNvSpPr/>
          <p:nvPr/>
        </p:nvSpPr>
        <p:spPr>
          <a:xfrm>
            <a:off x="707136" y="2706624"/>
            <a:ext cx="1828800" cy="292608"/>
          </a:xfrm>
          <a:prstGeom prst="rect">
            <a:avLst/>
          </a:prstGeom>
          <a:solidFill>
            <a:srgbClr val="FEF3C7"/>
          </a:solidFill>
          <a:ln w="12700">
            <a:solidFill>
              <a:srgbClr val="FEF3C7"/>
            </a:solidFill>
            <a:prstDash val="solid"/>
          </a:ln>
        </p:spPr>
        <p:txBody>
          <a:bodyPr/>
          <a:lstStyle/>
          <a:p>
            <a:endParaRPr lang="en-US" sz="3200"/>
          </a:p>
        </p:txBody>
      </p:sp>
      <p:sp>
        <p:nvSpPr>
          <p:cNvPr id="13" name="Text 11"/>
          <p:cNvSpPr/>
          <p:nvPr/>
        </p:nvSpPr>
        <p:spPr>
          <a:xfrm>
            <a:off x="707136" y="2696599"/>
            <a:ext cx="1828800" cy="292608"/>
          </a:xfrm>
          <a:prstGeom prst="rect">
            <a:avLst/>
          </a:prstGeom>
          <a:noFill/>
          <a:ln/>
        </p:spPr>
        <p:txBody>
          <a:bodyPr wrap="square" lIns="0" tIns="0" rIns="0" bIns="0" rtlCol="0" anchor="ctr"/>
          <a:lstStyle/>
          <a:p>
            <a:pPr algn="ctr"/>
            <a:r>
              <a:rPr lang="en-US" sz="2400" b="1" dirty="0">
                <a:solidFill>
                  <a:srgbClr val="D97706"/>
                </a:solidFill>
                <a:latin typeface="Calibri" pitchFamily="34" charset="0"/>
                <a:ea typeface="Calibri" pitchFamily="34" charset="-122"/>
                <a:cs typeface="Calibri" pitchFamily="34" charset="-120"/>
              </a:rPr>
              <a:t>In progress</a:t>
            </a:r>
            <a:endParaRPr lang="en-US" sz="2400" dirty="0"/>
          </a:p>
        </p:txBody>
      </p:sp>
      <p:sp>
        <p:nvSpPr>
          <p:cNvPr id="14" name="Text 12"/>
          <p:cNvSpPr/>
          <p:nvPr/>
        </p:nvSpPr>
        <p:spPr>
          <a:xfrm>
            <a:off x="2706624" y="2657856"/>
            <a:ext cx="8656320" cy="365760"/>
          </a:xfrm>
          <a:prstGeom prst="rect">
            <a:avLst/>
          </a:prstGeom>
          <a:noFill/>
          <a:ln/>
        </p:spPr>
        <p:txBody>
          <a:bodyPr wrap="square" lIns="0" tIns="0" rIns="0" bIns="0" rtlCol="0" anchor="ctr"/>
          <a:lstStyle/>
          <a:p>
            <a:r>
              <a:rPr lang="en-US" b="1" dirty="0">
                <a:solidFill>
                  <a:srgbClr val="1A2F5A"/>
                </a:solidFill>
                <a:latin typeface="Calibri" pitchFamily="34" charset="0"/>
                <a:ea typeface="Calibri" pitchFamily="34" charset="-122"/>
                <a:cs typeface="Calibri" pitchFamily="34" charset="-120"/>
              </a:rPr>
              <a:t>Donor expenditure targets must be paced to stakeholder readiness</a:t>
            </a:r>
            <a:endParaRPr lang="en-US" dirty="0"/>
          </a:p>
        </p:txBody>
      </p:sp>
      <p:sp>
        <p:nvSpPr>
          <p:cNvPr id="15" name="Text 13"/>
          <p:cNvSpPr/>
          <p:nvPr/>
        </p:nvSpPr>
        <p:spPr>
          <a:xfrm>
            <a:off x="2706624" y="3072384"/>
            <a:ext cx="8656320" cy="548640"/>
          </a:xfrm>
          <a:prstGeom prst="rect">
            <a:avLst/>
          </a:prstGeom>
          <a:noFill/>
          <a:ln/>
        </p:spPr>
        <p:txBody>
          <a:bodyPr wrap="square" lIns="0" tIns="0" rIns="0" bIns="0" rtlCol="0" anchor="ctr"/>
          <a:lstStyle/>
          <a:p>
            <a:r>
              <a:rPr lang="en-US" dirty="0">
                <a:solidFill>
                  <a:srgbClr val="475569"/>
                </a:solidFill>
                <a:latin typeface="Calibri" pitchFamily="34" charset="0"/>
                <a:ea typeface="Calibri" pitchFamily="34" charset="-122"/>
                <a:cs typeface="Calibri" pitchFamily="34" charset="-120"/>
              </a:rPr>
              <a:t>PMU has raised adaptive disbursement milestones in donor dialogue. Discussions with DFAT and MFAT ongoing. Language for future agreements being drafted. SC to note and monitor.</a:t>
            </a:r>
            <a:endParaRPr lang="en-US" dirty="0"/>
          </a:p>
        </p:txBody>
      </p:sp>
      <p:sp>
        <p:nvSpPr>
          <p:cNvPr id="16" name="Shape 14"/>
          <p:cNvSpPr/>
          <p:nvPr/>
        </p:nvSpPr>
        <p:spPr>
          <a:xfrm>
            <a:off x="609600" y="3840480"/>
            <a:ext cx="10972800" cy="1158240"/>
          </a:xfrm>
          <a:prstGeom prst="rect">
            <a:avLst/>
          </a:prstGeom>
          <a:solidFill>
            <a:srgbClr val="F7F9FB"/>
          </a:solidFill>
          <a:ln w="12700">
            <a:solidFill>
              <a:srgbClr val="E2E8F2"/>
            </a:solidFill>
            <a:prstDash val="solid"/>
          </a:ln>
          <a:effectLst>
            <a:outerShdw blurRad="63500" dist="25400" dir="8100000" algn="bl" rotWithShape="0">
              <a:srgbClr val="000000">
                <a:alpha val="10000"/>
              </a:srgbClr>
            </a:outerShdw>
          </a:effectLst>
        </p:spPr>
        <p:txBody>
          <a:bodyPr/>
          <a:lstStyle/>
          <a:p>
            <a:endParaRPr lang="en-US"/>
          </a:p>
        </p:txBody>
      </p:sp>
      <p:sp>
        <p:nvSpPr>
          <p:cNvPr id="19" name="Text 17"/>
          <p:cNvSpPr/>
          <p:nvPr/>
        </p:nvSpPr>
        <p:spPr>
          <a:xfrm>
            <a:off x="2706624" y="3938016"/>
            <a:ext cx="8656320" cy="365760"/>
          </a:xfrm>
          <a:prstGeom prst="rect">
            <a:avLst/>
          </a:prstGeom>
          <a:noFill/>
          <a:ln/>
        </p:spPr>
        <p:txBody>
          <a:bodyPr wrap="square" lIns="0" tIns="0" rIns="0" bIns="0" rtlCol="0" anchor="ctr"/>
          <a:lstStyle/>
          <a:p>
            <a:r>
              <a:rPr lang="en-US" b="1" dirty="0">
                <a:solidFill>
                  <a:srgbClr val="1A2F5A"/>
                </a:solidFill>
                <a:latin typeface="Calibri"/>
                <a:ea typeface="Calibri"/>
                <a:cs typeface="Calibri"/>
              </a:rPr>
              <a:t>The PFIF (Pooled Fund Investment Facility) is the </a:t>
            </a:r>
            <a:r>
              <a:rPr lang="en-US" b="1" dirty="0" err="1">
                <a:solidFill>
                  <a:srgbClr val="1A2F5A"/>
                </a:solidFill>
                <a:latin typeface="Calibri"/>
                <a:ea typeface="Calibri"/>
                <a:cs typeface="Calibri"/>
              </a:rPr>
              <a:t>programme's</a:t>
            </a:r>
            <a:r>
              <a:rPr lang="en-US" b="1" dirty="0">
                <a:solidFill>
                  <a:srgbClr val="1A2F5A"/>
                </a:solidFill>
                <a:latin typeface="Calibri"/>
                <a:ea typeface="Calibri"/>
                <a:cs typeface="Calibri"/>
              </a:rPr>
              <a:t> single most urgent structural priority</a:t>
            </a:r>
            <a:endParaRPr lang="en-US" dirty="0">
              <a:latin typeface="Calibri"/>
              <a:ea typeface="Calibri"/>
              <a:cs typeface="Calibri"/>
            </a:endParaRPr>
          </a:p>
        </p:txBody>
      </p:sp>
      <p:sp>
        <p:nvSpPr>
          <p:cNvPr id="20" name="Text 18"/>
          <p:cNvSpPr/>
          <p:nvPr/>
        </p:nvSpPr>
        <p:spPr>
          <a:xfrm>
            <a:off x="2706624" y="4416530"/>
            <a:ext cx="8656320" cy="848153"/>
          </a:xfrm>
          <a:prstGeom prst="rect">
            <a:avLst/>
          </a:prstGeom>
          <a:noFill/>
          <a:ln/>
        </p:spPr>
        <p:txBody>
          <a:bodyPr wrap="square" lIns="0" tIns="0" rIns="0" bIns="0" rtlCol="0" anchor="ctr"/>
          <a:lstStyle/>
          <a:p>
            <a:r>
              <a:rPr lang="en-US" dirty="0">
                <a:solidFill>
                  <a:srgbClr val="475569"/>
                </a:solidFill>
                <a:latin typeface="Calibri"/>
                <a:ea typeface="Calibri"/>
                <a:cs typeface="Calibri"/>
              </a:rPr>
              <a:t>Paper is already being tabled for SC4 for deliberation and approval - Agenda Item 9.1 – </a:t>
            </a:r>
            <a:r>
              <a:rPr lang="en-US" dirty="0" err="1">
                <a:solidFill>
                  <a:srgbClr val="475569"/>
                </a:solidFill>
                <a:latin typeface="Calibri"/>
                <a:ea typeface="Calibri"/>
                <a:cs typeface="Calibri"/>
              </a:rPr>
              <a:t>Operationalisation</a:t>
            </a:r>
            <a:r>
              <a:rPr lang="en-US" dirty="0">
                <a:solidFill>
                  <a:srgbClr val="475569"/>
                </a:solidFill>
                <a:latin typeface="Calibri"/>
                <a:ea typeface="Calibri"/>
                <a:cs typeface="Calibri"/>
              </a:rPr>
              <a:t> of the WRP Pooled Fund. SC to note and monitor.</a:t>
            </a:r>
            <a:endParaRPr lang="en-US" dirty="0">
              <a:solidFill>
                <a:srgbClr val="000000"/>
              </a:solidFill>
              <a:latin typeface="Calibri"/>
              <a:ea typeface="Calibri"/>
              <a:cs typeface="Calibri"/>
            </a:endParaRPr>
          </a:p>
          <a:p>
            <a:endParaRPr lang="en-US" dirty="0">
              <a:solidFill>
                <a:srgbClr val="475569"/>
              </a:solidFill>
              <a:latin typeface="Calibri"/>
              <a:ea typeface="Calibri"/>
              <a:cs typeface="Calibri"/>
            </a:endParaRPr>
          </a:p>
        </p:txBody>
      </p:sp>
      <p:sp>
        <p:nvSpPr>
          <p:cNvPr id="21" name="Shape 19"/>
          <p:cNvSpPr/>
          <p:nvPr/>
        </p:nvSpPr>
        <p:spPr>
          <a:xfrm>
            <a:off x="609600" y="5120640"/>
            <a:ext cx="10972800" cy="1158240"/>
          </a:xfrm>
          <a:prstGeom prst="rect">
            <a:avLst/>
          </a:prstGeom>
          <a:solidFill>
            <a:srgbClr val="F7F9FB"/>
          </a:solidFill>
          <a:ln w="12700">
            <a:solidFill>
              <a:srgbClr val="E2E8F2"/>
            </a:solidFill>
            <a:prstDash val="solid"/>
          </a:ln>
          <a:effectLst>
            <a:outerShdw blurRad="63500" dist="25400" dir="8100000" algn="bl" rotWithShape="0">
              <a:srgbClr val="000000">
                <a:alpha val="10000"/>
              </a:srgbClr>
            </a:outerShdw>
          </a:effectLst>
        </p:spPr>
        <p:txBody>
          <a:bodyPr/>
          <a:lstStyle/>
          <a:p>
            <a:endParaRPr lang="en-US"/>
          </a:p>
        </p:txBody>
      </p:sp>
      <p:sp>
        <p:nvSpPr>
          <p:cNvPr id="22" name="Shape 20"/>
          <p:cNvSpPr/>
          <p:nvPr/>
        </p:nvSpPr>
        <p:spPr>
          <a:xfrm>
            <a:off x="707136" y="5266944"/>
            <a:ext cx="1828800" cy="292608"/>
          </a:xfrm>
          <a:prstGeom prst="rect">
            <a:avLst/>
          </a:prstGeom>
          <a:solidFill>
            <a:srgbClr val="FEF3C7"/>
          </a:solidFill>
          <a:ln w="12700">
            <a:solidFill>
              <a:srgbClr val="FEF3C7"/>
            </a:solidFill>
            <a:prstDash val="solid"/>
          </a:ln>
        </p:spPr>
        <p:txBody>
          <a:bodyPr/>
          <a:lstStyle/>
          <a:p>
            <a:endParaRPr lang="en-US" sz="3600"/>
          </a:p>
        </p:txBody>
      </p:sp>
      <p:sp>
        <p:nvSpPr>
          <p:cNvPr id="23" name="Text 21"/>
          <p:cNvSpPr/>
          <p:nvPr/>
        </p:nvSpPr>
        <p:spPr>
          <a:xfrm>
            <a:off x="707136" y="5266944"/>
            <a:ext cx="1828800" cy="292608"/>
          </a:xfrm>
          <a:prstGeom prst="rect">
            <a:avLst/>
          </a:prstGeom>
          <a:noFill/>
          <a:ln/>
        </p:spPr>
        <p:txBody>
          <a:bodyPr wrap="square" lIns="0" tIns="0" rIns="0" bIns="0" rtlCol="0" anchor="ctr"/>
          <a:lstStyle/>
          <a:p>
            <a:pPr algn="ctr"/>
            <a:r>
              <a:rPr lang="en-US" sz="2800" b="1" dirty="0">
                <a:solidFill>
                  <a:srgbClr val="D97706"/>
                </a:solidFill>
                <a:latin typeface="Calibri" pitchFamily="34" charset="0"/>
                <a:ea typeface="Calibri" pitchFamily="34" charset="-122"/>
                <a:cs typeface="Calibri" pitchFamily="34" charset="-120"/>
              </a:rPr>
              <a:t>In progress</a:t>
            </a:r>
            <a:endParaRPr lang="en-US" sz="2800" dirty="0"/>
          </a:p>
        </p:txBody>
      </p:sp>
      <p:sp>
        <p:nvSpPr>
          <p:cNvPr id="24" name="Text 22"/>
          <p:cNvSpPr/>
          <p:nvPr/>
        </p:nvSpPr>
        <p:spPr>
          <a:xfrm>
            <a:off x="2706624" y="5218176"/>
            <a:ext cx="8656320" cy="365760"/>
          </a:xfrm>
          <a:prstGeom prst="rect">
            <a:avLst/>
          </a:prstGeom>
          <a:noFill/>
          <a:ln/>
        </p:spPr>
        <p:txBody>
          <a:bodyPr wrap="square" lIns="0" tIns="0" rIns="0" bIns="0" rtlCol="0" anchor="ctr"/>
          <a:lstStyle/>
          <a:p>
            <a:r>
              <a:rPr lang="en-US" b="1" dirty="0">
                <a:solidFill>
                  <a:srgbClr val="1A2F5A"/>
                </a:solidFill>
                <a:latin typeface="Calibri" pitchFamily="34" charset="0"/>
                <a:ea typeface="Calibri" pitchFamily="34" charset="-122"/>
                <a:cs typeface="Calibri" pitchFamily="34" charset="-120"/>
              </a:rPr>
              <a:t>Currency exchange rate variances are generating invisible financial losses</a:t>
            </a:r>
            <a:endParaRPr lang="en-US" dirty="0"/>
          </a:p>
        </p:txBody>
      </p:sp>
      <p:sp>
        <p:nvSpPr>
          <p:cNvPr id="25" name="Text 23"/>
          <p:cNvSpPr/>
          <p:nvPr/>
        </p:nvSpPr>
        <p:spPr>
          <a:xfrm>
            <a:off x="2706624" y="5632704"/>
            <a:ext cx="8656320" cy="548640"/>
          </a:xfrm>
          <a:prstGeom prst="rect">
            <a:avLst/>
          </a:prstGeom>
          <a:noFill/>
          <a:ln/>
        </p:spPr>
        <p:txBody>
          <a:bodyPr wrap="square" lIns="0" tIns="0" rIns="0" bIns="0" rtlCol="0" anchor="ctr"/>
          <a:lstStyle/>
          <a:p>
            <a:r>
              <a:rPr lang="en-US" dirty="0">
                <a:solidFill>
                  <a:srgbClr val="475569"/>
                </a:solidFill>
                <a:latin typeface="Calibri"/>
                <a:ea typeface="Calibri"/>
                <a:cs typeface="Calibri"/>
              </a:rPr>
              <a:t>PMU has identified the scope of the issue. A treasury management approach is being developed. SC to note and monitor</a:t>
            </a:r>
            <a:endParaRPr lang="en-US" dirty="0">
              <a:latin typeface="Calibri"/>
              <a:ea typeface="Calibri"/>
              <a:cs typeface="Calibri"/>
            </a:endParaRPr>
          </a:p>
        </p:txBody>
      </p:sp>
      <p:sp>
        <p:nvSpPr>
          <p:cNvPr id="26" name="Shape 24"/>
          <p:cNvSpPr/>
          <p:nvPr/>
        </p:nvSpPr>
        <p:spPr>
          <a:xfrm>
            <a:off x="0" y="6461760"/>
            <a:ext cx="12192000" cy="396240"/>
          </a:xfrm>
          <a:prstGeom prst="rect">
            <a:avLst/>
          </a:prstGeom>
          <a:solidFill>
            <a:srgbClr val="1A2F5A"/>
          </a:solidFill>
          <a:ln w="12700">
            <a:solidFill>
              <a:srgbClr val="1A2F5A"/>
            </a:solidFill>
            <a:prstDash val="solid"/>
          </a:ln>
        </p:spPr>
        <p:txBody>
          <a:bodyPr/>
          <a:lstStyle/>
          <a:p>
            <a:endParaRPr lang="en-US" sz="2400"/>
          </a:p>
        </p:txBody>
      </p:sp>
      <p:sp>
        <p:nvSpPr>
          <p:cNvPr id="27" name="Text 25"/>
          <p:cNvSpPr/>
          <p:nvPr/>
        </p:nvSpPr>
        <p:spPr>
          <a:xfrm>
            <a:off x="487680" y="6498336"/>
            <a:ext cx="11216640" cy="341376"/>
          </a:xfrm>
          <a:prstGeom prst="rect">
            <a:avLst/>
          </a:prstGeom>
          <a:noFill/>
          <a:ln/>
        </p:spPr>
        <p:txBody>
          <a:bodyPr wrap="square" lIns="0" tIns="0" rIns="0" bIns="0" rtlCol="0" anchor="ctr"/>
          <a:lstStyle/>
          <a:p>
            <a:r>
              <a:rPr lang="en-US" sz="1200" dirty="0">
                <a:solidFill>
                  <a:srgbClr val="FFFFFF"/>
                </a:solidFill>
                <a:latin typeface="Calibri" pitchFamily="34" charset="0"/>
                <a:ea typeface="Calibri" pitchFamily="34" charset="-122"/>
                <a:cs typeface="Calibri" pitchFamily="34" charset="-120"/>
              </a:rPr>
              <a:t>Weather Ready Pacific  |  FY2025 Lessons Learned  |  Strategic Lessons — Status</a:t>
            </a:r>
            <a:endParaRPr lang="en-US" sz="1200" dirty="0"/>
          </a:p>
        </p:txBody>
      </p:sp>
      <p:sp>
        <p:nvSpPr>
          <p:cNvPr id="28" name="Text 11">
            <a:extLst>
              <a:ext uri="{FF2B5EF4-FFF2-40B4-BE49-F238E27FC236}">
                <a16:creationId xmlns:a16="http://schemas.microsoft.com/office/drawing/2014/main" id="{5A5EDDB2-847F-2837-F6D7-80ED9D056B93}"/>
              </a:ext>
            </a:extLst>
          </p:cNvPr>
          <p:cNvSpPr/>
          <p:nvPr/>
        </p:nvSpPr>
        <p:spPr>
          <a:xfrm>
            <a:off x="707136" y="3939860"/>
            <a:ext cx="1828800" cy="292608"/>
          </a:xfrm>
          <a:prstGeom prst="rect">
            <a:avLst/>
          </a:prstGeom>
          <a:noFill/>
          <a:ln/>
        </p:spPr>
        <p:txBody>
          <a:bodyPr wrap="square" lIns="0" tIns="0" rIns="0" bIns="0" rtlCol="0" anchor="ctr"/>
          <a:lstStyle/>
          <a:p>
            <a:pPr algn="ctr"/>
            <a:r>
              <a:rPr lang="en-US" sz="2400" b="1" dirty="0">
                <a:solidFill>
                  <a:srgbClr val="D97706"/>
                </a:solidFill>
                <a:latin typeface="Calibri" pitchFamily="34" charset="0"/>
                <a:ea typeface="Calibri" pitchFamily="34" charset="-122"/>
                <a:cs typeface="Calibri" pitchFamily="34" charset="-120"/>
              </a:rPr>
              <a:t>In progress</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2000" cy="85344"/>
          </a:xfrm>
          <a:prstGeom prst="rect">
            <a:avLst/>
          </a:prstGeom>
          <a:solidFill>
            <a:srgbClr val="006D77"/>
          </a:solidFill>
          <a:ln w="12700">
            <a:solidFill>
              <a:srgbClr val="006D77"/>
            </a:solidFill>
            <a:prstDash val="solid"/>
          </a:ln>
        </p:spPr>
        <p:txBody>
          <a:bodyPr/>
          <a:lstStyle/>
          <a:p>
            <a:endParaRPr lang="en-US" sz="2400"/>
          </a:p>
        </p:txBody>
      </p:sp>
      <p:sp>
        <p:nvSpPr>
          <p:cNvPr id="3" name="Text 1"/>
          <p:cNvSpPr/>
          <p:nvPr/>
        </p:nvSpPr>
        <p:spPr>
          <a:xfrm>
            <a:off x="609600" y="219456"/>
            <a:ext cx="10972800" cy="316992"/>
          </a:xfrm>
          <a:prstGeom prst="rect">
            <a:avLst/>
          </a:prstGeom>
          <a:noFill/>
          <a:ln/>
        </p:spPr>
        <p:txBody>
          <a:bodyPr wrap="square" lIns="0" tIns="0" rIns="0" bIns="0" rtlCol="0" anchor="ctr"/>
          <a:lstStyle/>
          <a:p>
            <a:r>
              <a:rPr lang="en-US" sz="1133" b="1" kern="0" spc="200" dirty="0">
                <a:solidFill>
                  <a:srgbClr val="006D77"/>
                </a:solidFill>
                <a:latin typeface="Calibri" pitchFamily="34" charset="0"/>
                <a:ea typeface="Calibri" pitchFamily="34" charset="-122"/>
                <a:cs typeface="Calibri" pitchFamily="34" charset="-120"/>
              </a:rPr>
              <a:t>MANAGERIAL &amp; OPERATIONAL LESSONS — STATUS AS AT JUNE 2026</a:t>
            </a:r>
            <a:endParaRPr lang="en-US" sz="1133" dirty="0"/>
          </a:p>
        </p:txBody>
      </p:sp>
      <p:sp>
        <p:nvSpPr>
          <p:cNvPr id="4" name="Text 2"/>
          <p:cNvSpPr/>
          <p:nvPr/>
        </p:nvSpPr>
        <p:spPr>
          <a:xfrm>
            <a:off x="609600" y="560832"/>
            <a:ext cx="10972800" cy="463296"/>
          </a:xfrm>
          <a:prstGeom prst="rect">
            <a:avLst/>
          </a:prstGeom>
          <a:noFill/>
          <a:ln/>
        </p:spPr>
        <p:txBody>
          <a:bodyPr wrap="square" lIns="0" tIns="0" rIns="0" bIns="0" rtlCol="0" anchor="ctr"/>
          <a:lstStyle/>
          <a:p>
            <a:r>
              <a:rPr lang="en-US" sz="2800" b="1" dirty="0">
                <a:solidFill>
                  <a:srgbClr val="1A2F5A"/>
                </a:solidFill>
                <a:latin typeface="Calibri" pitchFamily="34" charset="0"/>
                <a:ea typeface="Calibri" pitchFamily="34" charset="-122"/>
                <a:cs typeface="Calibri" pitchFamily="34" charset="-120"/>
              </a:rPr>
              <a:t>Most are already being actioned. SC asked to note.</a:t>
            </a:r>
            <a:endParaRPr lang="en-US" sz="2800" dirty="0"/>
          </a:p>
        </p:txBody>
      </p:sp>
      <p:sp>
        <p:nvSpPr>
          <p:cNvPr id="5" name="Shape 3"/>
          <p:cNvSpPr/>
          <p:nvPr/>
        </p:nvSpPr>
        <p:spPr>
          <a:xfrm>
            <a:off x="609600" y="1097280"/>
            <a:ext cx="10972800" cy="0"/>
          </a:xfrm>
          <a:prstGeom prst="line">
            <a:avLst/>
          </a:prstGeom>
          <a:noFill/>
          <a:ln w="12700">
            <a:solidFill>
              <a:srgbClr val="E2E8F2"/>
            </a:solidFill>
            <a:prstDash val="solid"/>
          </a:ln>
        </p:spPr>
        <p:txBody>
          <a:bodyPr/>
          <a:lstStyle/>
          <a:p>
            <a:endParaRPr lang="en-US" sz="2400"/>
          </a:p>
        </p:txBody>
      </p:sp>
      <p:sp>
        <p:nvSpPr>
          <p:cNvPr id="6" name="Shape 4"/>
          <p:cNvSpPr/>
          <p:nvPr/>
        </p:nvSpPr>
        <p:spPr>
          <a:xfrm>
            <a:off x="487680" y="1243584"/>
            <a:ext cx="5547360" cy="926592"/>
          </a:xfrm>
          <a:prstGeom prst="rect">
            <a:avLst/>
          </a:prstGeom>
          <a:solidFill>
            <a:srgbClr val="F7F9FB"/>
          </a:solidFill>
          <a:ln w="12700">
            <a:solidFill>
              <a:srgbClr val="E2E8F2"/>
            </a:solidFill>
            <a:prstDash val="solid"/>
          </a:ln>
        </p:spPr>
        <p:txBody>
          <a:bodyPr/>
          <a:lstStyle/>
          <a:p>
            <a:endParaRPr lang="en-US" sz="2800"/>
          </a:p>
        </p:txBody>
      </p:sp>
      <p:sp>
        <p:nvSpPr>
          <p:cNvPr id="9" name="Text 7"/>
          <p:cNvSpPr/>
          <p:nvPr/>
        </p:nvSpPr>
        <p:spPr>
          <a:xfrm>
            <a:off x="2072640" y="1316736"/>
            <a:ext cx="3779520" cy="341376"/>
          </a:xfrm>
          <a:prstGeom prst="rect">
            <a:avLst/>
          </a:prstGeom>
          <a:noFill/>
          <a:ln/>
        </p:spPr>
        <p:txBody>
          <a:bodyPr wrap="square" lIns="0" tIns="0" rIns="0" bIns="0" rtlCol="0" anchor="ctr"/>
          <a:lstStyle/>
          <a:p>
            <a:r>
              <a:rPr lang="en-US" sz="1400" b="1">
                <a:solidFill>
                  <a:srgbClr val="1A2F5A"/>
                </a:solidFill>
                <a:latin typeface="Calibri"/>
                <a:ea typeface="Calibri"/>
                <a:cs typeface="Calibri"/>
              </a:rPr>
              <a:t>SC papers require an adequate preparation runway.</a:t>
            </a:r>
            <a:endParaRPr lang="en-US" sz="1400">
              <a:latin typeface="Calibri"/>
              <a:ea typeface="Calibri"/>
              <a:cs typeface="Calibri"/>
            </a:endParaRPr>
          </a:p>
        </p:txBody>
      </p:sp>
      <p:sp>
        <p:nvSpPr>
          <p:cNvPr id="10" name="Text 8"/>
          <p:cNvSpPr/>
          <p:nvPr/>
        </p:nvSpPr>
        <p:spPr>
          <a:xfrm>
            <a:off x="2072640" y="1682496"/>
            <a:ext cx="3779520" cy="414528"/>
          </a:xfrm>
          <a:prstGeom prst="rect">
            <a:avLst/>
          </a:prstGeom>
          <a:noFill/>
          <a:ln/>
        </p:spPr>
        <p:txBody>
          <a:bodyPr wrap="square" lIns="0" tIns="0" rIns="0" bIns="0" rtlCol="0" anchor="ctr"/>
          <a:lstStyle/>
          <a:p>
            <a:r>
              <a:rPr lang="en-US" sz="1200">
                <a:solidFill>
                  <a:srgbClr val="475569"/>
                </a:solidFill>
                <a:latin typeface="Calibri"/>
                <a:ea typeface="Calibri"/>
                <a:cs typeface="Calibri"/>
              </a:rPr>
              <a:t>Now in SC planning calendar. Met Directors </a:t>
            </a:r>
            <a:r>
              <a:rPr lang="en-US" sz="1200" dirty="0">
                <a:solidFill>
                  <a:srgbClr val="475569"/>
                </a:solidFill>
                <a:latin typeface="Calibri"/>
                <a:ea typeface="Calibri"/>
                <a:cs typeface="Calibri"/>
              </a:rPr>
              <a:t>closed session added to SC agenda template.</a:t>
            </a:r>
            <a:endParaRPr lang="en-US" sz="1200" dirty="0">
              <a:latin typeface="Calibri"/>
              <a:ea typeface="Calibri"/>
              <a:cs typeface="Calibri"/>
            </a:endParaRPr>
          </a:p>
        </p:txBody>
      </p:sp>
      <p:sp>
        <p:nvSpPr>
          <p:cNvPr id="11" name="Shape 9"/>
          <p:cNvSpPr/>
          <p:nvPr/>
        </p:nvSpPr>
        <p:spPr>
          <a:xfrm>
            <a:off x="6278880" y="1243584"/>
            <a:ext cx="5547360" cy="926592"/>
          </a:xfrm>
          <a:prstGeom prst="rect">
            <a:avLst/>
          </a:prstGeom>
          <a:solidFill>
            <a:srgbClr val="F7F9FB"/>
          </a:solidFill>
          <a:ln w="12700">
            <a:solidFill>
              <a:srgbClr val="E2E8F2"/>
            </a:solidFill>
            <a:prstDash val="solid"/>
          </a:ln>
        </p:spPr>
        <p:txBody>
          <a:bodyPr/>
          <a:lstStyle/>
          <a:p>
            <a:endParaRPr lang="en-US" sz="2800"/>
          </a:p>
        </p:txBody>
      </p:sp>
      <p:sp>
        <p:nvSpPr>
          <p:cNvPr id="12" name="Shape 10"/>
          <p:cNvSpPr/>
          <p:nvPr/>
        </p:nvSpPr>
        <p:spPr>
          <a:xfrm>
            <a:off x="6352032" y="1341120"/>
            <a:ext cx="1402080" cy="243840"/>
          </a:xfrm>
          <a:prstGeom prst="rect">
            <a:avLst/>
          </a:prstGeom>
          <a:solidFill>
            <a:srgbClr val="FEF3C7"/>
          </a:solidFill>
          <a:ln w="12700">
            <a:solidFill>
              <a:srgbClr val="FEF3C7"/>
            </a:solidFill>
            <a:prstDash val="solid"/>
          </a:ln>
        </p:spPr>
        <p:txBody>
          <a:bodyPr/>
          <a:lstStyle/>
          <a:p>
            <a:endParaRPr lang="en-US" sz="2000"/>
          </a:p>
        </p:txBody>
      </p:sp>
      <p:sp>
        <p:nvSpPr>
          <p:cNvPr id="13" name="Text 11"/>
          <p:cNvSpPr/>
          <p:nvPr/>
        </p:nvSpPr>
        <p:spPr>
          <a:xfrm>
            <a:off x="6352032" y="1341120"/>
            <a:ext cx="1402080" cy="243840"/>
          </a:xfrm>
          <a:prstGeom prst="rect">
            <a:avLst/>
          </a:prstGeom>
          <a:noFill/>
          <a:ln/>
        </p:spPr>
        <p:txBody>
          <a:bodyPr wrap="square" lIns="0" tIns="0" rIns="0" bIns="0" rtlCol="0" anchor="ctr"/>
          <a:lstStyle/>
          <a:p>
            <a:pPr algn="ctr"/>
            <a:r>
              <a:rPr lang="en-US" sz="2000" b="1" dirty="0">
                <a:solidFill>
                  <a:srgbClr val="D97706"/>
                </a:solidFill>
                <a:latin typeface="Calibri" pitchFamily="34" charset="0"/>
                <a:ea typeface="Calibri" pitchFamily="34" charset="-122"/>
                <a:cs typeface="Calibri" pitchFamily="34" charset="-120"/>
              </a:rPr>
              <a:t>In progress</a:t>
            </a:r>
            <a:endParaRPr lang="en-US" sz="2000" dirty="0"/>
          </a:p>
        </p:txBody>
      </p:sp>
      <p:sp>
        <p:nvSpPr>
          <p:cNvPr id="14" name="Text 12"/>
          <p:cNvSpPr/>
          <p:nvPr/>
        </p:nvSpPr>
        <p:spPr>
          <a:xfrm>
            <a:off x="7863840" y="1316736"/>
            <a:ext cx="3779520" cy="341376"/>
          </a:xfrm>
          <a:prstGeom prst="rect">
            <a:avLst/>
          </a:prstGeom>
          <a:noFill/>
          <a:ln/>
        </p:spPr>
        <p:txBody>
          <a:bodyPr wrap="square" lIns="0" tIns="0" rIns="0" bIns="0" rtlCol="0" anchor="ctr"/>
          <a:lstStyle/>
          <a:p>
            <a:r>
              <a:rPr lang="en-US" sz="1400" b="1" dirty="0">
                <a:solidFill>
                  <a:srgbClr val="1A2F5A"/>
                </a:solidFill>
                <a:latin typeface="Calibri" pitchFamily="34" charset="0"/>
                <a:ea typeface="Calibri" pitchFamily="34" charset="-122"/>
                <a:cs typeface="Calibri" pitchFamily="34" charset="-120"/>
              </a:rPr>
              <a:t>Key-person dependency creates bottlenecks and knowledge loss.</a:t>
            </a:r>
            <a:endParaRPr lang="en-US" sz="1400" dirty="0"/>
          </a:p>
        </p:txBody>
      </p:sp>
      <p:sp>
        <p:nvSpPr>
          <p:cNvPr id="15" name="Text 13"/>
          <p:cNvSpPr/>
          <p:nvPr/>
        </p:nvSpPr>
        <p:spPr>
          <a:xfrm>
            <a:off x="7863840" y="1682496"/>
            <a:ext cx="3779520" cy="414528"/>
          </a:xfrm>
          <a:prstGeom prst="rect">
            <a:avLst/>
          </a:prstGeom>
          <a:noFill/>
          <a:ln/>
        </p:spPr>
        <p:txBody>
          <a:bodyPr wrap="square" lIns="0" tIns="0" rIns="0" bIns="0" rtlCol="0" anchor="ctr"/>
          <a:lstStyle/>
          <a:p>
            <a:r>
              <a:rPr lang="en-US" sz="1200" dirty="0">
                <a:solidFill>
                  <a:srgbClr val="475569"/>
                </a:solidFill>
                <a:latin typeface="Calibri" pitchFamily="34" charset="0"/>
                <a:ea typeface="Calibri" pitchFamily="34" charset="-122"/>
                <a:cs typeface="Calibri" pitchFamily="34" charset="-120"/>
              </a:rPr>
              <a:t>Shared documentation and task distribution underway. Understudy arrangements being formalised in 2026.</a:t>
            </a:r>
            <a:endParaRPr lang="en-US" sz="1200" dirty="0"/>
          </a:p>
        </p:txBody>
      </p:sp>
      <p:sp>
        <p:nvSpPr>
          <p:cNvPr id="16" name="Shape 14"/>
          <p:cNvSpPr/>
          <p:nvPr/>
        </p:nvSpPr>
        <p:spPr>
          <a:xfrm>
            <a:off x="487680" y="2267712"/>
            <a:ext cx="5547360" cy="926592"/>
          </a:xfrm>
          <a:prstGeom prst="rect">
            <a:avLst/>
          </a:prstGeom>
          <a:solidFill>
            <a:srgbClr val="F7F9FB"/>
          </a:solidFill>
          <a:ln w="12700">
            <a:solidFill>
              <a:srgbClr val="E2E8F2"/>
            </a:solidFill>
            <a:prstDash val="solid"/>
          </a:ln>
        </p:spPr>
        <p:txBody>
          <a:bodyPr/>
          <a:lstStyle/>
          <a:p>
            <a:endParaRPr lang="en-US" sz="2800"/>
          </a:p>
        </p:txBody>
      </p:sp>
      <p:sp>
        <p:nvSpPr>
          <p:cNvPr id="17" name="Shape 15"/>
          <p:cNvSpPr/>
          <p:nvPr/>
        </p:nvSpPr>
        <p:spPr>
          <a:xfrm>
            <a:off x="560832" y="2365248"/>
            <a:ext cx="1402080" cy="243840"/>
          </a:xfrm>
          <a:prstGeom prst="rect">
            <a:avLst/>
          </a:prstGeom>
          <a:solidFill>
            <a:srgbClr val="DCFCE7"/>
          </a:solidFill>
          <a:ln w="12700">
            <a:solidFill>
              <a:srgbClr val="DCFCE7"/>
            </a:solidFill>
            <a:prstDash val="solid"/>
          </a:ln>
        </p:spPr>
        <p:txBody>
          <a:bodyPr/>
          <a:lstStyle/>
          <a:p>
            <a:endParaRPr lang="en-US" sz="3200"/>
          </a:p>
        </p:txBody>
      </p:sp>
      <p:sp>
        <p:nvSpPr>
          <p:cNvPr id="18" name="Text 16"/>
          <p:cNvSpPr/>
          <p:nvPr/>
        </p:nvSpPr>
        <p:spPr>
          <a:xfrm>
            <a:off x="560832" y="2365248"/>
            <a:ext cx="1402080" cy="243840"/>
          </a:xfrm>
          <a:prstGeom prst="rect">
            <a:avLst/>
          </a:prstGeom>
          <a:noFill/>
          <a:ln/>
        </p:spPr>
        <p:txBody>
          <a:bodyPr wrap="square" lIns="0" tIns="0" rIns="0" bIns="0" rtlCol="0" anchor="ctr"/>
          <a:lstStyle/>
          <a:p>
            <a:pPr algn="ctr"/>
            <a:r>
              <a:rPr lang="en-US" b="1" dirty="0">
                <a:solidFill>
                  <a:srgbClr val="16A34A"/>
                </a:solidFill>
                <a:latin typeface="Calibri" pitchFamily="34" charset="0"/>
                <a:ea typeface="Calibri" pitchFamily="34" charset="-122"/>
                <a:cs typeface="Calibri" pitchFamily="34" charset="-120"/>
              </a:rPr>
              <a:t>Addressed</a:t>
            </a:r>
            <a:endParaRPr lang="en-US" dirty="0"/>
          </a:p>
        </p:txBody>
      </p:sp>
      <p:sp>
        <p:nvSpPr>
          <p:cNvPr id="19" name="Text 17"/>
          <p:cNvSpPr/>
          <p:nvPr/>
        </p:nvSpPr>
        <p:spPr>
          <a:xfrm>
            <a:off x="2072640" y="2340864"/>
            <a:ext cx="3779520" cy="341376"/>
          </a:xfrm>
          <a:prstGeom prst="rect">
            <a:avLst/>
          </a:prstGeom>
          <a:noFill/>
          <a:ln/>
        </p:spPr>
        <p:txBody>
          <a:bodyPr wrap="square" lIns="0" tIns="0" rIns="0" bIns="0" rtlCol="0" anchor="ctr"/>
          <a:lstStyle/>
          <a:p>
            <a:r>
              <a:rPr lang="en-US" sz="1400" b="1" dirty="0">
                <a:solidFill>
                  <a:srgbClr val="1A2F5A"/>
                </a:solidFill>
                <a:latin typeface="Calibri" pitchFamily="34" charset="0"/>
                <a:ea typeface="Calibri" pitchFamily="34" charset="-122"/>
                <a:cs typeface="Calibri" pitchFamily="34" charset="-120"/>
              </a:rPr>
              <a:t>The BoM–SPREP MOU model should be replicated.</a:t>
            </a:r>
            <a:endParaRPr lang="en-US" sz="1400" dirty="0"/>
          </a:p>
        </p:txBody>
      </p:sp>
      <p:sp>
        <p:nvSpPr>
          <p:cNvPr id="20" name="Text 18"/>
          <p:cNvSpPr/>
          <p:nvPr/>
        </p:nvSpPr>
        <p:spPr>
          <a:xfrm>
            <a:off x="2072640" y="2706624"/>
            <a:ext cx="3779520" cy="414528"/>
          </a:xfrm>
          <a:prstGeom prst="rect">
            <a:avLst/>
          </a:prstGeom>
          <a:noFill/>
          <a:ln/>
        </p:spPr>
        <p:txBody>
          <a:bodyPr wrap="square" lIns="0" tIns="0" rIns="0" bIns="0" rtlCol="0" anchor="ctr"/>
          <a:lstStyle/>
          <a:p>
            <a:r>
              <a:rPr lang="en-US" sz="1200" dirty="0">
                <a:solidFill>
                  <a:srgbClr val="475569"/>
                </a:solidFill>
                <a:latin typeface="Calibri" pitchFamily="34" charset="0"/>
                <a:ea typeface="Calibri" pitchFamily="34" charset="-122"/>
                <a:cs typeface="Calibri" pitchFamily="34" charset="-120"/>
              </a:rPr>
              <a:t>Broad-scope EA agreement model adopted. Being applied to all new executing agency arrangements.</a:t>
            </a:r>
            <a:endParaRPr lang="en-US" sz="1200" dirty="0"/>
          </a:p>
        </p:txBody>
      </p:sp>
      <p:sp>
        <p:nvSpPr>
          <p:cNvPr id="21" name="Shape 19"/>
          <p:cNvSpPr/>
          <p:nvPr/>
        </p:nvSpPr>
        <p:spPr>
          <a:xfrm>
            <a:off x="6278880" y="2267712"/>
            <a:ext cx="5547360" cy="926592"/>
          </a:xfrm>
          <a:prstGeom prst="rect">
            <a:avLst/>
          </a:prstGeom>
          <a:solidFill>
            <a:srgbClr val="F7F9FB"/>
          </a:solidFill>
          <a:ln w="12700">
            <a:solidFill>
              <a:srgbClr val="E2E8F2"/>
            </a:solidFill>
            <a:prstDash val="solid"/>
          </a:ln>
        </p:spPr>
        <p:txBody>
          <a:bodyPr/>
          <a:lstStyle/>
          <a:p>
            <a:endParaRPr lang="en-US" sz="2800"/>
          </a:p>
        </p:txBody>
      </p:sp>
      <p:sp>
        <p:nvSpPr>
          <p:cNvPr id="22" name="Shape 20"/>
          <p:cNvSpPr/>
          <p:nvPr/>
        </p:nvSpPr>
        <p:spPr>
          <a:xfrm>
            <a:off x="6352032" y="2365248"/>
            <a:ext cx="1402080" cy="243840"/>
          </a:xfrm>
          <a:prstGeom prst="rect">
            <a:avLst/>
          </a:prstGeom>
          <a:solidFill>
            <a:srgbClr val="FEF3C7"/>
          </a:solidFill>
          <a:ln w="12700">
            <a:solidFill>
              <a:srgbClr val="FEF3C7"/>
            </a:solidFill>
            <a:prstDash val="solid"/>
          </a:ln>
        </p:spPr>
        <p:txBody>
          <a:bodyPr/>
          <a:lstStyle/>
          <a:p>
            <a:endParaRPr lang="en-US" sz="2000"/>
          </a:p>
        </p:txBody>
      </p:sp>
      <p:sp>
        <p:nvSpPr>
          <p:cNvPr id="23" name="Text 21"/>
          <p:cNvSpPr/>
          <p:nvPr/>
        </p:nvSpPr>
        <p:spPr>
          <a:xfrm>
            <a:off x="6352032" y="2365248"/>
            <a:ext cx="1402080" cy="243840"/>
          </a:xfrm>
          <a:prstGeom prst="rect">
            <a:avLst/>
          </a:prstGeom>
          <a:noFill/>
          <a:ln/>
        </p:spPr>
        <p:txBody>
          <a:bodyPr wrap="square" lIns="0" tIns="0" rIns="0" bIns="0" rtlCol="0" anchor="ctr"/>
          <a:lstStyle/>
          <a:p>
            <a:pPr algn="ctr"/>
            <a:r>
              <a:rPr lang="en-US" sz="2000" b="1" dirty="0">
                <a:solidFill>
                  <a:srgbClr val="D97706"/>
                </a:solidFill>
                <a:latin typeface="Calibri" pitchFamily="34" charset="0"/>
                <a:ea typeface="Calibri" pitchFamily="34" charset="-122"/>
                <a:cs typeface="Calibri" pitchFamily="34" charset="-120"/>
              </a:rPr>
              <a:t>In progress</a:t>
            </a:r>
            <a:endParaRPr lang="en-US" sz="2000" dirty="0"/>
          </a:p>
        </p:txBody>
      </p:sp>
      <p:sp>
        <p:nvSpPr>
          <p:cNvPr id="24" name="Text 22"/>
          <p:cNvSpPr/>
          <p:nvPr/>
        </p:nvSpPr>
        <p:spPr>
          <a:xfrm>
            <a:off x="7863840" y="2340864"/>
            <a:ext cx="3779520" cy="341376"/>
          </a:xfrm>
          <a:prstGeom prst="rect">
            <a:avLst/>
          </a:prstGeom>
          <a:noFill/>
          <a:ln/>
        </p:spPr>
        <p:txBody>
          <a:bodyPr wrap="square" lIns="0" tIns="0" rIns="0" bIns="0" rtlCol="0" anchor="ctr"/>
          <a:lstStyle/>
          <a:p>
            <a:r>
              <a:rPr lang="en-US" sz="1400" b="1" dirty="0">
                <a:solidFill>
                  <a:srgbClr val="1A2F5A"/>
                </a:solidFill>
                <a:latin typeface="Calibri" pitchFamily="34" charset="0"/>
                <a:ea typeface="Calibri" pitchFamily="34" charset="-122"/>
                <a:cs typeface="Calibri" pitchFamily="34" charset="-120"/>
              </a:rPr>
              <a:t>MERL data collection must be continuous.</a:t>
            </a:r>
            <a:endParaRPr lang="en-US" sz="1400" dirty="0"/>
          </a:p>
        </p:txBody>
      </p:sp>
      <p:sp>
        <p:nvSpPr>
          <p:cNvPr id="25" name="Text 23"/>
          <p:cNvSpPr/>
          <p:nvPr/>
        </p:nvSpPr>
        <p:spPr>
          <a:xfrm>
            <a:off x="7863840" y="2706624"/>
            <a:ext cx="3779520" cy="414528"/>
          </a:xfrm>
          <a:prstGeom prst="rect">
            <a:avLst/>
          </a:prstGeom>
          <a:noFill/>
          <a:ln/>
        </p:spPr>
        <p:txBody>
          <a:bodyPr wrap="square" lIns="0" tIns="0" rIns="0" bIns="0" rtlCol="0" anchor="ctr"/>
          <a:lstStyle/>
          <a:p>
            <a:r>
              <a:rPr lang="en-US" sz="1200" dirty="0">
                <a:solidFill>
                  <a:srgbClr val="475569"/>
                </a:solidFill>
                <a:latin typeface="Calibri"/>
                <a:ea typeface="Calibri"/>
                <a:cs typeface="Calibri"/>
              </a:rPr>
              <a:t>Data quality check-ins added to Technical Committee </a:t>
            </a:r>
            <a:r>
              <a:rPr lang="en-US" sz="1200">
                <a:solidFill>
                  <a:srgbClr val="475569"/>
                </a:solidFill>
                <a:latin typeface="Calibri"/>
                <a:ea typeface="Calibri"/>
                <a:cs typeface="Calibri"/>
              </a:rPr>
              <a:t>agenda. </a:t>
            </a:r>
            <a:endParaRPr lang="en-US" sz="1200" dirty="0">
              <a:latin typeface="Aptos" panose="02110004020202020204"/>
              <a:ea typeface="Calibri"/>
              <a:cs typeface="Calibri"/>
            </a:endParaRPr>
          </a:p>
        </p:txBody>
      </p:sp>
      <p:sp>
        <p:nvSpPr>
          <p:cNvPr id="26" name="Shape 24"/>
          <p:cNvSpPr/>
          <p:nvPr/>
        </p:nvSpPr>
        <p:spPr>
          <a:xfrm>
            <a:off x="487680" y="3291840"/>
            <a:ext cx="5547360" cy="926592"/>
          </a:xfrm>
          <a:prstGeom prst="rect">
            <a:avLst/>
          </a:prstGeom>
          <a:solidFill>
            <a:srgbClr val="F7F9FB"/>
          </a:solidFill>
          <a:ln w="12700">
            <a:solidFill>
              <a:srgbClr val="E2E8F2"/>
            </a:solidFill>
            <a:prstDash val="solid"/>
          </a:ln>
        </p:spPr>
        <p:txBody>
          <a:bodyPr/>
          <a:lstStyle/>
          <a:p>
            <a:endParaRPr lang="en-US" sz="2800"/>
          </a:p>
        </p:txBody>
      </p:sp>
      <p:sp>
        <p:nvSpPr>
          <p:cNvPr id="27" name="Shape 25"/>
          <p:cNvSpPr/>
          <p:nvPr/>
        </p:nvSpPr>
        <p:spPr>
          <a:xfrm>
            <a:off x="560832" y="3389376"/>
            <a:ext cx="1402080" cy="243840"/>
          </a:xfrm>
          <a:prstGeom prst="rect">
            <a:avLst/>
          </a:prstGeom>
          <a:solidFill>
            <a:srgbClr val="DCFCE7"/>
          </a:solidFill>
          <a:ln w="12700">
            <a:solidFill>
              <a:srgbClr val="DCFCE7"/>
            </a:solidFill>
            <a:prstDash val="solid"/>
          </a:ln>
        </p:spPr>
        <p:txBody>
          <a:bodyPr/>
          <a:lstStyle/>
          <a:p>
            <a:endParaRPr lang="en-US"/>
          </a:p>
        </p:txBody>
      </p:sp>
      <p:sp>
        <p:nvSpPr>
          <p:cNvPr id="28" name="Text 26"/>
          <p:cNvSpPr/>
          <p:nvPr/>
        </p:nvSpPr>
        <p:spPr>
          <a:xfrm>
            <a:off x="560832" y="3389376"/>
            <a:ext cx="1402080" cy="243840"/>
          </a:xfrm>
          <a:prstGeom prst="rect">
            <a:avLst/>
          </a:prstGeom>
          <a:noFill/>
          <a:ln/>
        </p:spPr>
        <p:txBody>
          <a:bodyPr wrap="square" lIns="0" tIns="0" rIns="0" bIns="0" rtlCol="0" anchor="ctr"/>
          <a:lstStyle/>
          <a:p>
            <a:pPr algn="ctr"/>
            <a:r>
              <a:rPr lang="en-US" b="1" dirty="0">
                <a:solidFill>
                  <a:srgbClr val="16A34A"/>
                </a:solidFill>
                <a:latin typeface="Calibri" pitchFamily="34" charset="0"/>
                <a:ea typeface="Calibri" pitchFamily="34" charset="-122"/>
                <a:cs typeface="Calibri" pitchFamily="34" charset="-120"/>
              </a:rPr>
              <a:t>Addressed</a:t>
            </a:r>
            <a:endParaRPr lang="en-US" dirty="0"/>
          </a:p>
        </p:txBody>
      </p:sp>
      <p:sp>
        <p:nvSpPr>
          <p:cNvPr id="29" name="Text 27"/>
          <p:cNvSpPr/>
          <p:nvPr/>
        </p:nvSpPr>
        <p:spPr>
          <a:xfrm>
            <a:off x="2072640" y="3364992"/>
            <a:ext cx="3779520" cy="341376"/>
          </a:xfrm>
          <a:prstGeom prst="rect">
            <a:avLst/>
          </a:prstGeom>
          <a:noFill/>
          <a:ln/>
        </p:spPr>
        <p:txBody>
          <a:bodyPr wrap="square" lIns="0" tIns="0" rIns="0" bIns="0" rtlCol="0" anchor="ctr"/>
          <a:lstStyle/>
          <a:p>
            <a:r>
              <a:rPr lang="en-US" sz="1400" b="1" dirty="0">
                <a:solidFill>
                  <a:srgbClr val="1A2F5A"/>
                </a:solidFill>
                <a:latin typeface="Calibri" pitchFamily="34" charset="0"/>
                <a:ea typeface="Calibri" pitchFamily="34" charset="-122"/>
                <a:cs typeface="Calibri" pitchFamily="34" charset="-120"/>
              </a:rPr>
              <a:t>SPREP December–January closure creates 6 weeks of procurement downtime.</a:t>
            </a:r>
            <a:endParaRPr lang="en-US" sz="1400" dirty="0"/>
          </a:p>
        </p:txBody>
      </p:sp>
      <p:sp>
        <p:nvSpPr>
          <p:cNvPr id="30" name="Text 28"/>
          <p:cNvSpPr/>
          <p:nvPr/>
        </p:nvSpPr>
        <p:spPr>
          <a:xfrm>
            <a:off x="2072640" y="3730752"/>
            <a:ext cx="3779520" cy="414528"/>
          </a:xfrm>
          <a:prstGeom prst="rect">
            <a:avLst/>
          </a:prstGeom>
          <a:noFill/>
          <a:ln/>
        </p:spPr>
        <p:txBody>
          <a:bodyPr wrap="square" lIns="0" tIns="0" rIns="0" bIns="0" rtlCol="0" anchor="ctr"/>
          <a:lstStyle/>
          <a:p>
            <a:r>
              <a:rPr lang="en-US" sz="1200" dirty="0">
                <a:solidFill>
                  <a:srgbClr val="475569"/>
                </a:solidFill>
                <a:latin typeface="Calibri" pitchFamily="34" charset="0"/>
                <a:ea typeface="Calibri" pitchFamily="34" charset="-122"/>
                <a:cs typeface="Calibri" pitchFamily="34" charset="-120"/>
              </a:rPr>
              <a:t>October procurement initiation deadline embedded in 2026 annual planning calendar.</a:t>
            </a:r>
            <a:endParaRPr lang="en-US" sz="1200" dirty="0"/>
          </a:p>
        </p:txBody>
      </p:sp>
      <p:sp>
        <p:nvSpPr>
          <p:cNvPr id="31" name="Shape 29"/>
          <p:cNvSpPr/>
          <p:nvPr/>
        </p:nvSpPr>
        <p:spPr>
          <a:xfrm>
            <a:off x="6278880" y="3291840"/>
            <a:ext cx="5547360" cy="926592"/>
          </a:xfrm>
          <a:prstGeom prst="rect">
            <a:avLst/>
          </a:prstGeom>
          <a:solidFill>
            <a:srgbClr val="F7F9FB"/>
          </a:solidFill>
          <a:ln w="12700">
            <a:solidFill>
              <a:srgbClr val="E2E8F2"/>
            </a:solidFill>
            <a:prstDash val="solid"/>
          </a:ln>
        </p:spPr>
        <p:txBody>
          <a:bodyPr/>
          <a:lstStyle/>
          <a:p>
            <a:endParaRPr lang="en-US" sz="2800"/>
          </a:p>
        </p:txBody>
      </p:sp>
      <p:sp>
        <p:nvSpPr>
          <p:cNvPr id="32" name="Shape 30"/>
          <p:cNvSpPr/>
          <p:nvPr/>
        </p:nvSpPr>
        <p:spPr>
          <a:xfrm>
            <a:off x="6352032" y="3389376"/>
            <a:ext cx="1402080" cy="243840"/>
          </a:xfrm>
          <a:prstGeom prst="rect">
            <a:avLst/>
          </a:prstGeom>
          <a:solidFill>
            <a:srgbClr val="DCFCE7"/>
          </a:solidFill>
          <a:ln w="12700">
            <a:solidFill>
              <a:srgbClr val="DCFCE7"/>
            </a:solidFill>
            <a:prstDash val="solid"/>
          </a:ln>
        </p:spPr>
        <p:txBody>
          <a:bodyPr/>
          <a:lstStyle/>
          <a:p>
            <a:endParaRPr lang="en-US" sz="2000"/>
          </a:p>
        </p:txBody>
      </p:sp>
      <p:sp>
        <p:nvSpPr>
          <p:cNvPr id="33" name="Text 31"/>
          <p:cNvSpPr/>
          <p:nvPr/>
        </p:nvSpPr>
        <p:spPr>
          <a:xfrm>
            <a:off x="6352032" y="3389376"/>
            <a:ext cx="1402080" cy="243840"/>
          </a:xfrm>
          <a:prstGeom prst="rect">
            <a:avLst/>
          </a:prstGeom>
          <a:noFill/>
          <a:ln/>
        </p:spPr>
        <p:txBody>
          <a:bodyPr wrap="square" lIns="0" tIns="0" rIns="0" bIns="0" rtlCol="0" anchor="ctr"/>
          <a:lstStyle/>
          <a:p>
            <a:pPr algn="ctr"/>
            <a:r>
              <a:rPr lang="en-US" sz="2000" b="1" dirty="0">
                <a:solidFill>
                  <a:srgbClr val="16A34A"/>
                </a:solidFill>
                <a:latin typeface="Calibri" pitchFamily="34" charset="0"/>
                <a:ea typeface="Calibri" pitchFamily="34" charset="-122"/>
                <a:cs typeface="Calibri" pitchFamily="34" charset="-120"/>
              </a:rPr>
              <a:t>Addressed</a:t>
            </a:r>
            <a:endParaRPr lang="en-US" sz="2000" dirty="0"/>
          </a:p>
        </p:txBody>
      </p:sp>
      <p:sp>
        <p:nvSpPr>
          <p:cNvPr id="34" name="Text 32"/>
          <p:cNvSpPr/>
          <p:nvPr/>
        </p:nvSpPr>
        <p:spPr>
          <a:xfrm>
            <a:off x="7863840" y="3364992"/>
            <a:ext cx="3779520" cy="341376"/>
          </a:xfrm>
          <a:prstGeom prst="rect">
            <a:avLst/>
          </a:prstGeom>
          <a:noFill/>
          <a:ln/>
        </p:spPr>
        <p:txBody>
          <a:bodyPr wrap="square" lIns="0" tIns="0" rIns="0" bIns="0" rtlCol="0" anchor="ctr"/>
          <a:lstStyle/>
          <a:p>
            <a:r>
              <a:rPr lang="en-US" sz="1400" b="1" dirty="0">
                <a:solidFill>
                  <a:srgbClr val="1A2F5A"/>
                </a:solidFill>
                <a:latin typeface="Calibri" pitchFamily="34" charset="0"/>
                <a:ea typeface="Calibri" pitchFamily="34" charset="-122"/>
                <a:cs typeface="Calibri" pitchFamily="34" charset="-120"/>
              </a:rPr>
              <a:t>Radar procurement should be split across specialist providers.</a:t>
            </a:r>
            <a:endParaRPr lang="en-US" sz="1400" dirty="0"/>
          </a:p>
        </p:txBody>
      </p:sp>
      <p:sp>
        <p:nvSpPr>
          <p:cNvPr id="35" name="Text 33"/>
          <p:cNvSpPr/>
          <p:nvPr/>
        </p:nvSpPr>
        <p:spPr>
          <a:xfrm>
            <a:off x="7863840" y="3730752"/>
            <a:ext cx="3779520" cy="414528"/>
          </a:xfrm>
          <a:prstGeom prst="rect">
            <a:avLst/>
          </a:prstGeom>
          <a:noFill/>
          <a:ln/>
        </p:spPr>
        <p:txBody>
          <a:bodyPr wrap="square" lIns="0" tIns="0" rIns="0" bIns="0" rtlCol="0" anchor="ctr"/>
          <a:lstStyle/>
          <a:p>
            <a:r>
              <a:rPr lang="en-US" sz="1200" dirty="0">
                <a:solidFill>
                  <a:srgbClr val="475569"/>
                </a:solidFill>
                <a:latin typeface="Calibri" pitchFamily="34" charset="0"/>
                <a:ea typeface="Calibri" pitchFamily="34" charset="-122"/>
                <a:cs typeface="Calibri" pitchFamily="34" charset="-120"/>
              </a:rPr>
              <a:t>Split procurement model embedded in Samoa radar specs and now standard for all WRP radar installations.</a:t>
            </a:r>
            <a:endParaRPr lang="en-US" sz="1200" dirty="0"/>
          </a:p>
        </p:txBody>
      </p:sp>
      <p:sp>
        <p:nvSpPr>
          <p:cNvPr id="36" name="Shape 34"/>
          <p:cNvSpPr/>
          <p:nvPr/>
        </p:nvSpPr>
        <p:spPr>
          <a:xfrm>
            <a:off x="487680" y="4315968"/>
            <a:ext cx="5547360" cy="926592"/>
          </a:xfrm>
          <a:prstGeom prst="rect">
            <a:avLst/>
          </a:prstGeom>
          <a:solidFill>
            <a:srgbClr val="F7F9FB"/>
          </a:solidFill>
          <a:ln w="12700">
            <a:solidFill>
              <a:srgbClr val="E2E8F2"/>
            </a:solidFill>
            <a:prstDash val="solid"/>
          </a:ln>
        </p:spPr>
        <p:txBody>
          <a:bodyPr/>
          <a:lstStyle/>
          <a:p>
            <a:endParaRPr lang="en-US" sz="2800"/>
          </a:p>
        </p:txBody>
      </p:sp>
      <p:sp>
        <p:nvSpPr>
          <p:cNvPr id="37" name="Shape 35"/>
          <p:cNvSpPr/>
          <p:nvPr/>
        </p:nvSpPr>
        <p:spPr>
          <a:xfrm>
            <a:off x="560832" y="4413504"/>
            <a:ext cx="1402080" cy="243840"/>
          </a:xfrm>
          <a:prstGeom prst="rect">
            <a:avLst/>
          </a:prstGeom>
          <a:solidFill>
            <a:srgbClr val="DCFCE7"/>
          </a:solidFill>
          <a:ln w="12700">
            <a:solidFill>
              <a:srgbClr val="DCFCE7"/>
            </a:solidFill>
            <a:prstDash val="solid"/>
          </a:ln>
        </p:spPr>
        <p:txBody>
          <a:bodyPr/>
          <a:lstStyle/>
          <a:p>
            <a:endParaRPr lang="en-US" dirty="0"/>
          </a:p>
        </p:txBody>
      </p:sp>
      <p:sp>
        <p:nvSpPr>
          <p:cNvPr id="38" name="Text 36"/>
          <p:cNvSpPr/>
          <p:nvPr/>
        </p:nvSpPr>
        <p:spPr>
          <a:xfrm>
            <a:off x="560832" y="4413504"/>
            <a:ext cx="1402080" cy="243840"/>
          </a:xfrm>
          <a:prstGeom prst="rect">
            <a:avLst/>
          </a:prstGeom>
          <a:noFill/>
          <a:ln/>
        </p:spPr>
        <p:txBody>
          <a:bodyPr wrap="square" lIns="0" tIns="0" rIns="0" bIns="0" rtlCol="0" anchor="ctr"/>
          <a:lstStyle/>
          <a:p>
            <a:pPr algn="ctr"/>
            <a:r>
              <a:rPr lang="en-US" b="1" dirty="0">
                <a:solidFill>
                  <a:srgbClr val="16A34A"/>
                </a:solidFill>
                <a:latin typeface="Calibri" pitchFamily="34" charset="0"/>
                <a:ea typeface="Calibri" pitchFamily="34" charset="-122"/>
                <a:cs typeface="Calibri" pitchFamily="34" charset="-120"/>
              </a:rPr>
              <a:t>Addressed</a:t>
            </a:r>
            <a:endParaRPr lang="en-US" dirty="0"/>
          </a:p>
        </p:txBody>
      </p:sp>
      <p:sp>
        <p:nvSpPr>
          <p:cNvPr id="39" name="Text 37"/>
          <p:cNvSpPr/>
          <p:nvPr/>
        </p:nvSpPr>
        <p:spPr>
          <a:xfrm>
            <a:off x="2072640" y="4389120"/>
            <a:ext cx="3779520" cy="341376"/>
          </a:xfrm>
          <a:prstGeom prst="rect">
            <a:avLst/>
          </a:prstGeom>
          <a:noFill/>
          <a:ln/>
        </p:spPr>
        <p:txBody>
          <a:bodyPr wrap="square" lIns="0" tIns="0" rIns="0" bIns="0" rtlCol="0" anchor="ctr"/>
          <a:lstStyle/>
          <a:p>
            <a:r>
              <a:rPr lang="en-US" sz="1400" b="1" dirty="0">
                <a:solidFill>
                  <a:srgbClr val="1A2F5A"/>
                </a:solidFill>
                <a:latin typeface="Calibri" pitchFamily="34" charset="0"/>
                <a:ea typeface="Calibri" pitchFamily="34" charset="-122"/>
                <a:cs typeface="Calibri" pitchFamily="34" charset="-120"/>
              </a:rPr>
              <a:t>Continuous user feedback loops improve tool quality.</a:t>
            </a:r>
            <a:endParaRPr lang="en-US" sz="1400" dirty="0"/>
          </a:p>
        </p:txBody>
      </p:sp>
      <p:sp>
        <p:nvSpPr>
          <p:cNvPr id="40" name="Text 38"/>
          <p:cNvSpPr/>
          <p:nvPr/>
        </p:nvSpPr>
        <p:spPr>
          <a:xfrm>
            <a:off x="2072640" y="4730496"/>
            <a:ext cx="3779520" cy="512064"/>
          </a:xfrm>
          <a:prstGeom prst="rect">
            <a:avLst/>
          </a:prstGeom>
          <a:noFill/>
          <a:ln/>
        </p:spPr>
        <p:txBody>
          <a:bodyPr wrap="square" lIns="0" tIns="0" rIns="0" bIns="0" rtlCol="0" anchor="ctr"/>
          <a:lstStyle/>
          <a:p>
            <a:r>
              <a:rPr lang="en-US" sz="1200" dirty="0">
                <a:solidFill>
                  <a:srgbClr val="475569"/>
                </a:solidFill>
                <a:latin typeface="Calibri" pitchFamily="34" charset="0"/>
                <a:ea typeface="Calibri" pitchFamily="34" charset="-122"/>
                <a:cs typeface="Calibri" pitchFamily="34" charset="-120"/>
              </a:rPr>
              <a:t>Pulse survey and validation interview model from Severe Weather Pilot now standard for all WRP technology deployments.</a:t>
            </a:r>
            <a:endParaRPr lang="en-US" sz="1200" dirty="0"/>
          </a:p>
        </p:txBody>
      </p:sp>
      <p:sp>
        <p:nvSpPr>
          <p:cNvPr id="41" name="Shape 39"/>
          <p:cNvSpPr/>
          <p:nvPr/>
        </p:nvSpPr>
        <p:spPr>
          <a:xfrm>
            <a:off x="6278880" y="4315968"/>
            <a:ext cx="5547360" cy="926592"/>
          </a:xfrm>
          <a:prstGeom prst="rect">
            <a:avLst/>
          </a:prstGeom>
          <a:solidFill>
            <a:srgbClr val="F7F9FB"/>
          </a:solidFill>
          <a:ln w="12700">
            <a:solidFill>
              <a:srgbClr val="E2E8F2"/>
            </a:solidFill>
            <a:prstDash val="solid"/>
          </a:ln>
        </p:spPr>
        <p:txBody>
          <a:bodyPr/>
          <a:lstStyle/>
          <a:p>
            <a:endParaRPr lang="en-US" sz="2800"/>
          </a:p>
        </p:txBody>
      </p:sp>
      <p:sp>
        <p:nvSpPr>
          <p:cNvPr id="42" name="Shape 40"/>
          <p:cNvSpPr/>
          <p:nvPr/>
        </p:nvSpPr>
        <p:spPr>
          <a:xfrm>
            <a:off x="6352032" y="4413504"/>
            <a:ext cx="1402080" cy="243840"/>
          </a:xfrm>
          <a:prstGeom prst="rect">
            <a:avLst/>
          </a:prstGeom>
          <a:solidFill>
            <a:srgbClr val="FEF3C7"/>
          </a:solidFill>
          <a:ln w="12700">
            <a:solidFill>
              <a:srgbClr val="FEF3C7"/>
            </a:solidFill>
            <a:prstDash val="solid"/>
          </a:ln>
        </p:spPr>
        <p:txBody>
          <a:bodyPr/>
          <a:lstStyle/>
          <a:p>
            <a:endParaRPr lang="en-US" sz="3600"/>
          </a:p>
        </p:txBody>
      </p:sp>
      <p:sp>
        <p:nvSpPr>
          <p:cNvPr id="43" name="Text 41"/>
          <p:cNvSpPr/>
          <p:nvPr/>
        </p:nvSpPr>
        <p:spPr>
          <a:xfrm>
            <a:off x="6352032" y="4413504"/>
            <a:ext cx="1402080" cy="243840"/>
          </a:xfrm>
          <a:prstGeom prst="rect">
            <a:avLst/>
          </a:prstGeom>
          <a:noFill/>
          <a:ln/>
        </p:spPr>
        <p:txBody>
          <a:bodyPr wrap="square" lIns="0" tIns="0" rIns="0" bIns="0" rtlCol="0" anchor="ctr"/>
          <a:lstStyle/>
          <a:p>
            <a:pPr algn="ctr"/>
            <a:r>
              <a:rPr lang="en-US" sz="2000" b="1" dirty="0">
                <a:solidFill>
                  <a:srgbClr val="D97706"/>
                </a:solidFill>
                <a:latin typeface="Calibri" pitchFamily="34" charset="0"/>
                <a:ea typeface="Calibri" pitchFamily="34" charset="-122"/>
                <a:cs typeface="Calibri" pitchFamily="34" charset="-120"/>
              </a:rPr>
              <a:t>In progress</a:t>
            </a:r>
            <a:endParaRPr lang="en-US" sz="2000" dirty="0"/>
          </a:p>
        </p:txBody>
      </p:sp>
      <p:sp>
        <p:nvSpPr>
          <p:cNvPr id="44" name="Text 42"/>
          <p:cNvSpPr/>
          <p:nvPr/>
        </p:nvSpPr>
        <p:spPr>
          <a:xfrm>
            <a:off x="7863840" y="4389120"/>
            <a:ext cx="3779520" cy="341376"/>
          </a:xfrm>
          <a:prstGeom prst="rect">
            <a:avLst/>
          </a:prstGeom>
          <a:noFill/>
          <a:ln/>
        </p:spPr>
        <p:txBody>
          <a:bodyPr wrap="square" lIns="0" tIns="0" rIns="0" bIns="0" rtlCol="0" anchor="ctr"/>
          <a:lstStyle/>
          <a:p>
            <a:r>
              <a:rPr lang="en-US" sz="1400" b="1" dirty="0">
                <a:solidFill>
                  <a:srgbClr val="1A2F5A"/>
                </a:solidFill>
                <a:latin typeface="Calibri" pitchFamily="34" charset="0"/>
                <a:ea typeface="Calibri" pitchFamily="34" charset="-122"/>
                <a:cs typeface="Calibri" pitchFamily="34" charset="-120"/>
              </a:rPr>
              <a:t>IFP and observation network data flows must be co-scoped.</a:t>
            </a:r>
            <a:endParaRPr lang="en-US" sz="1400" dirty="0"/>
          </a:p>
        </p:txBody>
      </p:sp>
      <p:sp>
        <p:nvSpPr>
          <p:cNvPr id="45" name="Text 43"/>
          <p:cNvSpPr/>
          <p:nvPr/>
        </p:nvSpPr>
        <p:spPr>
          <a:xfrm>
            <a:off x="7863840" y="4754880"/>
            <a:ext cx="3779520" cy="414528"/>
          </a:xfrm>
          <a:prstGeom prst="rect">
            <a:avLst/>
          </a:prstGeom>
          <a:noFill/>
          <a:ln/>
        </p:spPr>
        <p:txBody>
          <a:bodyPr wrap="square" lIns="0" tIns="0" rIns="0" bIns="0" rtlCol="0" anchor="ctr"/>
          <a:lstStyle/>
          <a:p>
            <a:r>
              <a:rPr lang="en-US" sz="1200" dirty="0">
                <a:solidFill>
                  <a:srgbClr val="475569"/>
                </a:solidFill>
                <a:latin typeface="Calibri" pitchFamily="34" charset="0"/>
                <a:ea typeface="Calibri" pitchFamily="34" charset="-122"/>
                <a:cs typeface="Calibri" pitchFamily="34" charset="-120"/>
              </a:rPr>
              <a:t>Joint scoping session requirement added to IFP Phase 2 design process. First session scheduled.</a:t>
            </a:r>
            <a:endParaRPr lang="en-US" sz="1200" dirty="0"/>
          </a:p>
        </p:txBody>
      </p:sp>
      <p:sp>
        <p:nvSpPr>
          <p:cNvPr id="46" name="Shape 44"/>
          <p:cNvSpPr/>
          <p:nvPr/>
        </p:nvSpPr>
        <p:spPr>
          <a:xfrm>
            <a:off x="487680" y="5340096"/>
            <a:ext cx="5547360" cy="926592"/>
          </a:xfrm>
          <a:prstGeom prst="rect">
            <a:avLst/>
          </a:prstGeom>
          <a:solidFill>
            <a:srgbClr val="F7F9FB"/>
          </a:solidFill>
          <a:ln w="12700">
            <a:solidFill>
              <a:srgbClr val="E2E8F2"/>
            </a:solidFill>
            <a:prstDash val="solid"/>
          </a:ln>
        </p:spPr>
        <p:txBody>
          <a:bodyPr/>
          <a:lstStyle/>
          <a:p>
            <a:endParaRPr lang="en-US" sz="2800"/>
          </a:p>
        </p:txBody>
      </p:sp>
      <p:sp>
        <p:nvSpPr>
          <p:cNvPr id="47" name="Shape 45"/>
          <p:cNvSpPr/>
          <p:nvPr/>
        </p:nvSpPr>
        <p:spPr>
          <a:xfrm>
            <a:off x="560832" y="5437632"/>
            <a:ext cx="1402080" cy="243840"/>
          </a:xfrm>
          <a:prstGeom prst="rect">
            <a:avLst/>
          </a:prstGeom>
          <a:solidFill>
            <a:srgbClr val="FEF3C7"/>
          </a:solidFill>
          <a:ln w="12700">
            <a:solidFill>
              <a:srgbClr val="FEF3C7"/>
            </a:solidFill>
            <a:prstDash val="solid"/>
          </a:ln>
        </p:spPr>
        <p:txBody>
          <a:bodyPr/>
          <a:lstStyle/>
          <a:p>
            <a:endParaRPr lang="en-US"/>
          </a:p>
        </p:txBody>
      </p:sp>
      <p:sp>
        <p:nvSpPr>
          <p:cNvPr id="48" name="Text 46"/>
          <p:cNvSpPr/>
          <p:nvPr/>
        </p:nvSpPr>
        <p:spPr>
          <a:xfrm>
            <a:off x="560832" y="5437632"/>
            <a:ext cx="1402080" cy="243840"/>
          </a:xfrm>
          <a:prstGeom prst="rect">
            <a:avLst/>
          </a:prstGeom>
          <a:noFill/>
          <a:ln/>
        </p:spPr>
        <p:txBody>
          <a:bodyPr wrap="square" lIns="0" tIns="0" rIns="0" bIns="0" rtlCol="0" anchor="ctr"/>
          <a:lstStyle/>
          <a:p>
            <a:pPr algn="ctr"/>
            <a:r>
              <a:rPr lang="en-US" b="1" dirty="0">
                <a:solidFill>
                  <a:srgbClr val="D97706"/>
                </a:solidFill>
                <a:latin typeface="Calibri" pitchFamily="34" charset="0"/>
                <a:ea typeface="Calibri" pitchFamily="34" charset="-122"/>
                <a:cs typeface="Calibri" pitchFamily="34" charset="-120"/>
              </a:rPr>
              <a:t>In progress</a:t>
            </a:r>
            <a:endParaRPr lang="en-US" dirty="0"/>
          </a:p>
        </p:txBody>
      </p:sp>
      <p:sp>
        <p:nvSpPr>
          <p:cNvPr id="49" name="Text 47"/>
          <p:cNvSpPr/>
          <p:nvPr/>
        </p:nvSpPr>
        <p:spPr>
          <a:xfrm>
            <a:off x="2072640" y="5413248"/>
            <a:ext cx="3779520" cy="341376"/>
          </a:xfrm>
          <a:prstGeom prst="rect">
            <a:avLst/>
          </a:prstGeom>
          <a:noFill/>
          <a:ln/>
        </p:spPr>
        <p:txBody>
          <a:bodyPr wrap="square" lIns="0" tIns="0" rIns="0" bIns="0" rtlCol="0" anchor="ctr"/>
          <a:lstStyle/>
          <a:p>
            <a:r>
              <a:rPr lang="en-US" sz="1400" b="1" dirty="0">
                <a:solidFill>
                  <a:srgbClr val="1A2F5A"/>
                </a:solidFill>
                <a:latin typeface="Calibri" pitchFamily="34" charset="0"/>
                <a:ea typeface="Calibri" pitchFamily="34" charset="-122"/>
                <a:cs typeface="Calibri" pitchFamily="34" charset="-120"/>
              </a:rPr>
              <a:t>In-country training generates demand for extended engagement.</a:t>
            </a:r>
            <a:endParaRPr lang="en-US" sz="1400" dirty="0"/>
          </a:p>
        </p:txBody>
      </p:sp>
      <p:sp>
        <p:nvSpPr>
          <p:cNvPr id="50" name="Text 48"/>
          <p:cNvSpPr/>
          <p:nvPr/>
        </p:nvSpPr>
        <p:spPr>
          <a:xfrm>
            <a:off x="2072640" y="5779008"/>
            <a:ext cx="3779520" cy="414528"/>
          </a:xfrm>
          <a:prstGeom prst="rect">
            <a:avLst/>
          </a:prstGeom>
          <a:noFill/>
          <a:ln/>
        </p:spPr>
        <p:txBody>
          <a:bodyPr wrap="square" lIns="0" tIns="0" rIns="0" bIns="0" rtlCol="0" anchor="ctr"/>
          <a:lstStyle/>
          <a:p>
            <a:r>
              <a:rPr lang="en-US" sz="1200" dirty="0">
                <a:solidFill>
                  <a:srgbClr val="475569"/>
                </a:solidFill>
                <a:latin typeface="Calibri" pitchFamily="34" charset="0"/>
                <a:ea typeface="Calibri" pitchFamily="34" charset="-122"/>
                <a:cs typeface="Calibri" pitchFamily="34" charset="-120"/>
              </a:rPr>
              <a:t>Budget contingency for extended in-country delivery being built into 2026–27 training programme designs.</a:t>
            </a:r>
            <a:endParaRPr lang="en-US" sz="1200" dirty="0"/>
          </a:p>
        </p:txBody>
      </p:sp>
      <p:sp>
        <p:nvSpPr>
          <p:cNvPr id="51" name="Shape 49"/>
          <p:cNvSpPr/>
          <p:nvPr/>
        </p:nvSpPr>
        <p:spPr>
          <a:xfrm>
            <a:off x="6278880" y="5340096"/>
            <a:ext cx="5547360" cy="926592"/>
          </a:xfrm>
          <a:prstGeom prst="rect">
            <a:avLst/>
          </a:prstGeom>
          <a:solidFill>
            <a:srgbClr val="F7F9FB"/>
          </a:solidFill>
          <a:ln w="12700">
            <a:solidFill>
              <a:srgbClr val="E2E8F2"/>
            </a:solidFill>
            <a:prstDash val="solid"/>
          </a:ln>
        </p:spPr>
        <p:txBody>
          <a:bodyPr/>
          <a:lstStyle/>
          <a:p>
            <a:endParaRPr lang="en-US" sz="2800"/>
          </a:p>
        </p:txBody>
      </p:sp>
      <p:sp>
        <p:nvSpPr>
          <p:cNvPr id="52" name="Shape 50"/>
          <p:cNvSpPr/>
          <p:nvPr/>
        </p:nvSpPr>
        <p:spPr>
          <a:xfrm>
            <a:off x="6352032" y="5437632"/>
            <a:ext cx="1402080" cy="243840"/>
          </a:xfrm>
          <a:prstGeom prst="rect">
            <a:avLst/>
          </a:prstGeom>
          <a:solidFill>
            <a:srgbClr val="FEF3C7"/>
          </a:solidFill>
          <a:ln w="12700">
            <a:solidFill>
              <a:srgbClr val="FEF3C7"/>
            </a:solidFill>
            <a:prstDash val="solid"/>
          </a:ln>
        </p:spPr>
        <p:txBody>
          <a:bodyPr/>
          <a:lstStyle/>
          <a:p>
            <a:endParaRPr lang="en-US" sz="3600"/>
          </a:p>
        </p:txBody>
      </p:sp>
      <p:sp>
        <p:nvSpPr>
          <p:cNvPr id="53" name="Text 51"/>
          <p:cNvSpPr/>
          <p:nvPr/>
        </p:nvSpPr>
        <p:spPr>
          <a:xfrm>
            <a:off x="6352032" y="5437632"/>
            <a:ext cx="1402080" cy="243840"/>
          </a:xfrm>
          <a:prstGeom prst="rect">
            <a:avLst/>
          </a:prstGeom>
          <a:noFill/>
          <a:ln/>
        </p:spPr>
        <p:txBody>
          <a:bodyPr wrap="square" lIns="0" tIns="0" rIns="0" bIns="0" rtlCol="0" anchor="ctr"/>
          <a:lstStyle/>
          <a:p>
            <a:pPr algn="ctr"/>
            <a:r>
              <a:rPr lang="en-US" sz="2000" b="1" dirty="0">
                <a:solidFill>
                  <a:srgbClr val="D97706"/>
                </a:solidFill>
                <a:latin typeface="Calibri" pitchFamily="34" charset="0"/>
                <a:ea typeface="Calibri" pitchFamily="34" charset="-122"/>
                <a:cs typeface="Calibri" pitchFamily="34" charset="-120"/>
              </a:rPr>
              <a:t>In progress</a:t>
            </a:r>
            <a:endParaRPr lang="en-US" sz="2000" dirty="0"/>
          </a:p>
        </p:txBody>
      </p:sp>
      <p:sp>
        <p:nvSpPr>
          <p:cNvPr id="54" name="Text 52"/>
          <p:cNvSpPr/>
          <p:nvPr/>
        </p:nvSpPr>
        <p:spPr>
          <a:xfrm>
            <a:off x="7863840" y="5413248"/>
            <a:ext cx="3779520" cy="341376"/>
          </a:xfrm>
          <a:prstGeom prst="rect">
            <a:avLst/>
          </a:prstGeom>
          <a:noFill/>
          <a:ln/>
        </p:spPr>
        <p:txBody>
          <a:bodyPr wrap="square" lIns="0" tIns="0" rIns="0" bIns="0" rtlCol="0" anchor="ctr"/>
          <a:lstStyle/>
          <a:p>
            <a:r>
              <a:rPr lang="en-US" sz="1400" b="1" dirty="0">
                <a:solidFill>
                  <a:srgbClr val="1A2F5A"/>
                </a:solidFill>
                <a:latin typeface="Calibri" pitchFamily="34" charset="0"/>
                <a:ea typeface="Calibri" pitchFamily="34" charset="-122"/>
                <a:cs typeface="Calibri" pitchFamily="34" charset="-120"/>
              </a:rPr>
              <a:t>BIP-M/MT graduates return to software not available at home.</a:t>
            </a:r>
            <a:endParaRPr lang="en-US" sz="1400" dirty="0"/>
          </a:p>
        </p:txBody>
      </p:sp>
      <p:sp>
        <p:nvSpPr>
          <p:cNvPr id="55" name="Text 53"/>
          <p:cNvSpPr/>
          <p:nvPr/>
        </p:nvSpPr>
        <p:spPr>
          <a:xfrm>
            <a:off x="7863840" y="5779008"/>
            <a:ext cx="3779520" cy="414528"/>
          </a:xfrm>
          <a:prstGeom prst="rect">
            <a:avLst/>
          </a:prstGeom>
          <a:noFill/>
          <a:ln/>
        </p:spPr>
        <p:txBody>
          <a:bodyPr wrap="square" lIns="0" tIns="0" rIns="0" bIns="0" rtlCol="0" anchor="ctr"/>
          <a:lstStyle/>
          <a:p>
            <a:r>
              <a:rPr lang="en-US" sz="1200" dirty="0">
                <a:solidFill>
                  <a:srgbClr val="475569"/>
                </a:solidFill>
                <a:latin typeface="Calibri" pitchFamily="34" charset="0"/>
                <a:ea typeface="Calibri" pitchFamily="34" charset="-122"/>
                <a:cs typeface="Calibri" pitchFamily="34" charset="-120"/>
              </a:rPr>
              <a:t>Pre-return software assessments and transition support being designed into all training programmes from 2026.</a:t>
            </a:r>
            <a:endParaRPr lang="en-US" sz="1200" dirty="0"/>
          </a:p>
        </p:txBody>
      </p:sp>
      <p:sp>
        <p:nvSpPr>
          <p:cNvPr id="56" name="Shape 54"/>
          <p:cNvSpPr/>
          <p:nvPr/>
        </p:nvSpPr>
        <p:spPr>
          <a:xfrm>
            <a:off x="0" y="6461760"/>
            <a:ext cx="12192000" cy="396240"/>
          </a:xfrm>
          <a:prstGeom prst="rect">
            <a:avLst/>
          </a:prstGeom>
          <a:solidFill>
            <a:srgbClr val="1A2F5A"/>
          </a:solidFill>
          <a:ln w="12700">
            <a:solidFill>
              <a:srgbClr val="1A2F5A"/>
            </a:solidFill>
            <a:prstDash val="solid"/>
          </a:ln>
        </p:spPr>
        <p:txBody>
          <a:bodyPr/>
          <a:lstStyle/>
          <a:p>
            <a:endParaRPr lang="en-US" sz="2400"/>
          </a:p>
        </p:txBody>
      </p:sp>
      <p:sp>
        <p:nvSpPr>
          <p:cNvPr id="57" name="Text 55"/>
          <p:cNvSpPr/>
          <p:nvPr/>
        </p:nvSpPr>
        <p:spPr>
          <a:xfrm>
            <a:off x="487680" y="6498336"/>
            <a:ext cx="11216640" cy="341376"/>
          </a:xfrm>
          <a:prstGeom prst="rect">
            <a:avLst/>
          </a:prstGeom>
          <a:noFill/>
          <a:ln/>
        </p:spPr>
        <p:txBody>
          <a:bodyPr wrap="square" lIns="0" tIns="0" rIns="0" bIns="0" rtlCol="0" anchor="ctr"/>
          <a:lstStyle/>
          <a:p>
            <a:r>
              <a:rPr lang="en-US" sz="1200" dirty="0">
                <a:solidFill>
                  <a:srgbClr val="FFFFFF"/>
                </a:solidFill>
                <a:latin typeface="Calibri" pitchFamily="34" charset="0"/>
                <a:ea typeface="Calibri" pitchFamily="34" charset="-122"/>
                <a:cs typeface="Calibri" pitchFamily="34" charset="-120"/>
              </a:rPr>
              <a:t>Weather Ready Pacific  |  FY2025 Lessons Learned  |  Managerial &amp; Operational Lessons</a:t>
            </a:r>
            <a:endParaRPr lang="en-US" sz="1200" dirty="0"/>
          </a:p>
        </p:txBody>
      </p:sp>
      <p:sp>
        <p:nvSpPr>
          <p:cNvPr id="58" name="Shape 10">
            <a:extLst>
              <a:ext uri="{FF2B5EF4-FFF2-40B4-BE49-F238E27FC236}">
                <a16:creationId xmlns:a16="http://schemas.microsoft.com/office/drawing/2014/main" id="{CA4D852E-4697-BD50-3777-96DEB2F75511}"/>
              </a:ext>
            </a:extLst>
          </p:cNvPr>
          <p:cNvSpPr/>
          <p:nvPr/>
        </p:nvSpPr>
        <p:spPr>
          <a:xfrm>
            <a:off x="560832" y="1365505"/>
            <a:ext cx="1402080" cy="243840"/>
          </a:xfrm>
          <a:prstGeom prst="rect">
            <a:avLst/>
          </a:prstGeom>
          <a:solidFill>
            <a:srgbClr val="FEF3C7"/>
          </a:solidFill>
          <a:ln w="12700">
            <a:solidFill>
              <a:srgbClr val="FEF3C7"/>
            </a:solidFill>
            <a:prstDash val="solid"/>
          </a:ln>
        </p:spPr>
        <p:txBody>
          <a:bodyPr/>
          <a:lstStyle/>
          <a:p>
            <a:endParaRPr lang="en-US"/>
          </a:p>
        </p:txBody>
      </p:sp>
      <p:sp>
        <p:nvSpPr>
          <p:cNvPr id="59" name="Text 11">
            <a:extLst>
              <a:ext uri="{FF2B5EF4-FFF2-40B4-BE49-F238E27FC236}">
                <a16:creationId xmlns:a16="http://schemas.microsoft.com/office/drawing/2014/main" id="{345F3A6D-EAD3-4177-F144-8C121CBC2046}"/>
              </a:ext>
            </a:extLst>
          </p:cNvPr>
          <p:cNvSpPr/>
          <p:nvPr/>
        </p:nvSpPr>
        <p:spPr>
          <a:xfrm>
            <a:off x="560832" y="1365505"/>
            <a:ext cx="1402080" cy="243840"/>
          </a:xfrm>
          <a:prstGeom prst="rect">
            <a:avLst/>
          </a:prstGeom>
          <a:noFill/>
          <a:ln/>
        </p:spPr>
        <p:txBody>
          <a:bodyPr wrap="square" lIns="0" tIns="0" rIns="0" bIns="0" rtlCol="0" anchor="ctr"/>
          <a:lstStyle/>
          <a:p>
            <a:pPr algn="ctr"/>
            <a:r>
              <a:rPr lang="en-US" b="1" dirty="0">
                <a:solidFill>
                  <a:srgbClr val="D97706"/>
                </a:solidFill>
                <a:latin typeface="Calibri" pitchFamily="34" charset="0"/>
                <a:ea typeface="Calibri" pitchFamily="34" charset="-122"/>
                <a:cs typeface="Calibri" pitchFamily="34" charset="-120"/>
              </a:rPr>
              <a:t>In progress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2000" cy="85344"/>
          </a:xfrm>
          <a:prstGeom prst="rect">
            <a:avLst/>
          </a:prstGeom>
          <a:solidFill>
            <a:srgbClr val="006D77"/>
          </a:solidFill>
          <a:ln w="12700">
            <a:solidFill>
              <a:srgbClr val="006D77"/>
            </a:solidFill>
            <a:prstDash val="solid"/>
          </a:ln>
        </p:spPr>
        <p:txBody>
          <a:bodyPr/>
          <a:lstStyle/>
          <a:p>
            <a:endParaRPr lang="en-US" sz="2400"/>
          </a:p>
        </p:txBody>
      </p:sp>
      <p:sp>
        <p:nvSpPr>
          <p:cNvPr id="3" name="Text 1"/>
          <p:cNvSpPr/>
          <p:nvPr/>
        </p:nvSpPr>
        <p:spPr>
          <a:xfrm>
            <a:off x="731520" y="304800"/>
            <a:ext cx="10728960" cy="341376"/>
          </a:xfrm>
          <a:prstGeom prst="rect">
            <a:avLst/>
          </a:prstGeom>
          <a:noFill/>
          <a:ln/>
        </p:spPr>
        <p:txBody>
          <a:bodyPr wrap="square" lIns="0" tIns="0" rIns="0" bIns="0" rtlCol="0" anchor="ctr"/>
          <a:lstStyle/>
          <a:p>
            <a:r>
              <a:rPr lang="en-US" sz="2000" b="1" kern="0" spc="400" dirty="0">
                <a:solidFill>
                  <a:srgbClr val="006D77"/>
                </a:solidFill>
                <a:latin typeface="Calibri" pitchFamily="34" charset="0"/>
                <a:ea typeface="Calibri" pitchFamily="34" charset="-122"/>
                <a:cs typeface="Calibri" pitchFamily="34" charset="-120"/>
              </a:rPr>
              <a:t>STEERING COMMITTEE PROPOSED RESOLUTION</a:t>
            </a:r>
            <a:endParaRPr lang="en-US" sz="2000" dirty="0"/>
          </a:p>
        </p:txBody>
      </p:sp>
      <p:sp>
        <p:nvSpPr>
          <p:cNvPr id="4" name="Text 2"/>
          <p:cNvSpPr/>
          <p:nvPr/>
        </p:nvSpPr>
        <p:spPr>
          <a:xfrm>
            <a:off x="731520" y="707136"/>
            <a:ext cx="10728960" cy="633984"/>
          </a:xfrm>
          <a:prstGeom prst="rect">
            <a:avLst/>
          </a:prstGeom>
          <a:noFill/>
          <a:ln/>
        </p:spPr>
        <p:txBody>
          <a:bodyPr wrap="square" lIns="0" tIns="0" rIns="0" bIns="0" rtlCol="0" anchor="ctr"/>
          <a:lstStyle/>
          <a:p>
            <a:r>
              <a:rPr lang="en-US" sz="2933" b="1" dirty="0">
                <a:solidFill>
                  <a:schemeClr val="tx2">
                    <a:lumMod val="90000"/>
                    <a:lumOff val="10000"/>
                  </a:schemeClr>
                </a:solidFill>
                <a:latin typeface="Calibri" pitchFamily="34" charset="0"/>
                <a:ea typeface="Calibri" pitchFamily="34" charset="-122"/>
                <a:cs typeface="Calibri" pitchFamily="34" charset="-120"/>
              </a:rPr>
              <a:t>Lessons Learned — FY2025</a:t>
            </a:r>
            <a:endParaRPr lang="en-US" sz="2933" dirty="0">
              <a:solidFill>
                <a:schemeClr val="tx2">
                  <a:lumMod val="90000"/>
                  <a:lumOff val="10000"/>
                </a:schemeClr>
              </a:solidFill>
            </a:endParaRPr>
          </a:p>
        </p:txBody>
      </p:sp>
      <p:sp>
        <p:nvSpPr>
          <p:cNvPr id="5" name="Shape 3"/>
          <p:cNvSpPr/>
          <p:nvPr/>
        </p:nvSpPr>
        <p:spPr>
          <a:xfrm>
            <a:off x="579521" y="1821260"/>
            <a:ext cx="10972800" cy="1663099"/>
          </a:xfrm>
          <a:prstGeom prst="rect">
            <a:avLst/>
          </a:prstGeom>
          <a:solidFill>
            <a:srgbClr val="2A2010"/>
          </a:solidFill>
          <a:ln w="12700">
            <a:solidFill>
              <a:srgbClr val="D97706"/>
            </a:solidFill>
            <a:prstDash val="solid"/>
          </a:ln>
        </p:spPr>
        <p:txBody>
          <a:bodyPr/>
          <a:lstStyle/>
          <a:p>
            <a:endParaRPr lang="en-US" sz="2400"/>
          </a:p>
        </p:txBody>
      </p:sp>
      <p:sp>
        <p:nvSpPr>
          <p:cNvPr id="6" name="Text 4"/>
          <p:cNvSpPr/>
          <p:nvPr/>
        </p:nvSpPr>
        <p:spPr>
          <a:xfrm>
            <a:off x="762401" y="1943180"/>
            <a:ext cx="1341120" cy="1363841"/>
          </a:xfrm>
          <a:prstGeom prst="rect">
            <a:avLst/>
          </a:prstGeom>
          <a:noFill/>
          <a:ln/>
        </p:spPr>
        <p:txBody>
          <a:bodyPr wrap="square" lIns="0" tIns="0" rIns="0" bIns="0" rtlCol="0" anchor="ctr"/>
          <a:lstStyle/>
          <a:p>
            <a:pPr algn="ctr"/>
            <a:r>
              <a:rPr lang="en-US" sz="3200" b="1" dirty="0">
                <a:solidFill>
                  <a:srgbClr val="D97706"/>
                </a:solidFill>
                <a:latin typeface="Calibri"/>
                <a:ea typeface="Calibri"/>
                <a:cs typeface="Calibri"/>
              </a:rPr>
              <a:t>NOTE</a:t>
            </a:r>
            <a:endParaRPr lang="en-US" sz="3200">
              <a:latin typeface="Calibri"/>
              <a:ea typeface="Calibri"/>
              <a:cs typeface="Calibri"/>
            </a:endParaRPr>
          </a:p>
        </p:txBody>
      </p:sp>
      <p:sp>
        <p:nvSpPr>
          <p:cNvPr id="7" name="Shape 5"/>
          <p:cNvSpPr/>
          <p:nvPr/>
        </p:nvSpPr>
        <p:spPr>
          <a:xfrm>
            <a:off x="2164481" y="2004140"/>
            <a:ext cx="0" cy="1200357"/>
          </a:xfrm>
          <a:prstGeom prst="line">
            <a:avLst/>
          </a:prstGeom>
          <a:noFill/>
          <a:ln w="12700">
            <a:solidFill>
              <a:srgbClr val="D97706"/>
            </a:solidFill>
            <a:prstDash val="solid"/>
          </a:ln>
        </p:spPr>
        <p:txBody>
          <a:bodyPr/>
          <a:lstStyle/>
          <a:p>
            <a:endParaRPr lang="en-US" sz="2400"/>
          </a:p>
        </p:txBody>
      </p:sp>
      <p:sp>
        <p:nvSpPr>
          <p:cNvPr id="8" name="Text 6"/>
          <p:cNvSpPr/>
          <p:nvPr/>
        </p:nvSpPr>
        <p:spPr>
          <a:xfrm>
            <a:off x="2422175" y="1998598"/>
            <a:ext cx="8900160" cy="1308423"/>
          </a:xfrm>
          <a:prstGeom prst="rect">
            <a:avLst/>
          </a:prstGeom>
          <a:noFill/>
          <a:ln/>
        </p:spPr>
        <p:txBody>
          <a:bodyPr wrap="square" lIns="0" tIns="0" rIns="0" bIns="0" rtlCol="0" anchor="ctr"/>
          <a:lstStyle/>
          <a:p>
            <a:r>
              <a:rPr lang="en-US" sz="2400" dirty="0">
                <a:solidFill>
                  <a:srgbClr val="D0E4F0"/>
                </a:solidFill>
                <a:latin typeface="Calibri"/>
                <a:ea typeface="Calibri"/>
                <a:cs typeface="Calibri"/>
              </a:rPr>
              <a:t>That WRP's first full year of implementation has generated a substantive body of learning across strategic, managerial and operational domains — and that the </a:t>
            </a:r>
            <a:r>
              <a:rPr lang="en-US" sz="2400" dirty="0" err="1">
                <a:solidFill>
                  <a:srgbClr val="D0E4F0"/>
                </a:solidFill>
                <a:latin typeface="Calibri"/>
                <a:ea typeface="Calibri"/>
                <a:cs typeface="Calibri"/>
              </a:rPr>
              <a:t>programme</a:t>
            </a:r>
            <a:r>
              <a:rPr lang="en-US" sz="2400" dirty="0">
                <a:solidFill>
                  <a:srgbClr val="D0E4F0"/>
                </a:solidFill>
                <a:latin typeface="Calibri"/>
                <a:ea typeface="Calibri"/>
                <a:cs typeface="Calibri"/>
              </a:rPr>
              <a:t> has already acted on all lessons identified.</a:t>
            </a:r>
            <a:endParaRPr lang="en-US" sz="2400" dirty="0">
              <a:latin typeface="Calibri"/>
              <a:ea typeface="Calibri"/>
              <a:cs typeface="Calibri"/>
            </a:endParaRPr>
          </a:p>
        </p:txBody>
      </p:sp>
      <p:sp>
        <p:nvSpPr>
          <p:cNvPr id="9" name="Shape 7"/>
          <p:cNvSpPr/>
          <p:nvPr/>
        </p:nvSpPr>
        <p:spPr>
          <a:xfrm>
            <a:off x="589547" y="3610837"/>
            <a:ext cx="10972800" cy="1663099"/>
          </a:xfrm>
          <a:prstGeom prst="rect">
            <a:avLst/>
          </a:prstGeom>
          <a:solidFill>
            <a:srgbClr val="0F2A1A"/>
          </a:solidFill>
          <a:ln w="12700">
            <a:solidFill>
              <a:srgbClr val="16A34A"/>
            </a:solidFill>
            <a:prstDash val="solid"/>
          </a:ln>
        </p:spPr>
        <p:txBody>
          <a:bodyPr/>
          <a:lstStyle/>
          <a:p>
            <a:endParaRPr lang="en-US" sz="2400"/>
          </a:p>
        </p:txBody>
      </p:sp>
      <p:sp>
        <p:nvSpPr>
          <p:cNvPr id="10" name="Text 8"/>
          <p:cNvSpPr/>
          <p:nvPr/>
        </p:nvSpPr>
        <p:spPr>
          <a:xfrm>
            <a:off x="772427" y="3732757"/>
            <a:ext cx="1341120" cy="1363841"/>
          </a:xfrm>
          <a:prstGeom prst="rect">
            <a:avLst/>
          </a:prstGeom>
          <a:noFill/>
          <a:ln/>
        </p:spPr>
        <p:txBody>
          <a:bodyPr wrap="square" lIns="0" tIns="0" rIns="0" bIns="0" rtlCol="0" anchor="ctr"/>
          <a:lstStyle/>
          <a:p>
            <a:pPr algn="ctr"/>
            <a:r>
              <a:rPr lang="en-US" sz="2400" b="1" dirty="0">
                <a:solidFill>
                  <a:srgbClr val="16A34A"/>
                </a:solidFill>
                <a:latin typeface="Calibri"/>
                <a:ea typeface="Calibri"/>
                <a:cs typeface="Calibri"/>
              </a:rPr>
              <a:t>ACCEPT/ ENDORSE</a:t>
            </a:r>
            <a:endParaRPr lang="en-US" sz="2400" dirty="0">
              <a:latin typeface="Aptos"/>
              <a:ea typeface="Calibri"/>
              <a:cs typeface="Calibri"/>
            </a:endParaRPr>
          </a:p>
        </p:txBody>
      </p:sp>
      <p:sp>
        <p:nvSpPr>
          <p:cNvPr id="11" name="Shape 9"/>
          <p:cNvSpPr/>
          <p:nvPr/>
        </p:nvSpPr>
        <p:spPr>
          <a:xfrm>
            <a:off x="2174507" y="3793717"/>
            <a:ext cx="0" cy="1200357"/>
          </a:xfrm>
          <a:prstGeom prst="line">
            <a:avLst/>
          </a:prstGeom>
          <a:noFill/>
          <a:ln w="12700">
            <a:solidFill>
              <a:srgbClr val="16A34A"/>
            </a:solidFill>
            <a:prstDash val="solid"/>
          </a:ln>
        </p:spPr>
        <p:txBody>
          <a:bodyPr/>
          <a:lstStyle/>
          <a:p>
            <a:endParaRPr lang="en-US" sz="2400"/>
          </a:p>
        </p:txBody>
      </p:sp>
      <p:sp>
        <p:nvSpPr>
          <p:cNvPr id="12" name="Text 10"/>
          <p:cNvSpPr/>
          <p:nvPr/>
        </p:nvSpPr>
        <p:spPr>
          <a:xfrm>
            <a:off x="2418347" y="3732757"/>
            <a:ext cx="8900160" cy="1363841"/>
          </a:xfrm>
          <a:prstGeom prst="rect">
            <a:avLst/>
          </a:prstGeom>
          <a:noFill/>
          <a:ln/>
        </p:spPr>
        <p:txBody>
          <a:bodyPr wrap="square" lIns="0" tIns="0" rIns="0" bIns="0" rtlCol="0" anchor="ctr"/>
          <a:lstStyle/>
          <a:p>
            <a:r>
              <a:rPr lang="en-US" sz="2400" dirty="0">
                <a:solidFill>
                  <a:srgbClr val="D0E4F0"/>
                </a:solidFill>
                <a:latin typeface="Calibri"/>
                <a:ea typeface="Calibri"/>
                <a:cs typeface="Calibri"/>
              </a:rPr>
              <a:t>The managerial and operational lessons as reported, the PMU's 2026 actions in response, and the status updates presented — noting that lessons rated 'Addressed' are closed, and those rated 'In Progress' will be reported at SC on an </a:t>
            </a:r>
            <a:r>
              <a:rPr lang="en-US" sz="2400">
                <a:solidFill>
                  <a:srgbClr val="D0E4F0"/>
                </a:solidFill>
                <a:latin typeface="Calibri"/>
                <a:ea typeface="Calibri"/>
                <a:cs typeface="Calibri"/>
              </a:rPr>
              <a:t>ongoing</a:t>
            </a:r>
            <a:r>
              <a:rPr lang="en-US" sz="2400" dirty="0">
                <a:solidFill>
                  <a:srgbClr val="D0E4F0"/>
                </a:solidFill>
                <a:latin typeface="Calibri"/>
                <a:ea typeface="Calibri"/>
                <a:cs typeface="Calibri"/>
              </a:rPr>
              <a:t> basis.</a:t>
            </a:r>
            <a:endParaRPr lang="en-US" sz="2400" dirty="0">
              <a:latin typeface="Calibri"/>
              <a:ea typeface="Calibri"/>
              <a:cs typeface="Calibri"/>
            </a:endParaRPr>
          </a:p>
        </p:txBody>
      </p:sp>
      <p:sp>
        <p:nvSpPr>
          <p:cNvPr id="18" name="Shape 16"/>
          <p:cNvSpPr/>
          <p:nvPr/>
        </p:nvSpPr>
        <p:spPr>
          <a:xfrm>
            <a:off x="0" y="6461760"/>
            <a:ext cx="12192000" cy="396240"/>
          </a:xfrm>
          <a:prstGeom prst="rect">
            <a:avLst/>
          </a:prstGeom>
          <a:solidFill>
            <a:srgbClr val="1A2F5A"/>
          </a:solidFill>
          <a:ln w="12700">
            <a:solidFill>
              <a:srgbClr val="1A2F5A"/>
            </a:solidFill>
            <a:prstDash val="solid"/>
          </a:ln>
        </p:spPr>
        <p:txBody>
          <a:bodyPr/>
          <a:lstStyle/>
          <a:p>
            <a:endParaRPr lang="en-US" sz="2400"/>
          </a:p>
        </p:txBody>
      </p:sp>
      <p:sp>
        <p:nvSpPr>
          <p:cNvPr id="19" name="Text 17"/>
          <p:cNvSpPr/>
          <p:nvPr/>
        </p:nvSpPr>
        <p:spPr>
          <a:xfrm>
            <a:off x="487680" y="6498336"/>
            <a:ext cx="11216640" cy="341376"/>
          </a:xfrm>
          <a:prstGeom prst="rect">
            <a:avLst/>
          </a:prstGeom>
          <a:noFill/>
          <a:ln/>
        </p:spPr>
        <p:txBody>
          <a:bodyPr wrap="square" lIns="0" tIns="0" rIns="0" bIns="0" rtlCol="0" anchor="ctr"/>
          <a:lstStyle/>
          <a:p>
            <a:r>
              <a:rPr lang="en-US" sz="1200" dirty="0">
                <a:solidFill>
                  <a:srgbClr val="FFFFFF"/>
                </a:solidFill>
                <a:latin typeface="Calibri" pitchFamily="34" charset="0"/>
                <a:ea typeface="Calibri" pitchFamily="34" charset="-122"/>
                <a:cs typeface="Calibri" pitchFamily="34" charset="-120"/>
              </a:rPr>
              <a:t>Weather Ready Pacific  |  FY2025 Lessons Learned  |  SC Resolution</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B74A1-2D32-EC74-7E67-EB4DE100866A}"/>
              </a:ext>
            </a:extLst>
          </p:cNvPr>
          <p:cNvSpPr>
            <a:spLocks noGrp="1"/>
          </p:cNvSpPr>
          <p:nvPr>
            <p:ph type="title"/>
          </p:nvPr>
        </p:nvSpPr>
        <p:spPr>
          <a:xfrm>
            <a:off x="989435" y="2360438"/>
            <a:ext cx="10515600" cy="894243"/>
          </a:xfrm>
        </p:spPr>
        <p:txBody>
          <a:bodyPr>
            <a:normAutofit/>
          </a:bodyPr>
          <a:lstStyle/>
          <a:p>
            <a:r>
              <a:rPr lang="en-US" sz="2800">
                <a:latin typeface="Aptos"/>
              </a:rPr>
              <a:t>Any insights from Steering Committee, EAs and Donors that would complement or add on to what has been shared today?</a:t>
            </a:r>
            <a:endParaRPr lang="en-US"/>
          </a:p>
        </p:txBody>
      </p:sp>
      <p:sp>
        <p:nvSpPr>
          <p:cNvPr id="3" name="Subtitle 2">
            <a:extLst>
              <a:ext uri="{FF2B5EF4-FFF2-40B4-BE49-F238E27FC236}">
                <a16:creationId xmlns:a16="http://schemas.microsoft.com/office/drawing/2014/main" id="{3738E15E-0106-6197-E5A6-5CC2F32566BD}"/>
              </a:ext>
            </a:extLst>
          </p:cNvPr>
          <p:cNvSpPr>
            <a:spLocks noGrp="1"/>
          </p:cNvSpPr>
          <p:nvPr>
            <p:ph idx="1"/>
          </p:nvPr>
        </p:nvSpPr>
        <p:spPr>
          <a:xfrm>
            <a:off x="838200" y="1437436"/>
            <a:ext cx="10515600" cy="4351338"/>
          </a:xfrm>
        </p:spPr>
        <p:txBody>
          <a:bodyPr vert="horz" lIns="91440" tIns="45720" rIns="91440" bIns="45720" rtlCol="0" anchor="t">
            <a:normAutofit/>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ctr">
              <a:buNone/>
            </a:pPr>
            <a:r>
              <a:rPr lang="en-US" dirty="0"/>
              <a:t>Tank </a:t>
            </a:r>
            <a:r>
              <a:rPr lang="en-US" dirty="0" err="1"/>
              <a:t>yu</a:t>
            </a:r>
            <a:r>
              <a:rPr lang="en-US" dirty="0"/>
              <a:t> </a:t>
            </a:r>
            <a:r>
              <a:rPr lang="en-US" dirty="0" err="1"/>
              <a:t>tumas</a:t>
            </a:r>
          </a:p>
        </p:txBody>
      </p:sp>
      <p:sp>
        <p:nvSpPr>
          <p:cNvPr id="5" name="TextBox 4">
            <a:extLst>
              <a:ext uri="{FF2B5EF4-FFF2-40B4-BE49-F238E27FC236}">
                <a16:creationId xmlns:a16="http://schemas.microsoft.com/office/drawing/2014/main" id="{C9B50EC9-BA1D-CC58-5804-6BCF48E9DB4D}"/>
              </a:ext>
            </a:extLst>
          </p:cNvPr>
          <p:cNvSpPr txBox="1"/>
          <p:nvPr/>
        </p:nvSpPr>
        <p:spPr>
          <a:xfrm>
            <a:off x="1123950" y="990600"/>
            <a:ext cx="8686800" cy="1015663"/>
          </a:xfrm>
          <a:prstGeom prst="rect">
            <a:avLst/>
          </a:prstGeom>
          <a:noFill/>
        </p:spPr>
        <p:txBody>
          <a:bodyPr wrap="square" rtlCol="0">
            <a:spAutoFit/>
          </a:bodyPr>
          <a:lstStyle/>
          <a:p>
            <a:r>
              <a:rPr lang="en-US" sz="6000" b="1" dirty="0"/>
              <a:t>Open Discussion</a:t>
            </a:r>
          </a:p>
        </p:txBody>
      </p:sp>
    </p:spTree>
    <p:extLst>
      <p:ext uri="{BB962C8B-B14F-4D97-AF65-F5344CB8AC3E}">
        <p14:creationId xmlns:p14="http://schemas.microsoft.com/office/powerpoint/2010/main" val="1489307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4600bc44-2015-4da8-875d-07b815e122b5" xsi:nil="true"/>
    <lcf76f155ced4ddcb4097134ff3c332f xmlns="5c9379e0-c8fe-4c72-bd8d-06eab88b1c4d">
      <Terms xmlns="http://schemas.microsoft.com/office/infopath/2007/PartnerControls"/>
    </lcf76f155ced4ddcb4097134ff3c332f>
    <Top_x0020_2_x0020_Data_x0020_Framework_x0020_Principles xmlns="5c9379e0-c8fe-4c72-bd8d-06eab88b1c4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1B93D4149CF1F4A82E5E3E1C517E5E7" ma:contentTypeVersion="14" ma:contentTypeDescription="Create a new document." ma:contentTypeScope="" ma:versionID="8ad193fbfcbf4566f63298ea2daa23e7">
  <xsd:schema xmlns:xsd="http://www.w3.org/2001/XMLSchema" xmlns:xs="http://www.w3.org/2001/XMLSchema" xmlns:p="http://schemas.microsoft.com/office/2006/metadata/properties" xmlns:ns2="5c9379e0-c8fe-4c72-bd8d-06eab88b1c4d" xmlns:ns3="4600bc44-2015-4da8-875d-07b815e122b5" targetNamespace="http://schemas.microsoft.com/office/2006/metadata/properties" ma:root="true" ma:fieldsID="dfa26346bf4f8b207cd093a399659714" ns2:_="" ns3:_="">
    <xsd:import namespace="5c9379e0-c8fe-4c72-bd8d-06eab88b1c4d"/>
    <xsd:import namespace="4600bc44-2015-4da8-875d-07b815e122b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Top_x0020_2_x0020_Data_x0020_Framework_x0020_Principl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9379e0-c8fe-4c72-bd8d-06eab88b1c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926c1b7-6265-4b08-9951-3c22af25e65f"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Top_x0020_2_x0020_Data_x0020_Framework_x0020_Principles" ma:index="21" nillable="true" ma:displayName="Top 2 Data Framework Principles" ma:format="Dropdown" ma:internalName="Top_x0020_2_x0020_Data_x0020_Framework_x0020_Principles">
      <xsd:complexType>
        <xsd:complexContent>
          <xsd:extension base="dms:MultiChoice">
            <xsd:sequence>
              <xsd:element name="Value" maxOccurs="unbounded" minOccurs="0" nillable="true">
                <xsd:simpleType>
                  <xsd:restriction base="dms:Choice">
                    <xsd:enumeration value="1. A Sustainable Financing and Asset Management Roadmap (Appendix B) and Improvement Strategies for each asset class are developed and updated at least every 5 years, to guide capability uplift and asset performance in the region."/>
                    <xsd:enumeration value="2.  Standardised regional technology for inter-operability and establish preferred supplier panel contracts for the Pacific, to streamline sharing of spares and maintenance resources, reduce cost and technical burden for countries through pooled regional solutions."/>
                    <xsd:enumeration value="3. Establish the Pacific MHEWS Asset Management Operational Fund and Investment Facility, to provide sustainable long-term pooled financing to operate and maintain critical regional assets, supplementing national budgets."/>
                    <xsd:enumeration value="4. Critical regional assets for MHEWS are agreed and identified as the Pacific Regional Observing Network (Appendix C) and is reviewed at least biennially. This includes enabling assets such as regional training centre, regional instrument centre, pacific WIS2 node and pacific integrated forecasting platform. GBON SOFF stations are a subset."/>
                  </xsd:restriction>
                </xsd:simple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600bc44-2015-4da8-875d-07b815e122b5"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d910c851-c325-4e55-9a04-b815e3608e32}" ma:internalName="TaxCatchAll" ma:showField="CatchAllData" ma:web="4600bc44-2015-4da8-875d-07b815e122b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CF4E79C-DE32-4FDE-ABB4-A9924C1411CB}">
  <ds:schemaRefs>
    <ds:schemaRef ds:uri="http://schemas.microsoft.com/sharepoint/v3/contenttype/forms"/>
  </ds:schemaRefs>
</ds:datastoreItem>
</file>

<file path=customXml/itemProps2.xml><?xml version="1.0" encoding="utf-8"?>
<ds:datastoreItem xmlns:ds="http://schemas.openxmlformats.org/officeDocument/2006/customXml" ds:itemID="{AF74E28B-1332-4EBC-9DC6-7131DED4D048}">
  <ds:schemaRefs>
    <ds:schemaRef ds:uri="4600bc44-2015-4da8-875d-07b815e122b5"/>
    <ds:schemaRef ds:uri="5c9379e0-c8fe-4c72-bd8d-06eab88b1c4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32FAC1ED-4AA7-4D04-A5CE-F4E969AA51D9}">
  <ds:schemaRefs>
    <ds:schemaRef ds:uri="4600bc44-2015-4da8-875d-07b815e122b5"/>
    <ds:schemaRef ds:uri="5c9379e0-c8fe-4c72-bd8d-06eab88b1c4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2523</TotalTime>
  <Words>814</Words>
  <Application>Microsoft Macintosh PowerPoint</Application>
  <PresentationFormat>Widescreen</PresentationFormat>
  <Paragraphs>87</Paragraphs>
  <Slides>7</Slides>
  <Notes>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Aptos</vt:lpstr>
      <vt:lpstr>Aptos Display</vt:lpstr>
      <vt:lpstr>Arial</vt:lpstr>
      <vt:lpstr>Calibri</vt:lpstr>
      <vt:lpstr>Office Theme</vt:lpstr>
      <vt:lpstr>1_Office Theme</vt:lpstr>
      <vt:lpstr>Lessons Learned – FY2025 What WRP Learned – and What It Did About It</vt:lpstr>
      <vt:lpstr>Purpose</vt:lpstr>
      <vt:lpstr>PowerPoint Presentation</vt:lpstr>
      <vt:lpstr>PowerPoint Presentation</vt:lpstr>
      <vt:lpstr>PowerPoint Presentation</vt:lpstr>
      <vt:lpstr>PowerPoint Presentation</vt:lpstr>
      <vt:lpstr>Any insights from Steering Committee, EAs and Donors that would complement or add on to what has been shared today?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Third Weather Ready Pacific Steering Committee Meeting  Progress &amp; Budget Tracking Report January-June 2025</dc:title>
  <dc:creator>'Ofa Fa'anunu</dc:creator>
  <cp:lastModifiedBy>Richard Lal</cp:lastModifiedBy>
  <cp:revision>134</cp:revision>
  <dcterms:created xsi:type="dcterms:W3CDTF">2024-11-05T07:42:31Z</dcterms:created>
  <dcterms:modified xsi:type="dcterms:W3CDTF">2026-05-31T12:55:37Z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0x01010061B93D4149CF1F4A82E5E3E1C517E5E7</vt:lpwstr>
  </property>
  <property fmtid="{D5CDD505-2E9C-101B-9397-08002B2CF9AE}" pid="3" name="MediaServiceImageTags">
    <vt:lpwstr/>
  </property>
  <property fmtid="{D5CDD505-2E9C-101B-9397-08002B2CF9AE}" pid="4" name="MSIP_Label_55edad5e-85c4-4d99-839f-4db88ccef5c5_Enabled">
    <vt:lpwstr>true</vt:lpwstr>
  </property>
  <property fmtid="{D5CDD505-2E9C-101B-9397-08002B2CF9AE}" pid="5" name="MSIP_Label_55edad5e-85c4-4d99-839f-4db88ccef5c5_SetDate">
    <vt:lpwstr>2026-05-22T22:39:45Z</vt:lpwstr>
  </property>
  <property fmtid="{D5CDD505-2E9C-101B-9397-08002B2CF9AE}" pid="6" name="MSIP_Label_55edad5e-85c4-4d99-839f-4db88ccef5c5_Method">
    <vt:lpwstr>Standard</vt:lpwstr>
  </property>
  <property fmtid="{D5CDD505-2E9C-101B-9397-08002B2CF9AE}" pid="7" name="MSIP_Label_55edad5e-85c4-4d99-839f-4db88ccef5c5_Name">
    <vt:lpwstr>PSPF Official</vt:lpwstr>
  </property>
  <property fmtid="{D5CDD505-2E9C-101B-9397-08002B2CF9AE}" pid="8" name="MSIP_Label_55edad5e-85c4-4d99-839f-4db88ccef5c5_SiteId">
    <vt:lpwstr>d1ad7db5-97dd-4f2b-816e-50d663b7bb94</vt:lpwstr>
  </property>
  <property fmtid="{D5CDD505-2E9C-101B-9397-08002B2CF9AE}" pid="9" name="MSIP_Label_55edad5e-85c4-4d99-839f-4db88ccef5c5_ActionId">
    <vt:lpwstr>97c6655e-271e-4a92-aaab-6deb2d02c91a</vt:lpwstr>
  </property>
  <property fmtid="{D5CDD505-2E9C-101B-9397-08002B2CF9AE}" pid="10" name="MSIP_Label_55edad5e-85c4-4d99-839f-4db88ccef5c5_ContentBits">
    <vt:lpwstr>3</vt:lpwstr>
  </property>
  <property fmtid="{D5CDD505-2E9C-101B-9397-08002B2CF9AE}" pid="11" name="MSIP_Label_55edad5e-85c4-4d99-839f-4db88ccef5c5_Tag">
    <vt:lpwstr>10, 3, 0, 1</vt:lpwstr>
  </property>
  <property fmtid="{D5CDD505-2E9C-101B-9397-08002B2CF9AE}" pid="12" name="ClassificationContentMarkingFooterLocations">
    <vt:lpwstr>Office Theme:10\25 SPREP PYOCR:8\1_Office Theme:10</vt:lpwstr>
  </property>
  <property fmtid="{D5CDD505-2E9C-101B-9397-08002B2CF9AE}" pid="13" name="ClassificationContentMarkingFooterText">
    <vt:lpwstr>OFFICIAL</vt:lpwstr>
  </property>
  <property fmtid="{D5CDD505-2E9C-101B-9397-08002B2CF9AE}" pid="14" name="ClassificationContentMarkingHeaderLocations">
    <vt:lpwstr>Office Theme:9\25 SPREP PYOCR:7\1_Office Theme:9</vt:lpwstr>
  </property>
  <property fmtid="{D5CDD505-2E9C-101B-9397-08002B2CF9AE}" pid="15" name="ClassificationContentMarkingHeaderText">
    <vt:lpwstr>OFFICIAL</vt:lpwstr>
  </property>
</Properties>
</file>