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6" r:id="rId5"/>
  </p:sldMasterIdLst>
  <p:notesMasterIdLst>
    <p:notesMasterId r:id="rId15"/>
  </p:notesMasterIdLst>
  <p:sldIdLst>
    <p:sldId id="256" r:id="rId6"/>
    <p:sldId id="1226" r:id="rId7"/>
    <p:sldId id="299" r:id="rId8"/>
    <p:sldId id="300" r:id="rId9"/>
    <p:sldId id="1228" r:id="rId10"/>
    <p:sldId id="1229" r:id="rId11"/>
    <p:sldId id="1230" r:id="rId12"/>
    <p:sldId id="1231" r:id="rId13"/>
    <p:sldId id="122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63F93"/>
    <a:srgbClr val="A5634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F119025-A319-244C-C357-08445F8F6222}" v="328" dt="2026-05-30T04:26:21.226"/>
    <p1510:client id="{C05405BF-84F3-2F7A-2113-B244BA3B580B}" v="2" dt="2026-05-30T23:20:20.475"/>
  </p1510:revLst>
</p1510:revInfo>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009"/>
    <p:restoredTop sz="94618"/>
  </p:normalViewPr>
  <p:slideViewPr>
    <p:cSldViewPr snapToGrid="0">
      <p:cViewPr varScale="1">
        <p:scale>
          <a:sx n="100" d="100"/>
          <a:sy n="100" d="100"/>
        </p:scale>
        <p:origin x="968"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AU" sz="1050" b="1" i="0" u="none" strike="noStrike" baseline="0" dirty="0"/>
              <a:t>RESIDUAL RISK PROFILE (AFTER CONTROLS</a:t>
            </a:r>
            <a:r>
              <a:rPr lang="en-AU" sz="1200" b="1" i="0" u="none" strike="noStrike" baseline="0" dirty="0"/>
              <a:t>)</a:t>
            </a:r>
            <a:endParaRPr lang="en-AU" sz="1200" b="1"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AU"/>
        </a:p>
      </c:txPr>
    </c:title>
    <c:autoTitleDeleted val="0"/>
    <c:plotArea>
      <c:layout/>
      <c:doughnutChart>
        <c:varyColors val="1"/>
        <c:ser>
          <c:idx val="0"/>
          <c:order val="0"/>
          <c:dPt>
            <c:idx val="0"/>
            <c:bubble3D val="0"/>
            <c:spPr>
              <a:solidFill>
                <a:srgbClr val="C00000"/>
              </a:solidFill>
              <a:ln w="19050">
                <a:solidFill>
                  <a:srgbClr val="C00000"/>
                </a:solidFill>
              </a:ln>
              <a:effectLst/>
            </c:spPr>
            <c:extLst>
              <c:ext xmlns:c16="http://schemas.microsoft.com/office/drawing/2014/chart" uri="{C3380CC4-5D6E-409C-BE32-E72D297353CC}">
                <c16:uniqueId val="{00000001-40B4-40F3-9BF6-5197D08046BD}"/>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40B4-40F3-9BF6-5197D08046BD}"/>
              </c:ext>
            </c:extLst>
          </c:dPt>
          <c:dPt>
            <c:idx val="2"/>
            <c:bubble3D val="0"/>
            <c:spPr>
              <a:solidFill>
                <a:srgbClr val="FFFF00"/>
              </a:solidFill>
              <a:ln w="19050">
                <a:solidFill>
                  <a:srgbClr val="FFFF00"/>
                </a:solidFill>
              </a:ln>
              <a:effectLst/>
            </c:spPr>
            <c:extLst>
              <c:ext xmlns:c16="http://schemas.microsoft.com/office/drawing/2014/chart" uri="{C3380CC4-5D6E-409C-BE32-E72D297353CC}">
                <c16:uniqueId val="{00000005-40B4-40F3-9BF6-5197D08046BD}"/>
              </c:ext>
            </c:extLst>
          </c:dPt>
          <c:dPt>
            <c:idx val="3"/>
            <c:bubble3D val="0"/>
            <c:spPr>
              <a:solidFill>
                <a:srgbClr val="00B050"/>
              </a:solidFill>
              <a:ln w="19050">
                <a:solidFill>
                  <a:srgbClr val="00B050"/>
                </a:solidFill>
              </a:ln>
              <a:effectLst/>
            </c:spPr>
            <c:extLst>
              <c:ext xmlns:c16="http://schemas.microsoft.com/office/drawing/2014/chart" uri="{C3380CC4-5D6E-409C-BE32-E72D297353CC}">
                <c16:uniqueId val="{00000007-40B4-40F3-9BF6-5197D08046BD}"/>
              </c:ext>
            </c:extLst>
          </c:dPt>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Sheet1!$A$3:$A$6</c:f>
              <c:strCache>
                <c:ptCount val="4"/>
                <c:pt idx="0">
                  <c:v>Extreme</c:v>
                </c:pt>
                <c:pt idx="1">
                  <c:v>High</c:v>
                </c:pt>
                <c:pt idx="2">
                  <c:v>Moderate</c:v>
                </c:pt>
                <c:pt idx="3">
                  <c:v>Low</c:v>
                </c:pt>
              </c:strCache>
            </c:strRef>
          </c:cat>
          <c:val>
            <c:numRef>
              <c:f>Sheet1!$B$3:$B$6</c:f>
              <c:numCache>
                <c:formatCode>General</c:formatCode>
                <c:ptCount val="4"/>
                <c:pt idx="0">
                  <c:v>2</c:v>
                </c:pt>
                <c:pt idx="1">
                  <c:v>9</c:v>
                </c:pt>
                <c:pt idx="2">
                  <c:v>10</c:v>
                </c:pt>
                <c:pt idx="3">
                  <c:v>6</c:v>
                </c:pt>
              </c:numCache>
            </c:numRef>
          </c:val>
          <c:extLst>
            <c:ext xmlns:c16="http://schemas.microsoft.com/office/drawing/2014/chart" uri="{C3380CC4-5D6E-409C-BE32-E72D297353CC}">
              <c16:uniqueId val="{00000008-40B4-40F3-9BF6-5197D08046BD}"/>
            </c:ext>
          </c:extLst>
        </c:ser>
        <c:dLbls>
          <c:showLegendKey val="0"/>
          <c:showVal val="1"/>
          <c:showCatName val="0"/>
          <c:showSerName val="0"/>
          <c:showPercent val="0"/>
          <c:showBubbleSize val="0"/>
          <c:showLeaderLines val="1"/>
        </c:dLbls>
        <c:firstSliceAng val="0"/>
        <c:holeSize val="75"/>
      </c:doughnutChart>
      <c:spPr>
        <a:noFill/>
        <a:ln>
          <a:noFill/>
        </a:ln>
        <a:effectLst/>
      </c:spPr>
    </c:plotArea>
    <c:legend>
      <c:legendPos val="b"/>
      <c:layout>
        <c:manualLayout>
          <c:xMode val="edge"/>
          <c:yMode val="edge"/>
          <c:x val="2.5972301665713349E-2"/>
          <c:y val="0.88759753605891678"/>
          <c:w val="0.93721976669613294"/>
          <c:h val="7.3581080464594287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AU" sz="1050" b="1" i="0" u="none" strike="noStrike" baseline="0" dirty="0"/>
              <a:t>INHERENT RISK PROFILE (BEFORE CONTROLS</a:t>
            </a:r>
            <a:r>
              <a:rPr lang="en-AU" sz="1050" b="0" i="0" u="none" strike="noStrike" baseline="0" dirty="0"/>
              <a:t>)</a:t>
            </a:r>
            <a:endParaRPr lang="en-AU" sz="1050" dirty="0"/>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AU"/>
        </a:p>
      </c:txPr>
    </c:title>
    <c:autoTitleDeleted val="0"/>
    <c:plotArea>
      <c:layout/>
      <c:doughnutChart>
        <c:varyColors val="1"/>
        <c:ser>
          <c:idx val="0"/>
          <c:order val="0"/>
          <c:dPt>
            <c:idx val="0"/>
            <c:bubble3D val="0"/>
            <c:spPr>
              <a:solidFill>
                <a:srgbClr val="C00000"/>
              </a:solidFill>
              <a:ln w="19050">
                <a:solidFill>
                  <a:srgbClr val="C00000"/>
                </a:solidFill>
              </a:ln>
              <a:effectLst/>
            </c:spPr>
            <c:extLst>
              <c:ext xmlns:c16="http://schemas.microsoft.com/office/drawing/2014/chart" uri="{C3380CC4-5D6E-409C-BE32-E72D297353CC}">
                <c16:uniqueId val="{00000001-A8FA-4B3D-B5C3-1CA779159A3E}"/>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A8FA-4B3D-B5C3-1CA779159A3E}"/>
              </c:ext>
            </c:extLst>
          </c:dPt>
          <c:dPt>
            <c:idx val="2"/>
            <c:bubble3D val="0"/>
            <c:spPr>
              <a:solidFill>
                <a:srgbClr val="FFFF00"/>
              </a:solidFill>
              <a:ln w="19050">
                <a:solidFill>
                  <a:srgbClr val="FFFF00"/>
                </a:solidFill>
              </a:ln>
              <a:effectLst/>
            </c:spPr>
            <c:extLst>
              <c:ext xmlns:c16="http://schemas.microsoft.com/office/drawing/2014/chart" uri="{C3380CC4-5D6E-409C-BE32-E72D297353CC}">
                <c16:uniqueId val="{00000005-A8FA-4B3D-B5C3-1CA779159A3E}"/>
              </c:ext>
            </c:extLst>
          </c:dPt>
          <c:dPt>
            <c:idx val="3"/>
            <c:bubble3D val="0"/>
            <c:spPr>
              <a:solidFill>
                <a:srgbClr val="00B050"/>
              </a:solidFill>
              <a:ln w="19050">
                <a:solidFill>
                  <a:srgbClr val="00B050"/>
                </a:solidFill>
              </a:ln>
              <a:effectLst/>
            </c:spPr>
            <c:extLst>
              <c:ext xmlns:c16="http://schemas.microsoft.com/office/drawing/2014/chart" uri="{C3380CC4-5D6E-409C-BE32-E72D297353CC}">
                <c16:uniqueId val="{00000007-A8FA-4B3D-B5C3-1CA779159A3E}"/>
              </c:ext>
            </c:extLst>
          </c:dPt>
          <c:dLbls>
            <c:spPr>
              <a:noFill/>
              <a:ln>
                <a:noFill/>
              </a:ln>
              <a:effectLst/>
            </c:spPr>
            <c:txPr>
              <a:bodyPr rot="0" spcFirstLastPara="1" vertOverflow="ellipsis" vert="horz" wrap="square" lIns="38100" tIns="19050" rIns="38100" bIns="19050" anchor="ctr" anchorCtr="1">
                <a:spAutoFit/>
              </a:bodyPr>
              <a:lstStyle/>
              <a:p>
                <a:pPr>
                  <a:defRPr sz="800" b="1" i="0" u="none" strike="noStrike" kern="1200" baseline="0">
                    <a:solidFill>
                      <a:schemeClr val="tx1">
                        <a:lumMod val="75000"/>
                        <a:lumOff val="25000"/>
                      </a:schemeClr>
                    </a:solidFill>
                    <a:latin typeface="+mn-lt"/>
                    <a:ea typeface="+mn-ea"/>
                    <a:cs typeface="+mn-cs"/>
                  </a:defRPr>
                </a:pPr>
                <a:endParaRPr lang="en-US"/>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Sheet1!$A$10:$A$13</c:f>
              <c:strCache>
                <c:ptCount val="4"/>
                <c:pt idx="0">
                  <c:v>Extreme</c:v>
                </c:pt>
                <c:pt idx="1">
                  <c:v>High</c:v>
                </c:pt>
                <c:pt idx="2">
                  <c:v>Moderate</c:v>
                </c:pt>
                <c:pt idx="3">
                  <c:v>Low</c:v>
                </c:pt>
              </c:strCache>
            </c:strRef>
          </c:cat>
          <c:val>
            <c:numRef>
              <c:f>Sheet1!$B$10:$B$13</c:f>
              <c:numCache>
                <c:formatCode>General</c:formatCode>
                <c:ptCount val="4"/>
                <c:pt idx="0">
                  <c:v>7</c:v>
                </c:pt>
                <c:pt idx="1">
                  <c:v>9</c:v>
                </c:pt>
                <c:pt idx="2">
                  <c:v>9</c:v>
                </c:pt>
                <c:pt idx="3">
                  <c:v>2</c:v>
                </c:pt>
              </c:numCache>
            </c:numRef>
          </c:val>
          <c:extLst>
            <c:ext xmlns:c16="http://schemas.microsoft.com/office/drawing/2014/chart" uri="{C3380CC4-5D6E-409C-BE32-E72D297353CC}">
              <c16:uniqueId val="{00000008-A8FA-4B3D-B5C3-1CA779159A3E}"/>
            </c:ext>
          </c:extLst>
        </c:ser>
        <c:dLbls>
          <c:showLegendKey val="0"/>
          <c:showVal val="0"/>
          <c:showCatName val="0"/>
          <c:showSerName val="0"/>
          <c:showPercent val="0"/>
          <c:showBubbleSize val="0"/>
          <c:showLeaderLines val="1"/>
        </c:dLbls>
        <c:firstSliceAng val="0"/>
        <c:holeSize val="75"/>
      </c:doughnutChart>
      <c:spPr>
        <a:noFill/>
        <a:ln>
          <a:noFill/>
        </a:ln>
        <a:effectLst/>
      </c:spPr>
    </c:plotArea>
    <c:legend>
      <c:legendPos val="b"/>
      <c:layout>
        <c:manualLayout>
          <c:xMode val="edge"/>
          <c:yMode val="edge"/>
          <c:x val="3.7596516273275558E-2"/>
          <c:y val="0.89884341818285873"/>
          <c:w val="0.89886349975740854"/>
          <c:h val="7.8035228255427608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GB"/>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cap="all" spc="50" baseline="0">
                <a:solidFill>
                  <a:schemeClr val="tx1">
                    <a:lumMod val="65000"/>
                    <a:lumOff val="35000"/>
                  </a:schemeClr>
                </a:solidFill>
                <a:latin typeface="+mn-lt"/>
                <a:ea typeface="+mn-ea"/>
                <a:cs typeface="+mn-cs"/>
              </a:defRPr>
            </a:pPr>
            <a:r>
              <a:rPr lang="en-AU" sz="1050" dirty="0"/>
              <a:t>risk trend</a:t>
            </a:r>
          </a:p>
        </c:rich>
      </c:tx>
      <c:overlay val="0"/>
      <c:spPr>
        <a:noFill/>
        <a:ln>
          <a:noFill/>
        </a:ln>
        <a:effectLst/>
      </c:spPr>
      <c:txPr>
        <a:bodyPr rot="0" spcFirstLastPara="1" vertOverflow="ellipsis" vert="horz" wrap="square" anchor="ctr" anchorCtr="1"/>
        <a:lstStyle/>
        <a:p>
          <a:pPr>
            <a:defRPr sz="1800" b="1" i="0" u="none" strike="noStrike" kern="1200" cap="all" spc="50" baseline="0">
              <a:solidFill>
                <a:schemeClr val="tx1">
                  <a:lumMod val="65000"/>
                  <a:lumOff val="35000"/>
                </a:schemeClr>
              </a:solidFill>
              <a:latin typeface="+mn-lt"/>
              <a:ea typeface="+mn-ea"/>
              <a:cs typeface="+mn-cs"/>
            </a:defRPr>
          </a:pPr>
          <a:endParaRPr lang="en-US"/>
        </a:p>
      </c:txPr>
    </c:title>
    <c:autoTitleDeleted val="0"/>
    <c:plotArea>
      <c:layout/>
      <c:barChart>
        <c:barDir val="bar"/>
        <c:grouping val="clustered"/>
        <c:varyColors val="0"/>
        <c:ser>
          <c:idx val="0"/>
          <c:order val="0"/>
          <c:tx>
            <c:strRef>
              <c:f>Sheet1!$A$18</c:f>
              <c:strCache>
                <c:ptCount val="1"/>
                <c:pt idx="0">
                  <c:v>Increasing</c:v>
                </c:pt>
              </c:strCache>
            </c:strRef>
          </c:tx>
          <c:spPr>
            <a:gradFill flip="none" rotWithShape="1">
              <a:gsLst>
                <a:gs pos="0">
                  <a:schemeClr val="accent1"/>
                </a:gs>
                <a:gs pos="75000">
                  <a:schemeClr val="accent1">
                    <a:lumMod val="60000"/>
                    <a:lumOff val="40000"/>
                  </a:schemeClr>
                </a:gs>
                <a:gs pos="51000">
                  <a:schemeClr val="accent1">
                    <a:alpha val="75000"/>
                  </a:schemeClr>
                </a:gs>
                <a:gs pos="100000">
                  <a:schemeClr val="accent1">
                    <a:lumMod val="20000"/>
                    <a:lumOff val="80000"/>
                    <a:alpha val="15000"/>
                  </a:schemeClr>
                </a:gs>
              </a:gsLst>
              <a:lin ang="10800000" scaled="1"/>
              <a:tileRect/>
            </a:gradFill>
            <a:ln>
              <a:noFill/>
            </a:ln>
            <a:effectLst/>
          </c:spPr>
          <c:invertIfNegative val="0"/>
          <c:cat>
            <c:strRef>
              <c:f>Sheet1!$B$17</c:f>
              <c:strCache>
                <c:ptCount val="1"/>
                <c:pt idx="0">
                  <c:v>Risk</c:v>
                </c:pt>
              </c:strCache>
            </c:strRef>
          </c:cat>
          <c:val>
            <c:numRef>
              <c:f>Sheet1!$B$18</c:f>
              <c:numCache>
                <c:formatCode>General</c:formatCode>
                <c:ptCount val="1"/>
                <c:pt idx="0">
                  <c:v>0</c:v>
                </c:pt>
              </c:numCache>
            </c:numRef>
          </c:val>
          <c:extLst>
            <c:ext xmlns:c16="http://schemas.microsoft.com/office/drawing/2014/chart" uri="{C3380CC4-5D6E-409C-BE32-E72D297353CC}">
              <c16:uniqueId val="{00000000-ADF4-4C42-B7DF-19E9493AD642}"/>
            </c:ext>
          </c:extLst>
        </c:ser>
        <c:ser>
          <c:idx val="1"/>
          <c:order val="1"/>
          <c:tx>
            <c:strRef>
              <c:f>Sheet1!$A$19</c:f>
              <c:strCache>
                <c:ptCount val="1"/>
                <c:pt idx="0">
                  <c:v>Stable</c:v>
                </c:pt>
              </c:strCache>
            </c:strRef>
          </c:tx>
          <c:spPr>
            <a:gradFill flip="none" rotWithShape="1">
              <a:gsLst>
                <a:gs pos="0">
                  <a:schemeClr val="accent2"/>
                </a:gs>
                <a:gs pos="75000">
                  <a:schemeClr val="accent2">
                    <a:lumMod val="60000"/>
                    <a:lumOff val="40000"/>
                  </a:schemeClr>
                </a:gs>
                <a:gs pos="51000">
                  <a:schemeClr val="accent2">
                    <a:alpha val="75000"/>
                  </a:schemeClr>
                </a:gs>
                <a:gs pos="100000">
                  <a:schemeClr val="accent2">
                    <a:lumMod val="20000"/>
                    <a:lumOff val="80000"/>
                    <a:alpha val="15000"/>
                  </a:schemeClr>
                </a:gs>
              </a:gsLst>
              <a:lin ang="10800000" scaled="1"/>
              <a:tileRect/>
            </a:gradFill>
            <a:ln>
              <a:noFill/>
            </a:ln>
            <a:effectLst/>
          </c:spPr>
          <c:invertIfNegative val="0"/>
          <c:cat>
            <c:strRef>
              <c:f>Sheet1!$B$17</c:f>
              <c:strCache>
                <c:ptCount val="1"/>
                <c:pt idx="0">
                  <c:v>Risk</c:v>
                </c:pt>
              </c:strCache>
            </c:strRef>
          </c:cat>
          <c:val>
            <c:numRef>
              <c:f>Sheet1!$B$19</c:f>
              <c:numCache>
                <c:formatCode>General</c:formatCode>
                <c:ptCount val="1"/>
                <c:pt idx="0">
                  <c:v>8</c:v>
                </c:pt>
              </c:numCache>
            </c:numRef>
          </c:val>
          <c:extLst>
            <c:ext xmlns:c16="http://schemas.microsoft.com/office/drawing/2014/chart" uri="{C3380CC4-5D6E-409C-BE32-E72D297353CC}">
              <c16:uniqueId val="{00000001-ADF4-4C42-B7DF-19E9493AD642}"/>
            </c:ext>
          </c:extLst>
        </c:ser>
        <c:ser>
          <c:idx val="2"/>
          <c:order val="2"/>
          <c:tx>
            <c:strRef>
              <c:f>Sheet1!$A$20</c:f>
              <c:strCache>
                <c:ptCount val="1"/>
                <c:pt idx="0">
                  <c:v>Decreasing</c:v>
                </c:pt>
              </c:strCache>
            </c:strRef>
          </c:tx>
          <c:spPr>
            <a:gradFill flip="none" rotWithShape="1">
              <a:gsLst>
                <a:gs pos="0">
                  <a:schemeClr val="accent3"/>
                </a:gs>
                <a:gs pos="75000">
                  <a:schemeClr val="accent3">
                    <a:lumMod val="60000"/>
                    <a:lumOff val="40000"/>
                  </a:schemeClr>
                </a:gs>
                <a:gs pos="51000">
                  <a:schemeClr val="accent3">
                    <a:alpha val="75000"/>
                  </a:schemeClr>
                </a:gs>
                <a:gs pos="100000">
                  <a:schemeClr val="accent3">
                    <a:lumMod val="20000"/>
                    <a:lumOff val="80000"/>
                    <a:alpha val="15000"/>
                  </a:schemeClr>
                </a:gs>
              </a:gsLst>
              <a:lin ang="10800000" scaled="1"/>
              <a:tileRect/>
            </a:gradFill>
            <a:ln>
              <a:noFill/>
            </a:ln>
            <a:effectLst/>
          </c:spPr>
          <c:invertIfNegative val="0"/>
          <c:cat>
            <c:strRef>
              <c:f>Sheet1!$B$17</c:f>
              <c:strCache>
                <c:ptCount val="1"/>
                <c:pt idx="0">
                  <c:v>Risk</c:v>
                </c:pt>
              </c:strCache>
            </c:strRef>
          </c:cat>
          <c:val>
            <c:numRef>
              <c:f>Sheet1!$B$20</c:f>
              <c:numCache>
                <c:formatCode>General</c:formatCode>
                <c:ptCount val="1"/>
                <c:pt idx="0">
                  <c:v>19</c:v>
                </c:pt>
              </c:numCache>
            </c:numRef>
          </c:val>
          <c:extLst>
            <c:ext xmlns:c16="http://schemas.microsoft.com/office/drawing/2014/chart" uri="{C3380CC4-5D6E-409C-BE32-E72D297353CC}">
              <c16:uniqueId val="{00000002-ADF4-4C42-B7DF-19E9493AD642}"/>
            </c:ext>
          </c:extLst>
        </c:ser>
        <c:dLbls>
          <c:showLegendKey val="0"/>
          <c:showVal val="0"/>
          <c:showCatName val="0"/>
          <c:showSerName val="0"/>
          <c:showPercent val="0"/>
          <c:showBubbleSize val="0"/>
        </c:dLbls>
        <c:gapWidth val="326"/>
        <c:overlap val="-58"/>
        <c:axId val="1771298303"/>
        <c:axId val="1771300703"/>
      </c:barChart>
      <c:catAx>
        <c:axId val="1771298303"/>
        <c:scaling>
          <c:orientation val="minMax"/>
        </c:scaling>
        <c:delete val="0"/>
        <c:axPos val="l"/>
        <c:numFmt formatCode="General" sourceLinked="1"/>
        <c:majorTickMark val="none"/>
        <c:minorTickMark val="none"/>
        <c:tickLblPos val="nextTo"/>
        <c:spPr>
          <a:noFill/>
          <a:ln w="19050" cap="flat" cmpd="sng" algn="ctr">
            <a:solidFill>
              <a:schemeClr val="tx1">
                <a:lumMod val="15000"/>
                <a:lumOff val="85000"/>
              </a:schemeClr>
            </a:solidFill>
            <a:round/>
            <a:headEnd type="none" w="sm" len="sm"/>
            <a:tailEnd type="none" w="sm" len="sm"/>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1300703"/>
        <c:crosses val="autoZero"/>
        <c:auto val="1"/>
        <c:lblAlgn val="ctr"/>
        <c:lblOffset val="100"/>
        <c:tickLblSkip val="1"/>
        <c:noMultiLvlLbl val="0"/>
      </c:catAx>
      <c:valAx>
        <c:axId val="1771300703"/>
        <c:scaling>
          <c:orientation val="minMax"/>
        </c:scaling>
        <c:delete val="0"/>
        <c:axPos val="b"/>
        <c:majorGridlines>
          <c:spPr>
            <a:ln w="9525" cap="flat" cmpd="sng" algn="ctr">
              <a:gradFill>
                <a:gsLst>
                  <a:gs pos="99000">
                    <a:schemeClr val="tx1">
                      <a:lumMod val="25000"/>
                      <a:lumOff val="75000"/>
                    </a:schemeClr>
                  </a:gs>
                  <a:gs pos="0">
                    <a:schemeClr val="tx1">
                      <a:lumMod val="15000"/>
                      <a:lumOff val="85000"/>
                    </a:schemeClr>
                  </a:gs>
                </a:gsLst>
                <a:lin ang="5400000" scaled="0"/>
              </a:gra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177129830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solidFill>
        <a:schemeClr val="bg2">
          <a:lumMod val="90000"/>
        </a:schemeClr>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3">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19050" cap="flat" cmpd="sng" algn="ctr">
        <a:solidFill>
          <a:schemeClr val="tx1">
            <a:lumMod val="15000"/>
            <a:lumOff val="85000"/>
          </a:schemeClr>
        </a:solidFill>
        <a:round/>
        <a:headEnd type="none" w="sm" len="sm"/>
        <a:tailEnd type="none" w="sm" len="sm"/>
      </a:ln>
    </cs:spPr>
    <cs:defRPr sz="900"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bg1"/>
    </cs:fontRef>
    <cs:spPr>
      <a:solidFill>
        <a:schemeClr val="tx1">
          <a:lumMod val="50000"/>
          <a:lumOff val="50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10800000" scaled="1"/>
        <a:tileRect/>
      </a:gradFill>
    </cs:spPr>
  </cs:dataPoint>
  <cs:dataPoint3D>
    <cs:lnRef idx="0"/>
    <cs:fillRef idx="0">
      <cs:styleClr val="auto"/>
    </cs:fillRef>
    <cs:effectRef idx="0"/>
    <cs:fontRef idx="minor">
      <a:schemeClr val="dk1"/>
    </cs:fontRef>
    <cs:spPr>
      <a:gradFill flip="none" rotWithShape="1">
        <a:gsLst>
          <a:gs pos="0">
            <a:schemeClr val="phClr"/>
          </a:gs>
          <a:gs pos="75000">
            <a:schemeClr val="phClr">
              <a:lumMod val="60000"/>
              <a:lumOff val="40000"/>
            </a:schemeClr>
          </a:gs>
          <a:gs pos="51000">
            <a:schemeClr val="phClr">
              <a:alpha val="75000"/>
            </a:schemeClr>
          </a:gs>
          <a:gs pos="100000">
            <a:schemeClr val="phClr">
              <a:lumMod val="20000"/>
              <a:lumOff val="80000"/>
              <a:alpha val="15000"/>
            </a:schemeClr>
          </a:gs>
        </a:gsLst>
        <a:lin ang="10800000" scaled="1"/>
        <a:tileRect/>
      </a:gra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a:gsLst>
          <a:gs pos="0">
            <a:schemeClr val="phClr"/>
          </a:gs>
          <a:gs pos="46000">
            <a:schemeClr val="phClr"/>
          </a:gs>
          <a:gs pos="100000">
            <a:schemeClr val="phClr">
              <a:lumMod val="20000"/>
              <a:lumOff val="80000"/>
              <a:alpha val="0"/>
            </a:schemeClr>
          </a:gs>
        </a:gsLst>
        <a:path path="circle">
          <a:fillToRect l="50000" t="-80000" r="50000" b="180000"/>
        </a:path>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99000">
              <a:schemeClr val="tx1">
                <a:lumMod val="25000"/>
                <a:lumOff val="75000"/>
              </a:schemeClr>
            </a:gs>
            <a:gs pos="0">
              <a:schemeClr val="tx1">
                <a:lumMod val="15000"/>
                <a:lumOff val="85000"/>
              </a:schemeClr>
            </a:gs>
          </a:gsLst>
          <a:lin ang="5400000" scaled="0"/>
        </a:gradFill>
        <a:round/>
      </a:ln>
    </cs:spPr>
  </cs:gridlineMajor>
  <cs:gridlineMinor>
    <cs:lnRef idx="0"/>
    <cs:fillRef idx="0"/>
    <cs:effectRef idx="0"/>
    <cs:fontRef idx="minor">
      <a:schemeClr val="dk1"/>
    </cs:fontRef>
    <cs:spPr>
      <a:ln w="9525" cap="flat" cmpd="sng" algn="ctr">
        <a:gradFill>
          <a:gsLst>
            <a:gs pos="100000">
              <a:schemeClr val="tx1">
                <a:lumMod val="15000"/>
                <a:lumOff val="85000"/>
              </a:schemeClr>
            </a:gs>
            <a:gs pos="0">
              <a:schemeClr val="tx1">
                <a:lumMod val="5000"/>
                <a:lumOff val="9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18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77E5F89-D517-4D7E-8612-0D7103EE9AD9}" type="datetimeFigureOut">
              <a:rPr lang="en-NZ" smtClean="0"/>
              <a:t>01/06/2026</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FB2355-B552-44E8-8D3A-D18871183675}" type="slidenum">
              <a:rPr lang="en-NZ" smtClean="0"/>
              <a:t>‹#›</a:t>
            </a:fld>
            <a:endParaRPr lang="en-NZ"/>
          </a:p>
        </p:txBody>
      </p:sp>
    </p:spTree>
    <p:extLst>
      <p:ext uri="{BB962C8B-B14F-4D97-AF65-F5344CB8AC3E}">
        <p14:creationId xmlns:p14="http://schemas.microsoft.com/office/powerpoint/2010/main" val="2939561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EFFB2355-B552-44E8-8D3A-D18871183675}" type="slidenum">
              <a:rPr lang="en-NZ" smtClean="0"/>
              <a:t>1</a:t>
            </a:fld>
            <a:endParaRPr lang="en-NZ"/>
          </a:p>
        </p:txBody>
      </p:sp>
    </p:spTree>
    <p:extLst>
      <p:ext uri="{BB962C8B-B14F-4D97-AF65-F5344CB8AC3E}">
        <p14:creationId xmlns:p14="http://schemas.microsoft.com/office/powerpoint/2010/main" val="12678686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592929B9-391D-4D22-B37A-FD64584FFD6C}" type="slidenum">
              <a:rPr lang="en-AU" smtClean="0"/>
              <a:t>3</a:t>
            </a:fld>
            <a:endParaRPr lang="en-AU"/>
          </a:p>
        </p:txBody>
      </p:sp>
    </p:spTree>
    <p:extLst>
      <p:ext uri="{BB962C8B-B14F-4D97-AF65-F5344CB8AC3E}">
        <p14:creationId xmlns:p14="http://schemas.microsoft.com/office/powerpoint/2010/main" val="32800426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98161F-40EA-A8DF-8ACF-16513674915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D1EE690-9EAA-63AF-03CA-0DCDB0CFCAD4}"/>
              </a:ext>
            </a:extLst>
          </p:cNvPr>
          <p:cNvSpPr>
            <a:spLocks noGrp="1" noRot="1" noChangeAspect="1"/>
          </p:cNvSpPr>
          <p:nvPr>
            <p:ph type="sldImg"/>
          </p:nvPr>
        </p:nvSpPr>
        <p:spPr/>
        <p:txBody>
          <a:bodyPr/>
          <a:lstStyle/>
          <a:p>
            <a:endParaRPr lang="en-AU"/>
          </a:p>
        </p:txBody>
      </p:sp>
      <p:sp>
        <p:nvSpPr>
          <p:cNvPr id="3" name="Notes Placeholder 2">
            <a:extLst>
              <a:ext uri="{FF2B5EF4-FFF2-40B4-BE49-F238E27FC236}">
                <a16:creationId xmlns:a16="http://schemas.microsoft.com/office/drawing/2014/main" id="{82D29C4F-397D-1BA9-2838-B7FC3782EAA4}"/>
              </a:ext>
            </a:extLst>
          </p:cNvPr>
          <p:cNvSpPr>
            <a:spLocks noGrp="1"/>
          </p:cNvSpPr>
          <p:nvPr>
            <p:ph type="body" idx="1"/>
          </p:nvPr>
        </p:nvSpPr>
        <p:spPr/>
        <p:txBody>
          <a:bodyPr/>
          <a:lstStyle/>
          <a:p>
            <a:r>
              <a:rPr lang="en-US" dirty="0"/>
              <a:t>This provides the Q1 baseline risk position. The overall profile remains high, with risk concentrated in three areas — external events, workforce, and health and safety. Financial and programme delivery risks remain high but stable. Movements are limited this quarter, with financial risk reducing slightly and health and safety newly elevated. Early Q2 signals indicate the overall profile remains broadly consistent. This establishes the baseline for how we will track and report risk going forward.</a:t>
            </a:r>
            <a:endParaRPr lang="en-AU" dirty="0"/>
          </a:p>
        </p:txBody>
      </p:sp>
      <p:sp>
        <p:nvSpPr>
          <p:cNvPr id="4" name="Slide Number Placeholder 3">
            <a:extLst>
              <a:ext uri="{FF2B5EF4-FFF2-40B4-BE49-F238E27FC236}">
                <a16:creationId xmlns:a16="http://schemas.microsoft.com/office/drawing/2014/main" id="{F88A2778-5E3E-55D6-6187-BEB18EFB1785}"/>
              </a:ext>
            </a:extLst>
          </p:cNvPr>
          <p:cNvSpPr>
            <a:spLocks noGrp="1"/>
          </p:cNvSpPr>
          <p:nvPr>
            <p:ph type="sldNum" sz="quarter" idx="5"/>
          </p:nvPr>
        </p:nvSpPr>
        <p:spPr/>
        <p:txBody>
          <a:bodyPr/>
          <a:lstStyle/>
          <a:p>
            <a:fld id="{592929B9-391D-4D22-B37A-FD64584FFD6C}" type="slidenum">
              <a:rPr lang="en-AU" smtClean="0"/>
              <a:t>4</a:t>
            </a:fld>
            <a:endParaRPr lang="en-AU"/>
          </a:p>
        </p:txBody>
      </p:sp>
    </p:spTree>
    <p:extLst>
      <p:ext uri="{BB962C8B-B14F-4D97-AF65-F5344CB8AC3E}">
        <p14:creationId xmlns:p14="http://schemas.microsoft.com/office/powerpoint/2010/main" val="16344640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C482-868C-C6B6-60D1-EB96C60704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5CB65280-EE1B-6A51-03F1-1D50899F67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97BD265B-C198-8FDF-5939-08A1CA97F8B8}"/>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5F4472C3-0529-E001-0A01-8EF7A22A4E3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EC386A1-6DBC-E53E-B65C-40CD33BF6D69}"/>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39518019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C420-0E3C-2BCF-1C00-0BD839071A3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851CBE6-0014-67C3-890F-200F461397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FBCC414-FF6A-C0AE-9C81-50D76133AE51}"/>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A40B16CA-4260-9B14-BB19-B4C44B1F865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13179C5-2CD7-B636-A12A-B73E33E5FB7C}"/>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538242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7DBF14-EDFE-029A-D2C2-E5CE507D3C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3ED70FA-0EE1-273C-2498-6BF081A095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DF45FF2-B6A8-E693-317D-C552000C2D22}"/>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FFA4D693-64F4-583F-5C4B-7EF5FFFC3A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EA9FD51-2742-85DD-F9F1-39D55E2A966E}"/>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32052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EC482-868C-C6B6-60D1-EB96C60704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5CB65280-EE1B-6A51-03F1-1D50899F670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97BD265B-C198-8FDF-5939-08A1CA97F8B8}"/>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5F4472C3-0529-E001-0A01-8EF7A22A4E32}"/>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3EC386A1-6DBC-E53E-B65C-40CD33BF6D69}"/>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2842039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19EF9-5394-A639-2C58-AF26A9A7D55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5F57C3E-BE53-95AA-3847-BAC9C574E5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9F69CB6-2BB6-A6D3-283B-28E4F3E89642}"/>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8E0BF5CE-5C57-5F16-BCDD-25E0E1A0500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F1494D2-8D34-AF39-BC08-636308D4D7C1}"/>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52555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88049-10F8-0FA4-4ABB-266101B81D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F88C1361-8B8E-F864-9507-5C0DCC30F5D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D6DE3D-DE0A-DDD1-1A1B-D4B462B5DE9B}"/>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1A2FBE9A-E453-5466-107F-ECA05E38753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7B696F8-C415-9A97-878D-86508F5C61B9}"/>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4055149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1498C-95CB-55BE-A807-F8D35FE0B0C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508F8EA-46D2-DC7F-7B8F-2F33DA7133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BC89D14-FA91-C776-4D53-A3A082220A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37E7FBE3-C0E1-0951-470D-25E927553AC9}"/>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6" name="Footer Placeholder 5">
            <a:extLst>
              <a:ext uri="{FF2B5EF4-FFF2-40B4-BE49-F238E27FC236}">
                <a16:creationId xmlns:a16="http://schemas.microsoft.com/office/drawing/2014/main" id="{9FB2E5CA-75F1-8141-F87D-3F4D17B957F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CC534F2-32DC-83F4-9E5C-62C07868F190}"/>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58169038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77828-48CF-38EC-5A43-F27521B5208B}"/>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D2FA351-0664-EBBC-796E-EB4A854827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025E80-8DBF-3F5D-0804-DCC8841C9C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018119EC-47A2-FE91-217A-5CDFDA8991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3F36A6-F9B1-3558-A56E-AF38F9F4E0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D3B72343-15A2-5973-7873-84BABC4FB23D}"/>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8" name="Footer Placeholder 7">
            <a:extLst>
              <a:ext uri="{FF2B5EF4-FFF2-40B4-BE49-F238E27FC236}">
                <a16:creationId xmlns:a16="http://schemas.microsoft.com/office/drawing/2014/main" id="{DB216382-4C94-7A93-499B-C196BB36A543}"/>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BF335D76-C24B-E757-5E28-93733D9FB93D}"/>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35330522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DC368-BC0C-E752-8C48-52AB2FC300F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01F8B59-8717-F33E-23A8-A8D801AF0515}"/>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4" name="Footer Placeholder 3">
            <a:extLst>
              <a:ext uri="{FF2B5EF4-FFF2-40B4-BE49-F238E27FC236}">
                <a16:creationId xmlns:a16="http://schemas.microsoft.com/office/drawing/2014/main" id="{BE383FB7-5A8B-982A-9FED-4A7ED52E05A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3FD7A14-394B-888C-33AE-5A420019C7D7}"/>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8559743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A09434-A273-7421-05D1-E8B5754423FB}"/>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3" name="Footer Placeholder 2">
            <a:extLst>
              <a:ext uri="{FF2B5EF4-FFF2-40B4-BE49-F238E27FC236}">
                <a16:creationId xmlns:a16="http://schemas.microsoft.com/office/drawing/2014/main" id="{6D45CD09-E780-FCF4-0FA7-28CF22155FE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5F06E5B-FDF0-5F53-40A6-A2C75F575DCA}"/>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368127428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A258-E2BB-E3DF-BDB4-2C557CEC7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484F757-D990-AC5A-A069-8B6C025AD3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3F1F2474-7A52-1CDA-D914-AFA35E5719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4CE189-0330-C77A-74AC-E33CBFA4A184}"/>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6" name="Footer Placeholder 5">
            <a:extLst>
              <a:ext uri="{FF2B5EF4-FFF2-40B4-BE49-F238E27FC236}">
                <a16:creationId xmlns:a16="http://schemas.microsoft.com/office/drawing/2014/main" id="{4F87F4C6-8387-4EDE-54A8-B2AC96B0081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0296EB0-B2A2-E6F4-E943-E6E9E68181AB}"/>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8094887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419EF9-5394-A639-2C58-AF26A9A7D559}"/>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95F57C3E-BE53-95AA-3847-BAC9C574E57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9F69CB6-2BB6-A6D3-283B-28E4F3E89642}"/>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8E0BF5CE-5C57-5F16-BCDD-25E0E1A0500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F1494D2-8D34-AF39-BC08-636308D4D7C1}"/>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2971468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D1E74-FE8D-BD29-7686-2605D06E84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94628161-3667-1FF0-D2E8-660F3DE9A8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7F061B1A-21FF-2B3E-4761-9AF0EB9778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4D97D3-E7E8-11B4-D5BE-26ABC45B8CB0}"/>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6" name="Footer Placeholder 5">
            <a:extLst>
              <a:ext uri="{FF2B5EF4-FFF2-40B4-BE49-F238E27FC236}">
                <a16:creationId xmlns:a16="http://schemas.microsoft.com/office/drawing/2014/main" id="{295C2BFB-B939-DEF1-72E0-4DA84FA5485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62D2881-3861-293E-44CA-D3A7B27A9B38}"/>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6436676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83C420-0E3C-2BCF-1C00-0BD839071A36}"/>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851CBE6-0014-67C3-890F-200F461397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8FBCC414-FF6A-C0AE-9C81-50D76133AE51}"/>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A40B16CA-4260-9B14-BB19-B4C44B1F8653}"/>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13179C5-2CD7-B636-A12A-B73E33E5FB7C}"/>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1479044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7DBF14-EDFE-029A-D2C2-E5CE507D3C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13ED70FA-0EE1-273C-2498-6BF081A095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DF45FF2-B6A8-E693-317D-C552000C2D22}"/>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FFA4D693-64F4-583F-5C4B-7EF5FFFC3A47}"/>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EA9FD51-2742-85DD-F9F1-39D55E2A966E}"/>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511552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88049-10F8-0FA4-4ABB-266101B81D5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F88C1361-8B8E-F864-9507-5C0DCC30F5D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6D6DE3D-DE0A-DDD1-1A1B-D4B462B5DE9B}"/>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1A2FBE9A-E453-5466-107F-ECA05E38753D}"/>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7B696F8-C415-9A97-878D-86508F5C61B9}"/>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979711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91498C-95CB-55BE-A807-F8D35FE0B0C1}"/>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508F8EA-46D2-DC7F-7B8F-2F33DA71337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8BC89D14-FA91-C776-4D53-A3A082220AB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37E7FBE3-C0E1-0951-470D-25E927553AC9}"/>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6" name="Footer Placeholder 5">
            <a:extLst>
              <a:ext uri="{FF2B5EF4-FFF2-40B4-BE49-F238E27FC236}">
                <a16:creationId xmlns:a16="http://schemas.microsoft.com/office/drawing/2014/main" id="{9FB2E5CA-75F1-8141-F87D-3F4D17B957F8}"/>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CC534F2-32DC-83F4-9E5C-62C07868F190}"/>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4259806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877828-48CF-38EC-5A43-F27521B5208B}"/>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D2FA351-0664-EBBC-796E-EB4A854827E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025E80-8DBF-3F5D-0804-DCC8841C9C1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018119EC-47A2-FE91-217A-5CDFDA89912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3F36A6-F9B1-3558-A56E-AF38F9F4E05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D3B72343-15A2-5973-7873-84BABC4FB23D}"/>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8" name="Footer Placeholder 7">
            <a:extLst>
              <a:ext uri="{FF2B5EF4-FFF2-40B4-BE49-F238E27FC236}">
                <a16:creationId xmlns:a16="http://schemas.microsoft.com/office/drawing/2014/main" id="{DB216382-4C94-7A93-499B-C196BB36A543}"/>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BF335D76-C24B-E757-5E28-93733D9FB93D}"/>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0412456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CDC368-BC0C-E752-8C48-52AB2FC300F4}"/>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301F8B59-8717-F33E-23A8-A8D801AF0515}"/>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4" name="Footer Placeholder 3">
            <a:extLst>
              <a:ext uri="{FF2B5EF4-FFF2-40B4-BE49-F238E27FC236}">
                <a16:creationId xmlns:a16="http://schemas.microsoft.com/office/drawing/2014/main" id="{BE383FB7-5A8B-982A-9FED-4A7ED52E05AF}"/>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93FD7A14-394B-888C-33AE-5A420019C7D7}"/>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076538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3A09434-A273-7421-05D1-E8B5754423FB}"/>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3" name="Footer Placeholder 2">
            <a:extLst>
              <a:ext uri="{FF2B5EF4-FFF2-40B4-BE49-F238E27FC236}">
                <a16:creationId xmlns:a16="http://schemas.microsoft.com/office/drawing/2014/main" id="{6D45CD09-E780-FCF4-0FA7-28CF22155FE7}"/>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D5F06E5B-FDF0-5F53-40A6-A2C75F575DCA}"/>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24651671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2FA258-E2BB-E3DF-BDB4-2C557CEC775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3484F757-D990-AC5A-A069-8B6C025AD35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3F1F2474-7A52-1CDA-D914-AFA35E57193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94CE189-0330-C77A-74AC-E33CBFA4A184}"/>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6" name="Footer Placeholder 5">
            <a:extLst>
              <a:ext uri="{FF2B5EF4-FFF2-40B4-BE49-F238E27FC236}">
                <a16:creationId xmlns:a16="http://schemas.microsoft.com/office/drawing/2014/main" id="{4F87F4C6-8387-4EDE-54A8-B2AC96B00811}"/>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00296EB0-B2A2-E6F4-E943-E6E9E68181AB}"/>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1761829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7D1E74-FE8D-BD29-7686-2605D06E84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94628161-3667-1FF0-D2E8-660F3DE9A81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7F061B1A-21FF-2B3E-4761-9AF0EB9778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4D97D3-E7E8-11B4-D5BE-26ABC45B8CB0}"/>
              </a:ext>
            </a:extLst>
          </p:cNvPr>
          <p:cNvSpPr>
            <a:spLocks noGrp="1"/>
          </p:cNvSpPr>
          <p:nvPr>
            <p:ph type="dt" sz="half" idx="10"/>
          </p:nvPr>
        </p:nvSpPr>
        <p:spPr/>
        <p:txBody>
          <a:bodyPr/>
          <a:lstStyle/>
          <a:p>
            <a:fld id="{E5EB02A2-9D48-4159-80D3-C095461AA217}" type="datetimeFigureOut">
              <a:rPr lang="en-AU" smtClean="0"/>
              <a:t>1/6/2026</a:t>
            </a:fld>
            <a:endParaRPr lang="en-AU"/>
          </a:p>
        </p:txBody>
      </p:sp>
      <p:sp>
        <p:nvSpPr>
          <p:cNvPr id="6" name="Footer Placeholder 5">
            <a:extLst>
              <a:ext uri="{FF2B5EF4-FFF2-40B4-BE49-F238E27FC236}">
                <a16:creationId xmlns:a16="http://schemas.microsoft.com/office/drawing/2014/main" id="{295C2BFB-B939-DEF1-72E0-4DA84FA5485D}"/>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362D2881-3861-293E-44CA-D3A7B27A9B38}"/>
              </a:ext>
            </a:extLst>
          </p:cNvPr>
          <p:cNvSpPr>
            <a:spLocks noGrp="1"/>
          </p:cNvSpPr>
          <p:nvPr>
            <p:ph type="sldNum" sz="quarter" idx="12"/>
          </p:nvPr>
        </p:nvSpPr>
        <p:spPr/>
        <p:txBody>
          <a:bodyPr/>
          <a:lstStyle/>
          <a:p>
            <a:fld id="{97F55729-DB7C-4EFF-B0A8-CF3C3A9104D2}" type="slidenum">
              <a:rPr lang="en-AU" smtClean="0"/>
              <a:t>‹#›</a:t>
            </a:fld>
            <a:endParaRPr lang="en-AU"/>
          </a:p>
        </p:txBody>
      </p:sp>
    </p:spTree>
    <p:extLst>
      <p:ext uri="{BB962C8B-B14F-4D97-AF65-F5344CB8AC3E}">
        <p14:creationId xmlns:p14="http://schemas.microsoft.com/office/powerpoint/2010/main" val="8375394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5000" b="-3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A162FA-BCBE-0E72-E3AA-2DB39ACA08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CC654E5-94CC-4984-FB2E-93FBDB1B7C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FC1CA0A-317E-E4E1-870F-96BA85E65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92549FC0-5857-1F66-6B6C-40CE221BB0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19C26EED-B4A0-E1AA-8D1F-5B35DBD9EC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F55729-DB7C-4EFF-B0A8-CF3C3A9104D2}" type="slidenum">
              <a:rPr lang="en-AU" smtClean="0"/>
              <a:t>‹#›</a:t>
            </a:fld>
            <a:endParaRPr lang="en-AU"/>
          </a:p>
        </p:txBody>
      </p:sp>
      <p:sp>
        <p:nvSpPr>
          <p:cNvPr id="9" name="TextBox 8">
            <a:extLst>
              <a:ext uri="{FF2B5EF4-FFF2-40B4-BE49-F238E27FC236}">
                <a16:creationId xmlns:a16="http://schemas.microsoft.com/office/drawing/2014/main" id="{960A6587-CAB3-F9EC-F479-4A7B5352FA33}"/>
              </a:ext>
            </a:extLst>
          </p:cNvPr>
          <p:cNvSpPr txBox="1"/>
          <p:nvPr userDrawn="1">
            <p:extLst>
              <p:ext uri="{1162E1C5-73C7-4A58-AE30-91384D911F3F}">
                <p184:classification xmlns:p184="http://schemas.microsoft.com/office/powerpoint/2018/4/main" val="hdr"/>
              </p:ext>
            </p:extLst>
          </p:nvPr>
        </p:nvSpPr>
        <p:spPr>
          <a:xfrm>
            <a:off x="5836412" y="63500"/>
            <a:ext cx="544513" cy="152400"/>
          </a:xfrm>
          <a:prstGeom prst="rect">
            <a:avLst/>
          </a:prstGeom>
        </p:spPr>
        <p:txBody>
          <a:bodyPr horzOverflow="overflow" lIns="0" tIns="0" rIns="0" bIns="0">
            <a:spAutoFit/>
          </a:bodyPr>
          <a:lstStyle/>
          <a:p>
            <a:pPr algn="l"/>
            <a:r>
              <a:rPr lang="en-AU" sz="1000">
                <a:solidFill>
                  <a:srgbClr val="FF0000">
                    <a:alpha val="50000"/>
                  </a:srgbClr>
                </a:solidFill>
                <a:latin typeface="Aptos" panose="020B0004020202020204" pitchFamily="34" charset="0"/>
              </a:rPr>
              <a:t>OFFICIAL</a:t>
            </a:r>
          </a:p>
        </p:txBody>
      </p:sp>
      <p:sp>
        <p:nvSpPr>
          <p:cNvPr id="10" name="TextBox 9">
            <a:extLst>
              <a:ext uri="{FF2B5EF4-FFF2-40B4-BE49-F238E27FC236}">
                <a16:creationId xmlns:a16="http://schemas.microsoft.com/office/drawing/2014/main" id="{7F8C3936-106D-BCEA-E06D-5AF9C863CD84}"/>
              </a:ext>
            </a:extLst>
          </p:cNvPr>
          <p:cNvSpPr txBox="1"/>
          <p:nvPr userDrawn="1">
            <p:extLst>
              <p:ext uri="{1162E1C5-73C7-4A58-AE30-91384D911F3F}">
                <p184:classification xmlns:p184="http://schemas.microsoft.com/office/powerpoint/2018/4/main" val="ftr"/>
              </p:ext>
            </p:extLst>
          </p:nvPr>
        </p:nvSpPr>
        <p:spPr>
          <a:xfrm>
            <a:off x="5836412" y="6642100"/>
            <a:ext cx="544513" cy="152400"/>
          </a:xfrm>
          <a:prstGeom prst="rect">
            <a:avLst/>
          </a:prstGeom>
        </p:spPr>
        <p:txBody>
          <a:bodyPr horzOverflow="overflow" lIns="0" tIns="0" rIns="0" bIns="0">
            <a:spAutoFit/>
          </a:bodyPr>
          <a:lstStyle/>
          <a:p>
            <a:pPr algn="l"/>
            <a:r>
              <a:rPr lang="en-AU" sz="1000">
                <a:solidFill>
                  <a:srgbClr val="FF0000">
                    <a:alpha val="50000"/>
                  </a:srgbClr>
                </a:solidFill>
                <a:latin typeface="Aptos" panose="020B0004020202020204" pitchFamily="34" charset="0"/>
              </a:rPr>
              <a:t>OFFICIAL</a:t>
            </a:r>
          </a:p>
        </p:txBody>
      </p:sp>
    </p:spTree>
    <p:extLst>
      <p:ext uri="{BB962C8B-B14F-4D97-AF65-F5344CB8AC3E}">
        <p14:creationId xmlns:p14="http://schemas.microsoft.com/office/powerpoint/2010/main" val="25001011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EA162FA-BCBE-0E72-E3AA-2DB39ACA080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FCC654E5-94CC-4984-FB2E-93FBDB1B7C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CFC1CA0A-317E-E4E1-870F-96BA85E65B2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EB02A2-9D48-4159-80D3-C095461AA217}" type="datetimeFigureOut">
              <a:rPr lang="en-AU" smtClean="0"/>
              <a:t>1/6/2026</a:t>
            </a:fld>
            <a:endParaRPr lang="en-AU"/>
          </a:p>
        </p:txBody>
      </p:sp>
      <p:sp>
        <p:nvSpPr>
          <p:cNvPr id="5" name="Footer Placeholder 4">
            <a:extLst>
              <a:ext uri="{FF2B5EF4-FFF2-40B4-BE49-F238E27FC236}">
                <a16:creationId xmlns:a16="http://schemas.microsoft.com/office/drawing/2014/main" id="{92549FC0-5857-1F66-6B6C-40CE221BB0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AU"/>
          </a:p>
        </p:txBody>
      </p:sp>
      <p:sp>
        <p:nvSpPr>
          <p:cNvPr id="6" name="Slide Number Placeholder 5">
            <a:extLst>
              <a:ext uri="{FF2B5EF4-FFF2-40B4-BE49-F238E27FC236}">
                <a16:creationId xmlns:a16="http://schemas.microsoft.com/office/drawing/2014/main" id="{19C26EED-B4A0-E1AA-8D1F-5B35DBD9EC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7F55729-DB7C-4EFF-B0A8-CF3C3A9104D2}" type="slidenum">
              <a:rPr lang="en-AU" smtClean="0"/>
              <a:t>‹#›</a:t>
            </a:fld>
            <a:endParaRPr lang="en-AU"/>
          </a:p>
        </p:txBody>
      </p:sp>
      <p:sp>
        <p:nvSpPr>
          <p:cNvPr id="9" name="TextBox 8">
            <a:extLst>
              <a:ext uri="{FF2B5EF4-FFF2-40B4-BE49-F238E27FC236}">
                <a16:creationId xmlns:a16="http://schemas.microsoft.com/office/drawing/2014/main" id="{3BBF66DE-E430-C4E5-86C5-4B3C5B9BA9B7}"/>
              </a:ext>
            </a:extLst>
          </p:cNvPr>
          <p:cNvSpPr txBox="1"/>
          <p:nvPr userDrawn="1">
            <p:extLst>
              <p:ext uri="{1162E1C5-73C7-4A58-AE30-91384D911F3F}">
                <p184:classification xmlns:p184="http://schemas.microsoft.com/office/powerpoint/2018/4/main" val="hdr"/>
              </p:ext>
            </p:extLst>
          </p:nvPr>
        </p:nvSpPr>
        <p:spPr>
          <a:xfrm>
            <a:off x="5836412" y="63500"/>
            <a:ext cx="544513" cy="152400"/>
          </a:xfrm>
          <a:prstGeom prst="rect">
            <a:avLst/>
          </a:prstGeom>
        </p:spPr>
        <p:txBody>
          <a:bodyPr horzOverflow="overflow" lIns="0" tIns="0" rIns="0" bIns="0">
            <a:spAutoFit/>
          </a:bodyPr>
          <a:lstStyle/>
          <a:p>
            <a:pPr algn="l"/>
            <a:r>
              <a:rPr lang="en-AU" sz="1000">
                <a:solidFill>
                  <a:srgbClr val="FF0000">
                    <a:alpha val="50000"/>
                  </a:srgbClr>
                </a:solidFill>
                <a:latin typeface="Aptos" panose="020B0004020202020204" pitchFamily="34" charset="0"/>
              </a:rPr>
              <a:t>OFFICIAL</a:t>
            </a:r>
          </a:p>
        </p:txBody>
      </p:sp>
      <p:sp>
        <p:nvSpPr>
          <p:cNvPr id="10" name="TextBox 9">
            <a:extLst>
              <a:ext uri="{FF2B5EF4-FFF2-40B4-BE49-F238E27FC236}">
                <a16:creationId xmlns:a16="http://schemas.microsoft.com/office/drawing/2014/main" id="{A6D6CF4E-EAB6-DA61-1912-9AA07EAB2973}"/>
              </a:ext>
            </a:extLst>
          </p:cNvPr>
          <p:cNvSpPr txBox="1"/>
          <p:nvPr userDrawn="1">
            <p:extLst>
              <p:ext uri="{1162E1C5-73C7-4A58-AE30-91384D911F3F}">
                <p184:classification xmlns:p184="http://schemas.microsoft.com/office/powerpoint/2018/4/main" val="ftr"/>
              </p:ext>
            </p:extLst>
          </p:nvPr>
        </p:nvSpPr>
        <p:spPr>
          <a:xfrm>
            <a:off x="5836412" y="6642100"/>
            <a:ext cx="544513" cy="152400"/>
          </a:xfrm>
          <a:prstGeom prst="rect">
            <a:avLst/>
          </a:prstGeom>
        </p:spPr>
        <p:txBody>
          <a:bodyPr horzOverflow="overflow" lIns="0" tIns="0" rIns="0" bIns="0">
            <a:spAutoFit/>
          </a:bodyPr>
          <a:lstStyle/>
          <a:p>
            <a:pPr algn="l"/>
            <a:r>
              <a:rPr lang="en-AU" sz="1000">
                <a:solidFill>
                  <a:srgbClr val="FF0000">
                    <a:alpha val="50000"/>
                  </a:srgbClr>
                </a:solidFill>
                <a:latin typeface="Aptos" panose="020B0004020202020204" pitchFamily="34" charset="0"/>
              </a:rPr>
              <a:t>OFFICIAL</a:t>
            </a:r>
          </a:p>
        </p:txBody>
      </p:sp>
    </p:spTree>
    <p:extLst>
      <p:ext uri="{BB962C8B-B14F-4D97-AF65-F5344CB8AC3E}">
        <p14:creationId xmlns:p14="http://schemas.microsoft.com/office/powerpoint/2010/main" val="2118884853"/>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8.xml"/><Relationship Id="rId6" Type="http://schemas.openxmlformats.org/officeDocument/2006/relationships/image" Target="../media/image2.png"/><Relationship Id="rId5" Type="http://schemas.openxmlformats.org/officeDocument/2006/relationships/chart" Target="../charts/char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93245F62-CCC4-49E4-B95B-EA6C1E79051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sketch line">
            <a:extLst>
              <a:ext uri="{FF2B5EF4-FFF2-40B4-BE49-F238E27FC236}">
                <a16:creationId xmlns:a16="http://schemas.microsoft.com/office/drawing/2014/main" id="{E6C0DD6B-6AA3-448F-9B99-8386295BC1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07702" y="5509052"/>
            <a:ext cx="4572000" cy="18288"/>
          </a:xfrm>
          <a:custGeom>
            <a:avLst/>
            <a:gdLst>
              <a:gd name="csX0" fmla="*/ 0 w 4572000"/>
              <a:gd name="csY0" fmla="*/ 0 h 18288"/>
              <a:gd name="csX1" fmla="*/ 515983 w 4572000"/>
              <a:gd name="csY1" fmla="*/ 0 h 18288"/>
              <a:gd name="csX2" fmla="*/ 1031966 w 4572000"/>
              <a:gd name="csY2" fmla="*/ 0 h 18288"/>
              <a:gd name="csX3" fmla="*/ 1639389 w 4572000"/>
              <a:gd name="csY3" fmla="*/ 0 h 18288"/>
              <a:gd name="csX4" fmla="*/ 2383971 w 4572000"/>
              <a:gd name="csY4" fmla="*/ 0 h 18288"/>
              <a:gd name="csX5" fmla="*/ 2945674 w 4572000"/>
              <a:gd name="csY5" fmla="*/ 0 h 18288"/>
              <a:gd name="csX6" fmla="*/ 3507377 w 4572000"/>
              <a:gd name="csY6" fmla="*/ 0 h 18288"/>
              <a:gd name="csX7" fmla="*/ 4572000 w 4572000"/>
              <a:gd name="csY7" fmla="*/ 0 h 18288"/>
              <a:gd name="csX8" fmla="*/ 4572000 w 4572000"/>
              <a:gd name="csY8" fmla="*/ 18288 h 18288"/>
              <a:gd name="csX9" fmla="*/ 3873137 w 4572000"/>
              <a:gd name="csY9" fmla="*/ 18288 h 18288"/>
              <a:gd name="csX10" fmla="*/ 3311434 w 4572000"/>
              <a:gd name="csY10" fmla="*/ 18288 h 18288"/>
              <a:gd name="csX11" fmla="*/ 2749731 w 4572000"/>
              <a:gd name="csY11" fmla="*/ 18288 h 18288"/>
              <a:gd name="csX12" fmla="*/ 2050869 w 4572000"/>
              <a:gd name="csY12" fmla="*/ 18288 h 18288"/>
              <a:gd name="csX13" fmla="*/ 1306286 w 4572000"/>
              <a:gd name="csY13" fmla="*/ 18288 h 18288"/>
              <a:gd name="csX14" fmla="*/ 790303 w 4572000"/>
              <a:gd name="csY14" fmla="*/ 18288 h 18288"/>
              <a:gd name="csX15" fmla="*/ 0 w 4572000"/>
              <a:gd name="csY15" fmla="*/ 18288 h 18288"/>
              <a:gd name="csX16" fmla="*/ 0 w 4572000"/>
              <a:gd name="csY16"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Lst>
            <a:rect l="l" t="t" r="r" b="b"/>
            <a:pathLst>
              <a:path w="4572000" h="18288" fill="none" extrusionOk="0">
                <a:moveTo>
                  <a:pt x="0" y="0"/>
                </a:moveTo>
                <a:cubicBezTo>
                  <a:pt x="105156" y="-20963"/>
                  <a:pt x="340432" y="822"/>
                  <a:pt x="515983" y="0"/>
                </a:cubicBezTo>
                <a:cubicBezTo>
                  <a:pt x="691534" y="-822"/>
                  <a:pt x="850679" y="16479"/>
                  <a:pt x="1031966" y="0"/>
                </a:cubicBezTo>
                <a:cubicBezTo>
                  <a:pt x="1213253" y="-16479"/>
                  <a:pt x="1443646" y="-18730"/>
                  <a:pt x="1639389" y="0"/>
                </a:cubicBezTo>
                <a:cubicBezTo>
                  <a:pt x="1835132" y="18730"/>
                  <a:pt x="2159975" y="18531"/>
                  <a:pt x="2383971" y="0"/>
                </a:cubicBezTo>
                <a:cubicBezTo>
                  <a:pt x="2607967" y="-18531"/>
                  <a:pt x="2719096" y="-12030"/>
                  <a:pt x="2945674" y="0"/>
                </a:cubicBezTo>
                <a:cubicBezTo>
                  <a:pt x="3172252" y="12030"/>
                  <a:pt x="3269167" y="27666"/>
                  <a:pt x="3507377" y="0"/>
                </a:cubicBezTo>
                <a:cubicBezTo>
                  <a:pt x="3745587" y="-27666"/>
                  <a:pt x="4116741" y="18705"/>
                  <a:pt x="4572000" y="0"/>
                </a:cubicBezTo>
                <a:cubicBezTo>
                  <a:pt x="4572895" y="8974"/>
                  <a:pt x="4571454" y="9359"/>
                  <a:pt x="4572000" y="18288"/>
                </a:cubicBezTo>
                <a:cubicBezTo>
                  <a:pt x="4374698" y="3942"/>
                  <a:pt x="4098874" y="-11042"/>
                  <a:pt x="3873137" y="18288"/>
                </a:cubicBezTo>
                <a:cubicBezTo>
                  <a:pt x="3647400" y="47618"/>
                  <a:pt x="3517055" y="5421"/>
                  <a:pt x="3311434" y="18288"/>
                </a:cubicBezTo>
                <a:cubicBezTo>
                  <a:pt x="3105813" y="31155"/>
                  <a:pt x="3025168" y="17856"/>
                  <a:pt x="2749731" y="18288"/>
                </a:cubicBezTo>
                <a:cubicBezTo>
                  <a:pt x="2474294" y="18720"/>
                  <a:pt x="2291766" y="-14168"/>
                  <a:pt x="2050869" y="18288"/>
                </a:cubicBezTo>
                <a:cubicBezTo>
                  <a:pt x="1809972" y="50744"/>
                  <a:pt x="1540276" y="46798"/>
                  <a:pt x="1306286" y="18288"/>
                </a:cubicBezTo>
                <a:cubicBezTo>
                  <a:pt x="1072296" y="-10222"/>
                  <a:pt x="972445" y="19645"/>
                  <a:pt x="790303" y="18288"/>
                </a:cubicBezTo>
                <a:cubicBezTo>
                  <a:pt x="608161" y="16931"/>
                  <a:pt x="200981" y="8241"/>
                  <a:pt x="0" y="18288"/>
                </a:cubicBezTo>
                <a:cubicBezTo>
                  <a:pt x="-229" y="14222"/>
                  <a:pt x="509" y="5816"/>
                  <a:pt x="0" y="0"/>
                </a:cubicBezTo>
                <a:close/>
              </a:path>
              <a:path w="4572000" h="18288" stroke="0" extrusionOk="0">
                <a:moveTo>
                  <a:pt x="0" y="0"/>
                </a:moveTo>
                <a:cubicBezTo>
                  <a:pt x="143285" y="-9565"/>
                  <a:pt x="327959" y="-11498"/>
                  <a:pt x="561703" y="0"/>
                </a:cubicBezTo>
                <a:cubicBezTo>
                  <a:pt x="795447" y="11498"/>
                  <a:pt x="838260" y="18255"/>
                  <a:pt x="1077686" y="0"/>
                </a:cubicBezTo>
                <a:cubicBezTo>
                  <a:pt x="1317112" y="-18255"/>
                  <a:pt x="1437472" y="23514"/>
                  <a:pt x="1639389" y="0"/>
                </a:cubicBezTo>
                <a:cubicBezTo>
                  <a:pt x="1841306" y="-23514"/>
                  <a:pt x="2037142" y="-12551"/>
                  <a:pt x="2292531" y="0"/>
                </a:cubicBezTo>
                <a:cubicBezTo>
                  <a:pt x="2547920" y="12551"/>
                  <a:pt x="2810436" y="-20352"/>
                  <a:pt x="2991394" y="0"/>
                </a:cubicBezTo>
                <a:cubicBezTo>
                  <a:pt x="3172352" y="20352"/>
                  <a:pt x="3530025" y="-13347"/>
                  <a:pt x="3735977" y="0"/>
                </a:cubicBezTo>
                <a:cubicBezTo>
                  <a:pt x="3941929" y="13347"/>
                  <a:pt x="4161497" y="34086"/>
                  <a:pt x="4572000" y="0"/>
                </a:cubicBezTo>
                <a:cubicBezTo>
                  <a:pt x="4571545" y="6162"/>
                  <a:pt x="4571903" y="11775"/>
                  <a:pt x="4572000" y="18288"/>
                </a:cubicBezTo>
                <a:cubicBezTo>
                  <a:pt x="4228040" y="36490"/>
                  <a:pt x="4199736" y="42557"/>
                  <a:pt x="3873137" y="18288"/>
                </a:cubicBezTo>
                <a:cubicBezTo>
                  <a:pt x="3546538" y="-5981"/>
                  <a:pt x="3472124" y="16809"/>
                  <a:pt x="3128554" y="18288"/>
                </a:cubicBezTo>
                <a:cubicBezTo>
                  <a:pt x="2784984" y="19767"/>
                  <a:pt x="2735896" y="-17781"/>
                  <a:pt x="2383971" y="18288"/>
                </a:cubicBezTo>
                <a:cubicBezTo>
                  <a:pt x="2032046" y="54357"/>
                  <a:pt x="2019324" y="2920"/>
                  <a:pt x="1867989" y="18288"/>
                </a:cubicBezTo>
                <a:cubicBezTo>
                  <a:pt x="1716654" y="33656"/>
                  <a:pt x="1418675" y="32575"/>
                  <a:pt x="1169126" y="18288"/>
                </a:cubicBezTo>
                <a:cubicBezTo>
                  <a:pt x="919577" y="4001"/>
                  <a:pt x="798537" y="16165"/>
                  <a:pt x="561703" y="18288"/>
                </a:cubicBezTo>
                <a:cubicBezTo>
                  <a:pt x="324869" y="20411"/>
                  <a:pt x="221395" y="-912"/>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4">
            <a:extLst>
              <a:ext uri="{FF2B5EF4-FFF2-40B4-BE49-F238E27FC236}">
                <a16:creationId xmlns:a16="http://schemas.microsoft.com/office/drawing/2014/main" id="{D643F92D-5076-CE92-8521-9FF7CC98DE06}"/>
              </a:ext>
            </a:extLst>
          </p:cNvPr>
          <p:cNvSpPr>
            <a:spLocks noGrp="1"/>
          </p:cNvSpPr>
          <p:nvPr>
            <p:ph type="ctrTitle"/>
          </p:nvPr>
        </p:nvSpPr>
        <p:spPr>
          <a:xfrm>
            <a:off x="1524000" y="1792659"/>
            <a:ext cx="9144000" cy="1639303"/>
          </a:xfrm>
        </p:spPr>
        <p:txBody>
          <a:bodyPr>
            <a:noAutofit/>
          </a:bodyPr>
          <a:lstStyle/>
          <a:p>
            <a:r>
              <a:rPr lang="en-GB" b="1" dirty="0"/>
              <a:t>FY2025 Programmatic </a:t>
            </a:r>
            <a:br>
              <a:rPr lang="en-GB" b="1" dirty="0"/>
            </a:br>
            <a:r>
              <a:rPr lang="en-GB" b="1" dirty="0"/>
              <a:t>Risk Brief</a:t>
            </a:r>
          </a:p>
        </p:txBody>
      </p:sp>
      <p:sp>
        <p:nvSpPr>
          <p:cNvPr id="7" name="Subtitle 6">
            <a:extLst>
              <a:ext uri="{FF2B5EF4-FFF2-40B4-BE49-F238E27FC236}">
                <a16:creationId xmlns:a16="http://schemas.microsoft.com/office/drawing/2014/main" id="{31C5B54D-283C-2EDA-6259-4806EEF607A8}"/>
              </a:ext>
            </a:extLst>
          </p:cNvPr>
          <p:cNvSpPr>
            <a:spLocks noGrp="1"/>
          </p:cNvSpPr>
          <p:nvPr>
            <p:ph type="subTitle" idx="1"/>
          </p:nvPr>
        </p:nvSpPr>
        <p:spPr/>
        <p:txBody>
          <a:bodyPr vert="horz" lIns="91440" tIns="45720" rIns="91440" bIns="45720" rtlCol="0" anchor="t">
            <a:normAutofit/>
          </a:bodyPr>
          <a:lstStyle/>
          <a:p>
            <a:r>
              <a:rPr lang="en-GB" sz="3200" b="1">
                <a:solidFill>
                  <a:schemeClr val="accent6">
                    <a:lumMod val="49000"/>
                  </a:schemeClr>
                </a:solidFill>
              </a:rPr>
              <a:t>Steering Committee Paper 4.1 Presentation</a:t>
            </a:r>
            <a:endParaRPr lang="en-US" sz="3200" b="1">
              <a:solidFill>
                <a:schemeClr val="accent6">
                  <a:lumMod val="49000"/>
                </a:schemeClr>
              </a:solidFill>
            </a:endParaRPr>
          </a:p>
          <a:p>
            <a:r>
              <a:rPr lang="en-GB" b="1" i="1">
                <a:solidFill>
                  <a:schemeClr val="tx1">
                    <a:lumMod val="95000"/>
                    <a:lumOff val="5000"/>
                  </a:schemeClr>
                </a:solidFill>
              </a:rPr>
              <a:t>29 May-2 June 2026</a:t>
            </a:r>
          </a:p>
          <a:p>
            <a:r>
              <a:rPr lang="en-GB" b="1" i="1" dirty="0">
                <a:solidFill>
                  <a:schemeClr val="tx1">
                    <a:lumMod val="95000"/>
                    <a:lumOff val="5000"/>
                  </a:schemeClr>
                </a:solidFill>
              </a:rPr>
              <a:t>Honiara, Solomon Islands</a:t>
            </a:r>
          </a:p>
        </p:txBody>
      </p:sp>
    </p:spTree>
    <p:extLst>
      <p:ext uri="{BB962C8B-B14F-4D97-AF65-F5344CB8AC3E}">
        <p14:creationId xmlns:p14="http://schemas.microsoft.com/office/powerpoint/2010/main" val="21341992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93EDD-8595-2D24-4B26-EC4C7903A76E}"/>
              </a:ext>
            </a:extLst>
          </p:cNvPr>
          <p:cNvSpPr>
            <a:spLocks noGrp="1"/>
          </p:cNvSpPr>
          <p:nvPr>
            <p:ph type="title"/>
          </p:nvPr>
        </p:nvSpPr>
        <p:spPr>
          <a:xfrm>
            <a:off x="862200" y="3147966"/>
            <a:ext cx="10515600" cy="645659"/>
          </a:xfrm>
        </p:spPr>
        <p:txBody>
          <a:bodyPr>
            <a:normAutofit fontScale="90000"/>
          </a:bodyPr>
          <a:lstStyle/>
          <a:p>
            <a:pPr algn="ctr"/>
            <a:r>
              <a:rPr lang="en-US" b="1" dirty="0"/>
              <a:t>Purpose</a:t>
            </a:r>
          </a:p>
        </p:txBody>
      </p:sp>
      <p:sp>
        <p:nvSpPr>
          <p:cNvPr id="3" name="Content Placeholder 2">
            <a:extLst>
              <a:ext uri="{FF2B5EF4-FFF2-40B4-BE49-F238E27FC236}">
                <a16:creationId xmlns:a16="http://schemas.microsoft.com/office/drawing/2014/main" id="{62D7147F-5C89-8383-687E-25E4ADC28F76}"/>
              </a:ext>
            </a:extLst>
          </p:cNvPr>
          <p:cNvSpPr>
            <a:spLocks noGrp="1"/>
          </p:cNvSpPr>
          <p:nvPr>
            <p:ph idx="1"/>
          </p:nvPr>
        </p:nvSpPr>
        <p:spPr>
          <a:xfrm>
            <a:off x="880200" y="3793625"/>
            <a:ext cx="10515600" cy="2311338"/>
          </a:xfrm>
        </p:spPr>
        <p:txBody>
          <a:bodyPr vert="horz" lIns="91440" tIns="45720" rIns="91440" bIns="45720" rtlCol="0" anchor="t">
            <a:normAutofit fontScale="92500"/>
          </a:bodyPr>
          <a:lstStyle/>
          <a:p>
            <a:r>
              <a:rPr lang="en-US" dirty="0"/>
              <a:t>To provide the Steering Committee with a high-level overview of the FY2025 Weather Ready Pacific (WRP) programmatic risk environment, including the overall residual risk position, key </a:t>
            </a:r>
            <a:r>
              <a:rPr lang="en-US" dirty="0" err="1"/>
              <a:t>programme</a:t>
            </a:r>
            <a:r>
              <a:rPr lang="en-US" dirty="0"/>
              <a:t> risk themes, trend direction and critical risks requiring ongoing oversight.</a:t>
            </a:r>
            <a:r>
              <a:rPr lang="en-US" sz="3200" dirty="0"/>
              <a:t> </a:t>
            </a:r>
          </a:p>
          <a:p>
            <a:pPr marL="0" indent="0" algn="ctr">
              <a:buNone/>
            </a:pPr>
            <a:r>
              <a:rPr lang="en-US" sz="2400" dirty="0">
                <a:solidFill>
                  <a:schemeClr val="tx2">
                    <a:lumMod val="75000"/>
                    <a:lumOff val="25000"/>
                  </a:schemeClr>
                </a:solidFill>
              </a:rPr>
              <a:t>(</a:t>
            </a:r>
            <a:r>
              <a:rPr lang="en-US" sz="2400" b="1" i="1">
                <a:solidFill>
                  <a:schemeClr val="tx2">
                    <a:lumMod val="75000"/>
                    <a:lumOff val="25000"/>
                  </a:schemeClr>
                </a:solidFill>
              </a:rPr>
              <a:t>See Appendix Three of the 2025 Annual Report (page 103) for further details)</a:t>
            </a:r>
            <a:endParaRPr lang="en-US" sz="2400">
              <a:solidFill>
                <a:schemeClr val="tx2">
                  <a:lumMod val="75000"/>
                  <a:lumOff val="25000"/>
                </a:schemeClr>
              </a:solidFill>
            </a:endParaRPr>
          </a:p>
        </p:txBody>
      </p:sp>
      <p:sp>
        <p:nvSpPr>
          <p:cNvPr id="5" name="Title 1">
            <a:extLst>
              <a:ext uri="{FF2B5EF4-FFF2-40B4-BE49-F238E27FC236}">
                <a16:creationId xmlns:a16="http://schemas.microsoft.com/office/drawing/2014/main" id="{C62A086A-326C-514D-ED2F-6BC49E032E0C}"/>
              </a:ext>
            </a:extLst>
          </p:cNvPr>
          <p:cNvSpPr txBox="1">
            <a:spLocks/>
          </p:cNvSpPr>
          <p:nvPr/>
        </p:nvSpPr>
        <p:spPr>
          <a:xfrm>
            <a:off x="936600" y="1404366"/>
            <a:ext cx="10515600" cy="561659"/>
          </a:xfrm>
          <a:prstGeom prst="rect">
            <a:avLst/>
          </a:prstGeom>
        </p:spPr>
        <p:txBody>
          <a:bodyPr vert="horz" lIns="91440" tIns="45720" rIns="91440" bIns="45720" rtlCol="0" anchor="ctr">
            <a:normAutofit fontScale="90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b="1"/>
              <a:t>Steering Committee Request</a:t>
            </a:r>
          </a:p>
        </p:txBody>
      </p:sp>
      <p:sp>
        <p:nvSpPr>
          <p:cNvPr id="7" name="Content Placeholder 2">
            <a:extLst>
              <a:ext uri="{FF2B5EF4-FFF2-40B4-BE49-F238E27FC236}">
                <a16:creationId xmlns:a16="http://schemas.microsoft.com/office/drawing/2014/main" id="{0B5D5484-DB41-E544-D959-71A89A0152D2}"/>
              </a:ext>
            </a:extLst>
          </p:cNvPr>
          <p:cNvSpPr txBox="1">
            <a:spLocks/>
          </p:cNvSpPr>
          <p:nvPr/>
        </p:nvSpPr>
        <p:spPr>
          <a:xfrm>
            <a:off x="900600" y="1990025"/>
            <a:ext cx="10515600" cy="1261338"/>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t>To note and accept the presented programmatic risk overview as part of paper 4.1 (annual report), with a particular focus on the two extreme risks</a:t>
            </a:r>
            <a:endParaRPr lang="en-US" dirty="0">
              <a:solidFill>
                <a:srgbClr val="000000"/>
              </a:solidFill>
            </a:endParaRPr>
          </a:p>
        </p:txBody>
      </p:sp>
    </p:spTree>
    <p:extLst>
      <p:ext uri="{BB962C8B-B14F-4D97-AF65-F5344CB8AC3E}">
        <p14:creationId xmlns:p14="http://schemas.microsoft.com/office/powerpoint/2010/main" val="7801669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D8EA355-6CE9-96DA-1FE6-349AEB5276DD}"/>
              </a:ext>
            </a:extLst>
          </p:cNvPr>
          <p:cNvSpPr txBox="1"/>
          <p:nvPr/>
        </p:nvSpPr>
        <p:spPr>
          <a:xfrm>
            <a:off x="250106" y="263348"/>
            <a:ext cx="11691788" cy="6555641"/>
          </a:xfrm>
          <a:prstGeom prst="rect">
            <a:avLst/>
          </a:prstGeom>
          <a:noFill/>
          <a:ln>
            <a:solidFill>
              <a:schemeClr val="bg2"/>
            </a:solidFill>
          </a:ln>
        </p:spPr>
        <p:txBody>
          <a:bodyPr wrap="square">
            <a:spAutoFit/>
          </a:bodyPr>
          <a:lstStyle/>
          <a:p>
            <a:pPr algn="ctr"/>
            <a:r>
              <a:rPr lang="en-US" sz="3200" b="1" dirty="0"/>
              <a:t>Summary</a:t>
            </a:r>
          </a:p>
          <a:p>
            <a:pPr marL="285750" indent="-285750" algn="just">
              <a:buFont typeface="Arial" panose="020B0604020202020204" pitchFamily="34" charset="0"/>
              <a:buChar char="•"/>
            </a:pPr>
            <a:r>
              <a:rPr lang="en-US" sz="2400" b="1" dirty="0">
                <a:solidFill>
                  <a:srgbClr val="063F93"/>
                </a:solidFill>
              </a:rPr>
              <a:t>27</a:t>
            </a:r>
            <a:r>
              <a:rPr lang="en-US" sz="2400" dirty="0"/>
              <a:t> programmatic risks across governance, financing, operational delivery, partnerships, safeguards and ICT capability areas.</a:t>
            </a:r>
          </a:p>
          <a:p>
            <a:pPr marL="285750" indent="-285750" algn="just">
              <a:buFont typeface="Arial" panose="020B0604020202020204" pitchFamily="34" charset="0"/>
              <a:buChar char="•"/>
            </a:pPr>
            <a:r>
              <a:rPr lang="en-US" sz="2400" dirty="0"/>
              <a:t>Overall, the residual risk profile is assessed as </a:t>
            </a:r>
            <a:r>
              <a:rPr lang="en-US" sz="2400" b="1" dirty="0">
                <a:solidFill>
                  <a:srgbClr val="FFC000"/>
                </a:solidFill>
              </a:rPr>
              <a:t>Moderate</a:t>
            </a:r>
            <a:r>
              <a:rPr lang="en-US" sz="2400" dirty="0"/>
              <a:t>, with the majority of risks currently sitting within the Moderate and High categories following implementation of existing controls and mitigation measures. The </a:t>
            </a:r>
            <a:r>
              <a:rPr lang="en-US" sz="2400" b="1" u="sng" dirty="0"/>
              <a:t>overall direction of travel </a:t>
            </a:r>
            <a:r>
              <a:rPr lang="en-US" sz="2400" dirty="0"/>
              <a:t>is considered </a:t>
            </a:r>
            <a:r>
              <a:rPr lang="en-US" sz="2400" b="1" dirty="0">
                <a:solidFill>
                  <a:srgbClr val="00B050"/>
                </a:solidFill>
              </a:rPr>
              <a:t>positive</a:t>
            </a:r>
            <a:r>
              <a:rPr lang="en-US" sz="2400" dirty="0"/>
              <a:t>, with 70% of identified risks currently trending downward.</a:t>
            </a:r>
          </a:p>
          <a:p>
            <a:pPr algn="just"/>
            <a:endParaRPr lang="en-US" sz="2400" dirty="0"/>
          </a:p>
          <a:p>
            <a:pPr algn="just"/>
            <a:r>
              <a:rPr lang="en-US" sz="2400" dirty="0"/>
              <a:t>Two residual Extreme risks remain and continue to require close Steering Committee oversight:</a:t>
            </a:r>
          </a:p>
          <a:p>
            <a:pPr algn="just"/>
            <a:endParaRPr lang="en-US" sz="1600" dirty="0"/>
          </a:p>
          <a:p>
            <a:pPr marL="850900" indent="-207963" algn="just">
              <a:buFont typeface="+mj-lt"/>
              <a:buAutoNum type="arabicPeriod"/>
            </a:pPr>
            <a:r>
              <a:rPr lang="en-US" sz="2400" b="1" dirty="0">
                <a:solidFill>
                  <a:schemeClr val="accent1"/>
                </a:solidFill>
              </a:rPr>
              <a:t>Procurement Inefficiencies (WRP-10) </a:t>
            </a:r>
          </a:p>
          <a:p>
            <a:pPr marL="850900" indent="-207963" algn="just">
              <a:buFont typeface="+mj-lt"/>
              <a:buAutoNum type="arabicPeriod"/>
            </a:pPr>
            <a:r>
              <a:rPr lang="en-US" sz="2400" b="1" dirty="0">
                <a:solidFill>
                  <a:schemeClr val="accent1"/>
                </a:solidFill>
              </a:rPr>
              <a:t>Insufficient ICT Capability (WRP-19) </a:t>
            </a:r>
          </a:p>
          <a:p>
            <a:pPr algn="just"/>
            <a:endParaRPr lang="en-US" sz="1200" dirty="0"/>
          </a:p>
          <a:p>
            <a:pPr algn="just"/>
            <a:r>
              <a:rPr lang="en-US" sz="2400" dirty="0"/>
              <a:t>While progress is evident, several operational and structural pressures remain interconnected, particularly across procurement, staffing capacity, delivery sequencing and ICT capability. </a:t>
            </a:r>
            <a:r>
              <a:rPr lang="en-US" sz="2400" b="1" i="1" dirty="0"/>
              <a:t>See Appendix Three of the 2025 Annual Report (page 103) for further details</a:t>
            </a:r>
          </a:p>
        </p:txBody>
      </p:sp>
    </p:spTree>
    <p:extLst>
      <p:ext uri="{BB962C8B-B14F-4D97-AF65-F5344CB8AC3E}">
        <p14:creationId xmlns:p14="http://schemas.microsoft.com/office/powerpoint/2010/main" val="27695794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4DFEE-051A-B278-D83A-DD8A33813EE8}"/>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C7D0624E-F1F1-1761-2747-9B630D0A5938}"/>
              </a:ext>
            </a:extLst>
          </p:cNvPr>
          <p:cNvSpPr txBox="1"/>
          <p:nvPr/>
        </p:nvSpPr>
        <p:spPr>
          <a:xfrm>
            <a:off x="211015" y="172888"/>
            <a:ext cx="11711354" cy="400110"/>
          </a:xfrm>
          <a:prstGeom prst="rect">
            <a:avLst/>
          </a:prstGeom>
          <a:noFill/>
        </p:spPr>
        <p:txBody>
          <a:bodyPr wrap="square">
            <a:spAutoFit/>
          </a:bodyPr>
          <a:lstStyle/>
          <a:p>
            <a:r>
              <a:rPr lang="en-AU" sz="2000" b="1" dirty="0"/>
              <a:t>		</a:t>
            </a:r>
            <a:r>
              <a:rPr lang="en-AU" sz="2000" b="1" dirty="0">
                <a:solidFill>
                  <a:srgbClr val="0C96A4"/>
                </a:solidFill>
              </a:rPr>
              <a:t>🔶</a:t>
            </a:r>
            <a:r>
              <a:rPr lang="en-AU" sz="2000" b="1" dirty="0"/>
              <a:t> WEATHER READY PACIFIC FY2025 PROGRAMME RISK OVERVIEW🔷</a:t>
            </a:r>
          </a:p>
        </p:txBody>
      </p:sp>
      <p:graphicFrame>
        <p:nvGraphicFramePr>
          <p:cNvPr id="11" name="Table 10">
            <a:extLst>
              <a:ext uri="{FF2B5EF4-FFF2-40B4-BE49-F238E27FC236}">
                <a16:creationId xmlns:a16="http://schemas.microsoft.com/office/drawing/2014/main" id="{55FEC6C6-70EA-60BD-9CB7-BA89FC338D5F}"/>
              </a:ext>
            </a:extLst>
          </p:cNvPr>
          <p:cNvGraphicFramePr>
            <a:graphicFrameLocks noGrp="1"/>
          </p:cNvGraphicFramePr>
          <p:nvPr/>
        </p:nvGraphicFramePr>
        <p:xfrm>
          <a:off x="7374910" y="637732"/>
          <a:ext cx="4606075" cy="3060711"/>
        </p:xfrm>
        <a:graphic>
          <a:graphicData uri="http://schemas.openxmlformats.org/drawingml/2006/table">
            <a:tbl>
              <a:tblPr firstRow="1" bandRow="1">
                <a:tableStyleId>{69012ECD-51FC-41F1-AA8D-1B2483CD663E}</a:tableStyleId>
              </a:tblPr>
              <a:tblGrid>
                <a:gridCol w="1457332">
                  <a:extLst>
                    <a:ext uri="{9D8B030D-6E8A-4147-A177-3AD203B41FA5}">
                      <a16:colId xmlns:a16="http://schemas.microsoft.com/office/drawing/2014/main" val="4250073613"/>
                    </a:ext>
                  </a:extLst>
                </a:gridCol>
                <a:gridCol w="1020136">
                  <a:extLst>
                    <a:ext uri="{9D8B030D-6E8A-4147-A177-3AD203B41FA5}">
                      <a16:colId xmlns:a16="http://schemas.microsoft.com/office/drawing/2014/main" val="3675463908"/>
                    </a:ext>
                  </a:extLst>
                </a:gridCol>
                <a:gridCol w="2128607">
                  <a:extLst>
                    <a:ext uri="{9D8B030D-6E8A-4147-A177-3AD203B41FA5}">
                      <a16:colId xmlns:a16="http://schemas.microsoft.com/office/drawing/2014/main" val="2701165291"/>
                    </a:ext>
                  </a:extLst>
                </a:gridCol>
              </a:tblGrid>
              <a:tr h="251265">
                <a:tc gridSpan="3">
                  <a:txBody>
                    <a:bodyPr/>
                    <a:lstStyle/>
                    <a:p>
                      <a:pPr algn="ctr"/>
                      <a:r>
                        <a:rPr lang="en-US" sz="1000" dirty="0"/>
                        <a:t>🔷 🔶 CRITICAL RISKS</a:t>
                      </a:r>
                    </a:p>
                  </a:txBody>
                  <a:tcPr/>
                </a:tc>
                <a:tc hMerge="1">
                  <a:txBody>
                    <a:bodyPr/>
                    <a:lstStyle/>
                    <a:p>
                      <a:endParaRPr lang="en-AU" dirty="0"/>
                    </a:p>
                  </a:txBody>
                  <a:tcPr/>
                </a:tc>
                <a:tc hMerge="1">
                  <a:txBody>
                    <a:bodyPr/>
                    <a:lstStyle/>
                    <a:p>
                      <a:endParaRPr lang="en-AU" dirty="0"/>
                    </a:p>
                  </a:txBody>
                  <a:tcPr/>
                </a:tc>
                <a:extLst>
                  <a:ext uri="{0D108BD9-81ED-4DB2-BD59-A6C34878D82A}">
                    <a16:rowId xmlns:a16="http://schemas.microsoft.com/office/drawing/2014/main" val="3868184533"/>
                  </a:ext>
                </a:extLst>
              </a:tr>
              <a:tr h="405809">
                <a:tc>
                  <a:txBody>
                    <a:bodyPr/>
                    <a:lstStyle/>
                    <a:p>
                      <a:pPr algn="ctr"/>
                      <a:r>
                        <a:rPr lang="en-US" sz="1000" b="1" dirty="0"/>
                        <a:t>Risk </a:t>
                      </a:r>
                      <a:endParaRPr lang="en-AU" sz="1000" b="1" dirty="0"/>
                    </a:p>
                  </a:txBody>
                  <a:tcPr/>
                </a:tc>
                <a:tc>
                  <a:txBody>
                    <a:bodyPr/>
                    <a:lstStyle/>
                    <a:p>
                      <a:pPr algn="ctr"/>
                      <a:r>
                        <a:rPr lang="en-US" sz="1000" b="1" dirty="0"/>
                        <a:t>Residual Rating</a:t>
                      </a:r>
                      <a:endParaRPr lang="en-AU" sz="1000" b="1" dirty="0"/>
                    </a:p>
                  </a:txBody>
                  <a:tcPr/>
                </a:tc>
                <a:tc>
                  <a:txBody>
                    <a:bodyPr/>
                    <a:lstStyle/>
                    <a:p>
                      <a:pPr algn="ctr"/>
                      <a:r>
                        <a:rPr lang="en-US" sz="1000" b="1" dirty="0"/>
                        <a:t>Why it matters</a:t>
                      </a:r>
                      <a:endParaRPr lang="en-AU" sz="1000" b="1" dirty="0"/>
                    </a:p>
                  </a:txBody>
                  <a:tcPr/>
                </a:tc>
                <a:extLst>
                  <a:ext uri="{0D108BD9-81ED-4DB2-BD59-A6C34878D82A}">
                    <a16:rowId xmlns:a16="http://schemas.microsoft.com/office/drawing/2014/main" val="2952379196"/>
                  </a:ext>
                </a:extLst>
              </a:tr>
              <a:tr h="405809">
                <a:tc>
                  <a:txBody>
                    <a:bodyPr/>
                    <a:lstStyle/>
                    <a:p>
                      <a:pPr algn="ctr"/>
                      <a:r>
                        <a:rPr lang="en-AU" sz="1000" dirty="0"/>
                        <a:t>Procurement Inefficiencies</a:t>
                      </a:r>
                    </a:p>
                  </a:txBody>
                  <a:tcPr/>
                </a:tc>
                <a:tc>
                  <a:txBody>
                    <a:bodyPr/>
                    <a:lstStyle/>
                    <a:p>
                      <a:pPr algn="ctr"/>
                      <a:r>
                        <a:rPr lang="en-US" sz="1000" dirty="0">
                          <a:solidFill>
                            <a:srgbClr val="C00000"/>
                          </a:solidFill>
                        </a:rPr>
                        <a:t>Extreme</a:t>
                      </a:r>
                      <a:endParaRPr lang="en-AU" sz="1000" dirty="0">
                        <a:solidFill>
                          <a:srgbClr val="C00000"/>
                        </a:solidFill>
                      </a:endParaRPr>
                    </a:p>
                  </a:txBody>
                  <a:tcPr/>
                </a:tc>
                <a:tc>
                  <a:txBody>
                    <a:bodyPr/>
                    <a:lstStyle/>
                    <a:p>
                      <a:pPr algn="ctr"/>
                      <a:r>
                        <a:rPr lang="en-AU" sz="1000" dirty="0"/>
                        <a:t>Delays affecting programme delivery</a:t>
                      </a:r>
                    </a:p>
                  </a:txBody>
                  <a:tcPr>
                    <a:solidFill>
                      <a:schemeClr val="bg1"/>
                    </a:solidFill>
                  </a:tcPr>
                </a:tc>
                <a:extLst>
                  <a:ext uri="{0D108BD9-81ED-4DB2-BD59-A6C34878D82A}">
                    <a16:rowId xmlns:a16="http://schemas.microsoft.com/office/drawing/2014/main" val="1655704991"/>
                  </a:ext>
                </a:extLst>
              </a:tr>
              <a:tr h="405809">
                <a:tc>
                  <a:txBody>
                    <a:bodyPr/>
                    <a:lstStyle/>
                    <a:p>
                      <a:pPr algn="ctr"/>
                      <a:r>
                        <a:rPr lang="en-AU" sz="1000" dirty="0"/>
                        <a:t>Insufficient ICT Capability</a:t>
                      </a:r>
                    </a:p>
                  </a:txBody>
                  <a:tcPr/>
                </a:tc>
                <a:tc>
                  <a:txBody>
                    <a:bodyPr/>
                    <a:lstStyle/>
                    <a:p>
                      <a:pPr algn="ctr"/>
                      <a:r>
                        <a:rPr lang="en-US" sz="1000" dirty="0">
                          <a:solidFill>
                            <a:srgbClr val="C00000"/>
                          </a:solidFill>
                        </a:rPr>
                        <a:t>Extreme</a:t>
                      </a:r>
                      <a:endParaRPr lang="en-AU" sz="1000" dirty="0">
                        <a:solidFill>
                          <a:srgbClr val="C00000"/>
                        </a:solidFill>
                      </a:endParaRPr>
                    </a:p>
                  </a:txBody>
                  <a:tcPr/>
                </a:tc>
                <a:tc>
                  <a:txBody>
                    <a:bodyPr/>
                    <a:lstStyle/>
                    <a:p>
                      <a:pPr algn="ctr"/>
                      <a:r>
                        <a:rPr lang="en-US" sz="1000" dirty="0"/>
                        <a:t>High dependency on system capability</a:t>
                      </a:r>
                      <a:endParaRPr lang="en-AU" sz="1000" dirty="0"/>
                    </a:p>
                  </a:txBody>
                  <a:tcPr/>
                </a:tc>
                <a:extLst>
                  <a:ext uri="{0D108BD9-81ED-4DB2-BD59-A6C34878D82A}">
                    <a16:rowId xmlns:a16="http://schemas.microsoft.com/office/drawing/2014/main" val="2443855907"/>
                  </a:ext>
                </a:extLst>
              </a:tr>
              <a:tr h="405809">
                <a:tc>
                  <a:txBody>
                    <a:bodyPr/>
                    <a:lstStyle/>
                    <a:p>
                      <a:pPr algn="ctr"/>
                      <a:r>
                        <a:rPr lang="en-AU" sz="1000" dirty="0"/>
                        <a:t>Sustainable Funding</a:t>
                      </a:r>
                    </a:p>
                  </a:txBody>
                  <a:tcPr/>
                </a:tc>
                <a:tc>
                  <a:txBody>
                    <a:bodyPr/>
                    <a:lstStyle/>
                    <a:p>
                      <a:pPr algn="ctr"/>
                      <a:r>
                        <a:rPr lang="en-US" sz="1000" dirty="0">
                          <a:solidFill>
                            <a:srgbClr val="FF6600"/>
                          </a:solidFill>
                        </a:rPr>
                        <a:t>High</a:t>
                      </a:r>
                      <a:endParaRPr lang="en-AU" sz="1000" dirty="0">
                        <a:solidFill>
                          <a:srgbClr val="FF6600"/>
                        </a:solidFill>
                      </a:endParaRPr>
                    </a:p>
                  </a:txBody>
                  <a:tcPr/>
                </a:tc>
                <a:tc>
                  <a:txBody>
                    <a:bodyPr/>
                    <a:lstStyle/>
                    <a:p>
                      <a:pPr algn="ctr">
                        <a:buNone/>
                      </a:pPr>
                      <a:r>
                        <a:rPr lang="en-AU" sz="1000" dirty="0">
                          <a:solidFill>
                            <a:schemeClr val="tx1"/>
                          </a:solidFill>
                        </a:rPr>
                        <a:t>Long-term programme continuity risk</a:t>
                      </a:r>
                    </a:p>
                  </a:txBody>
                  <a:tcPr anchor="ctr"/>
                </a:tc>
                <a:extLst>
                  <a:ext uri="{0D108BD9-81ED-4DB2-BD59-A6C34878D82A}">
                    <a16:rowId xmlns:a16="http://schemas.microsoft.com/office/drawing/2014/main" val="4013956149"/>
                  </a:ext>
                </a:extLst>
              </a:tr>
              <a:tr h="1186210">
                <a:tc gridSpan="3">
                  <a:txBody>
                    <a:bodyPr/>
                    <a:lstStyle/>
                    <a:p>
                      <a:pPr algn="l"/>
                      <a:r>
                        <a:rPr lang="en-US" sz="1000" b="1" dirty="0"/>
                        <a:t>Risks Requiring Close Oversight</a:t>
                      </a:r>
                    </a:p>
                    <a:p>
                      <a:pPr algn="l"/>
                      <a:r>
                        <a:rPr lang="en-US" sz="1000" dirty="0"/>
                        <a:t>Two residual Extreme risks remain:</a:t>
                      </a:r>
                    </a:p>
                    <a:p>
                      <a:pPr marL="228600" indent="-228600" algn="l">
                        <a:buAutoNum type="arabicPeriod"/>
                      </a:pPr>
                      <a:r>
                        <a:rPr lang="en-US" sz="1000" dirty="0"/>
                        <a:t>WRP-10 Procurement Inefficiencies</a:t>
                      </a:r>
                    </a:p>
                    <a:p>
                      <a:pPr marL="228600" indent="-228600" algn="l">
                        <a:buAutoNum type="arabicPeriod"/>
                      </a:pPr>
                      <a:r>
                        <a:rPr lang="en-US" sz="1000" dirty="0"/>
                        <a:t>WRP-19 Insufficient ICT Capability</a:t>
                      </a:r>
                    </a:p>
                    <a:p>
                      <a:pPr marL="0" indent="0" algn="l">
                        <a:buNone/>
                      </a:pPr>
                      <a:r>
                        <a:rPr lang="en-US" sz="1000" dirty="0"/>
                        <a:t>These risks continue to represent key operational constraints with potential impacts on </a:t>
                      </a:r>
                      <a:r>
                        <a:rPr lang="en-US" sz="1000" dirty="0" err="1"/>
                        <a:t>programme</a:t>
                      </a:r>
                      <a:r>
                        <a:rPr lang="en-US" sz="1000" dirty="0"/>
                        <a:t> delivery timelines, coordination capability and long-term sustainability.</a:t>
                      </a:r>
                      <a:endParaRPr lang="en-AU" sz="1000" dirty="0"/>
                    </a:p>
                  </a:txBody>
                  <a:tcPr/>
                </a:tc>
                <a:tc hMerge="1">
                  <a:txBody>
                    <a:bodyPr/>
                    <a:lstStyle/>
                    <a:p>
                      <a:pPr algn="ctr"/>
                      <a:endParaRPr lang="en-AU" sz="1050" dirty="0">
                        <a:solidFill>
                          <a:srgbClr val="FF6600"/>
                        </a:solidFill>
                      </a:endParaRPr>
                    </a:p>
                  </a:txBody>
                  <a:tcPr/>
                </a:tc>
                <a:tc hMerge="1">
                  <a:txBody>
                    <a:bodyPr/>
                    <a:lstStyle/>
                    <a:p>
                      <a:pPr algn="ctr">
                        <a:buNone/>
                      </a:pPr>
                      <a:endParaRPr lang="en-AU" sz="1050" dirty="0">
                        <a:solidFill>
                          <a:schemeClr val="tx1"/>
                        </a:solidFill>
                      </a:endParaRPr>
                    </a:p>
                  </a:txBody>
                  <a:tcPr anchor="ctr"/>
                </a:tc>
                <a:extLst>
                  <a:ext uri="{0D108BD9-81ED-4DB2-BD59-A6C34878D82A}">
                    <a16:rowId xmlns:a16="http://schemas.microsoft.com/office/drawing/2014/main" val="3735059211"/>
                  </a:ext>
                </a:extLst>
              </a:tr>
            </a:tbl>
          </a:graphicData>
        </a:graphic>
      </p:graphicFrame>
      <p:sp>
        <p:nvSpPr>
          <p:cNvPr id="12" name="TextBox 11">
            <a:extLst>
              <a:ext uri="{FF2B5EF4-FFF2-40B4-BE49-F238E27FC236}">
                <a16:creationId xmlns:a16="http://schemas.microsoft.com/office/drawing/2014/main" id="{F39C1A35-2382-42F5-152E-EEE7703DD185}"/>
              </a:ext>
            </a:extLst>
          </p:cNvPr>
          <p:cNvSpPr txBox="1"/>
          <p:nvPr/>
        </p:nvSpPr>
        <p:spPr>
          <a:xfrm>
            <a:off x="7182715" y="3777106"/>
            <a:ext cx="3247905" cy="2177519"/>
          </a:xfrm>
          <a:prstGeom prst="rect">
            <a:avLst/>
          </a:prstGeom>
          <a:noFill/>
          <a:ln>
            <a:solidFill>
              <a:schemeClr val="bg1">
                <a:lumMod val="95000"/>
              </a:schemeClr>
            </a:solidFill>
          </a:ln>
        </p:spPr>
        <p:txBody>
          <a:bodyPr wrap="square">
            <a:spAutoFit/>
          </a:bodyPr>
          <a:lstStyle/>
          <a:p>
            <a:pPr>
              <a:lnSpc>
                <a:spcPct val="150000"/>
              </a:lnSpc>
              <a:buNone/>
            </a:pPr>
            <a:r>
              <a:rPr lang="en-US" sz="1000" b="1" dirty="0"/>
              <a:t>🔷 🔶 KEY THEMES</a:t>
            </a:r>
          </a:p>
          <a:p>
            <a:pPr>
              <a:buNone/>
            </a:pPr>
            <a:r>
              <a:rPr lang="en-US" sz="1000" b="1" dirty="0"/>
              <a:t>Execution Capacity</a:t>
            </a:r>
          </a:p>
          <a:p>
            <a:pPr>
              <a:buNone/>
            </a:pPr>
            <a:r>
              <a:rPr lang="en-US" sz="1000" dirty="0"/>
              <a:t>Recruitment, procurement and delivery sequencing continue to place pressure on </a:t>
            </a:r>
            <a:r>
              <a:rPr lang="en-US" sz="1000" dirty="0" err="1"/>
              <a:t>programme</a:t>
            </a:r>
            <a:r>
              <a:rPr lang="en-US" sz="1000" dirty="0"/>
              <a:t> implementation timelines.</a:t>
            </a:r>
          </a:p>
          <a:p>
            <a:pPr>
              <a:buNone/>
            </a:pPr>
            <a:endParaRPr lang="en-US" sz="1000" dirty="0"/>
          </a:p>
          <a:p>
            <a:pPr>
              <a:buNone/>
            </a:pPr>
            <a:r>
              <a:rPr lang="en-US" sz="1000" b="1" dirty="0"/>
              <a:t>Financial Sustainability</a:t>
            </a:r>
          </a:p>
          <a:p>
            <a:pPr>
              <a:buNone/>
            </a:pPr>
            <a:r>
              <a:rPr lang="en-US" sz="1000" dirty="0"/>
              <a:t>Long-term funding sustainability and pooled financing arrangements remain under development.</a:t>
            </a:r>
          </a:p>
          <a:p>
            <a:pPr>
              <a:buNone/>
            </a:pPr>
            <a:endParaRPr lang="en-US" sz="1000" b="1" dirty="0"/>
          </a:p>
          <a:p>
            <a:pPr>
              <a:buNone/>
            </a:pPr>
            <a:r>
              <a:rPr lang="en-US" sz="1000" b="1" dirty="0"/>
              <a:t>ICT Capability</a:t>
            </a:r>
          </a:p>
          <a:p>
            <a:pPr>
              <a:buNone/>
            </a:pPr>
            <a:r>
              <a:rPr lang="en-US" sz="1000" dirty="0"/>
              <a:t>ICT capability constraints across SPREP and Pacific NMHSs remain a critical </a:t>
            </a:r>
            <a:r>
              <a:rPr lang="en-US" sz="1000" dirty="0" err="1"/>
              <a:t>programme</a:t>
            </a:r>
            <a:r>
              <a:rPr lang="en-US" sz="1000" dirty="0"/>
              <a:t> dependency</a:t>
            </a:r>
            <a:r>
              <a:rPr lang="en-US" sz="1050" dirty="0"/>
              <a:t>.</a:t>
            </a:r>
          </a:p>
        </p:txBody>
      </p:sp>
      <p:graphicFrame>
        <p:nvGraphicFramePr>
          <p:cNvPr id="2" name="Chart 1">
            <a:extLst>
              <a:ext uri="{FF2B5EF4-FFF2-40B4-BE49-F238E27FC236}">
                <a16:creationId xmlns:a16="http://schemas.microsoft.com/office/drawing/2014/main" id="{D33D83D4-77A7-DEFF-65B8-0CA966A43AFA}"/>
              </a:ext>
            </a:extLst>
          </p:cNvPr>
          <p:cNvGraphicFramePr>
            <a:graphicFrameLocks/>
          </p:cNvGraphicFramePr>
          <p:nvPr/>
        </p:nvGraphicFramePr>
        <p:xfrm>
          <a:off x="211015" y="4230489"/>
          <a:ext cx="2884650" cy="230671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Chart 3">
            <a:extLst>
              <a:ext uri="{FF2B5EF4-FFF2-40B4-BE49-F238E27FC236}">
                <a16:creationId xmlns:a16="http://schemas.microsoft.com/office/drawing/2014/main" id="{26A4F009-297E-4CDC-B1D3-F3F4D257328B}"/>
              </a:ext>
            </a:extLst>
          </p:cNvPr>
          <p:cNvGraphicFramePr>
            <a:graphicFrameLocks/>
          </p:cNvGraphicFramePr>
          <p:nvPr/>
        </p:nvGraphicFramePr>
        <p:xfrm>
          <a:off x="92674" y="672364"/>
          <a:ext cx="3002991" cy="2306711"/>
        </p:xfrm>
        <a:graphic>
          <a:graphicData uri="http://schemas.openxmlformats.org/drawingml/2006/chart">
            <c:chart xmlns:c="http://schemas.openxmlformats.org/drawingml/2006/chart" xmlns:r="http://schemas.openxmlformats.org/officeDocument/2006/relationships" r:id="rId4"/>
          </a:graphicData>
        </a:graphic>
      </p:graphicFrame>
      <p:sp>
        <p:nvSpPr>
          <p:cNvPr id="9" name="TextBox 8">
            <a:extLst>
              <a:ext uri="{FF2B5EF4-FFF2-40B4-BE49-F238E27FC236}">
                <a16:creationId xmlns:a16="http://schemas.microsoft.com/office/drawing/2014/main" id="{9063BE00-7F16-994E-8546-E9516E6F9B04}"/>
              </a:ext>
            </a:extLst>
          </p:cNvPr>
          <p:cNvSpPr txBox="1"/>
          <p:nvPr/>
        </p:nvSpPr>
        <p:spPr>
          <a:xfrm>
            <a:off x="211015" y="3329051"/>
            <a:ext cx="2701867" cy="738664"/>
          </a:xfrm>
          <a:prstGeom prst="rect">
            <a:avLst/>
          </a:prstGeom>
          <a:noFill/>
          <a:ln>
            <a:solidFill>
              <a:schemeClr val="bg1">
                <a:lumMod val="95000"/>
              </a:schemeClr>
            </a:solidFill>
          </a:ln>
        </p:spPr>
        <p:txBody>
          <a:bodyPr wrap="square">
            <a:spAutoFit/>
          </a:bodyPr>
          <a:lstStyle/>
          <a:p>
            <a:r>
              <a:rPr lang="en-US" sz="1050" b="1" dirty="0"/>
              <a:t>🔷 🔶 </a:t>
            </a:r>
            <a:r>
              <a:rPr lang="en-US" sz="1050" dirty="0"/>
              <a:t>Existing </a:t>
            </a:r>
            <a:r>
              <a:rPr lang="en-US" sz="1050" b="1" dirty="0"/>
              <a:t>controls</a:t>
            </a:r>
            <a:r>
              <a:rPr lang="en-US" sz="1050" dirty="0"/>
              <a:t> have reduced the number of Extreme risks from 7 to 2, with most </a:t>
            </a:r>
            <a:r>
              <a:rPr lang="en-US" sz="1050" dirty="0" err="1"/>
              <a:t>programme</a:t>
            </a:r>
            <a:r>
              <a:rPr lang="en-US" sz="1050" dirty="0"/>
              <a:t> risks now sitting within the Moderate category.</a:t>
            </a:r>
            <a:endParaRPr lang="en-AU" sz="1050" dirty="0"/>
          </a:p>
        </p:txBody>
      </p:sp>
      <p:graphicFrame>
        <p:nvGraphicFramePr>
          <p:cNvPr id="10" name="Table 9">
            <a:extLst>
              <a:ext uri="{FF2B5EF4-FFF2-40B4-BE49-F238E27FC236}">
                <a16:creationId xmlns:a16="http://schemas.microsoft.com/office/drawing/2014/main" id="{DD3E2FC0-C5BD-195E-734D-2E9D2C5848C5}"/>
              </a:ext>
            </a:extLst>
          </p:cNvPr>
          <p:cNvGraphicFramePr>
            <a:graphicFrameLocks noGrp="1"/>
          </p:cNvGraphicFramePr>
          <p:nvPr/>
        </p:nvGraphicFramePr>
        <p:xfrm>
          <a:off x="10455392" y="3777106"/>
          <a:ext cx="1525593" cy="2177518"/>
        </p:xfrm>
        <a:graphic>
          <a:graphicData uri="http://schemas.openxmlformats.org/drawingml/2006/table">
            <a:tbl>
              <a:tblPr>
                <a:tableStyleId>{B301B821-A1FF-4177-AEE7-76D212191A09}</a:tableStyleId>
              </a:tblPr>
              <a:tblGrid>
                <a:gridCol w="790050">
                  <a:extLst>
                    <a:ext uri="{9D8B030D-6E8A-4147-A177-3AD203B41FA5}">
                      <a16:colId xmlns:a16="http://schemas.microsoft.com/office/drawing/2014/main" val="562002739"/>
                    </a:ext>
                  </a:extLst>
                </a:gridCol>
                <a:gridCol w="735543">
                  <a:extLst>
                    <a:ext uri="{9D8B030D-6E8A-4147-A177-3AD203B41FA5}">
                      <a16:colId xmlns:a16="http://schemas.microsoft.com/office/drawing/2014/main" val="2628905359"/>
                    </a:ext>
                  </a:extLst>
                </a:gridCol>
              </a:tblGrid>
              <a:tr h="542810">
                <a:tc gridSpan="2">
                  <a:txBody>
                    <a:bodyPr/>
                    <a:lstStyle/>
                    <a:p>
                      <a:pPr algn="ctr">
                        <a:buNone/>
                      </a:pPr>
                      <a:r>
                        <a:rPr lang="en-AU" sz="900" dirty="0"/>
                        <a:t>🔷 🔶 </a:t>
                      </a:r>
                      <a:r>
                        <a:rPr lang="en-AU" sz="900" b="1" dirty="0">
                          <a:solidFill>
                            <a:schemeClr val="bg1"/>
                          </a:solidFill>
                        </a:rPr>
                        <a:t>OVERALL PROGRAMME RISK POSITION</a:t>
                      </a:r>
                    </a:p>
                  </a:txBody>
                  <a:tcPr anchor="ctr">
                    <a:solidFill>
                      <a:schemeClr val="accent1"/>
                    </a:solidFill>
                  </a:tcPr>
                </a:tc>
                <a:tc hMerge="1">
                  <a:txBody>
                    <a:bodyPr/>
                    <a:lstStyle/>
                    <a:p>
                      <a:pPr>
                        <a:buNone/>
                      </a:pPr>
                      <a:endParaRPr lang="en-AU" sz="1000" dirty="0"/>
                    </a:p>
                  </a:txBody>
                  <a:tcPr anchor="ctr">
                    <a:lnL>
                      <a:noFill/>
                    </a:lnL>
                    <a:lnR>
                      <a:noFill/>
                    </a:lnR>
                    <a:lnT>
                      <a:noFill/>
                    </a:lnT>
                    <a:lnB>
                      <a:noFill/>
                    </a:lnB>
                    <a:noFill/>
                  </a:tcPr>
                </a:tc>
                <a:extLst>
                  <a:ext uri="{0D108BD9-81ED-4DB2-BD59-A6C34878D82A}">
                    <a16:rowId xmlns:a16="http://schemas.microsoft.com/office/drawing/2014/main" val="3201711606"/>
                  </a:ext>
                </a:extLst>
              </a:tr>
              <a:tr h="408677">
                <a:tc>
                  <a:txBody>
                    <a:bodyPr/>
                    <a:lstStyle/>
                    <a:p>
                      <a:pPr>
                        <a:buNone/>
                      </a:pPr>
                      <a:r>
                        <a:rPr lang="en-AU" sz="900" b="1" dirty="0"/>
                        <a:t>Measure</a:t>
                      </a:r>
                    </a:p>
                  </a:txBody>
                  <a:tcPr anchor="ctr"/>
                </a:tc>
                <a:tc>
                  <a:txBody>
                    <a:bodyPr/>
                    <a:lstStyle/>
                    <a:p>
                      <a:pPr>
                        <a:buNone/>
                      </a:pPr>
                      <a:r>
                        <a:rPr lang="en-AU" sz="900" b="1" dirty="0"/>
                        <a:t>Position</a:t>
                      </a:r>
                    </a:p>
                  </a:txBody>
                  <a:tcPr anchor="ctr"/>
                </a:tc>
                <a:extLst>
                  <a:ext uri="{0D108BD9-81ED-4DB2-BD59-A6C34878D82A}">
                    <a16:rowId xmlns:a16="http://schemas.microsoft.com/office/drawing/2014/main" val="4225850962"/>
                  </a:ext>
                </a:extLst>
              </a:tr>
              <a:tr h="408677">
                <a:tc>
                  <a:txBody>
                    <a:bodyPr/>
                    <a:lstStyle/>
                    <a:p>
                      <a:pPr>
                        <a:buNone/>
                      </a:pPr>
                      <a:r>
                        <a:rPr lang="en-AU" sz="900" dirty="0"/>
                        <a:t>Inherent Risk</a:t>
                      </a:r>
                    </a:p>
                  </a:txBody>
                  <a:tcPr anchor="ctr"/>
                </a:tc>
                <a:tc>
                  <a:txBody>
                    <a:bodyPr/>
                    <a:lstStyle/>
                    <a:p>
                      <a:pPr>
                        <a:buNone/>
                      </a:pPr>
                      <a:r>
                        <a:rPr lang="en-AU" sz="900" dirty="0"/>
                        <a:t>High</a:t>
                      </a:r>
                    </a:p>
                  </a:txBody>
                  <a:tcPr anchor="ctr"/>
                </a:tc>
                <a:extLst>
                  <a:ext uri="{0D108BD9-81ED-4DB2-BD59-A6C34878D82A}">
                    <a16:rowId xmlns:a16="http://schemas.microsoft.com/office/drawing/2014/main" val="2408294504"/>
                  </a:ext>
                </a:extLst>
              </a:tr>
              <a:tr h="408677">
                <a:tc>
                  <a:txBody>
                    <a:bodyPr/>
                    <a:lstStyle/>
                    <a:p>
                      <a:pPr>
                        <a:buNone/>
                      </a:pPr>
                      <a:r>
                        <a:rPr lang="en-AU" sz="900" dirty="0"/>
                        <a:t>Residual Risk</a:t>
                      </a:r>
                    </a:p>
                  </a:txBody>
                  <a:tcPr anchor="ctr"/>
                </a:tc>
                <a:tc>
                  <a:txBody>
                    <a:bodyPr/>
                    <a:lstStyle/>
                    <a:p>
                      <a:pPr>
                        <a:buNone/>
                      </a:pPr>
                      <a:r>
                        <a:rPr lang="en-AU" sz="900" dirty="0"/>
                        <a:t>Moderate</a:t>
                      </a:r>
                    </a:p>
                  </a:txBody>
                  <a:tcPr anchor="ctr"/>
                </a:tc>
                <a:extLst>
                  <a:ext uri="{0D108BD9-81ED-4DB2-BD59-A6C34878D82A}">
                    <a16:rowId xmlns:a16="http://schemas.microsoft.com/office/drawing/2014/main" val="4270273817"/>
                  </a:ext>
                </a:extLst>
              </a:tr>
              <a:tr h="408677">
                <a:tc>
                  <a:txBody>
                    <a:bodyPr/>
                    <a:lstStyle/>
                    <a:p>
                      <a:pPr>
                        <a:buNone/>
                      </a:pPr>
                      <a:r>
                        <a:rPr lang="en-AU" sz="900" dirty="0"/>
                        <a:t>Overall Trend</a:t>
                      </a:r>
                    </a:p>
                  </a:txBody>
                  <a:tcPr anchor="ctr">
                    <a:lnB w="12700" cap="flat" cmpd="sng" algn="ctr">
                      <a:solidFill>
                        <a:schemeClr val="tx1"/>
                      </a:solidFill>
                      <a:prstDash val="solid"/>
                      <a:round/>
                      <a:headEnd type="none" w="med" len="med"/>
                      <a:tailEnd type="none" w="med" len="med"/>
                    </a:lnB>
                  </a:tcPr>
                </a:tc>
                <a:tc>
                  <a:txBody>
                    <a:bodyPr/>
                    <a:lstStyle/>
                    <a:p>
                      <a:pPr>
                        <a:buNone/>
                      </a:pPr>
                      <a:r>
                        <a:rPr lang="en-AU" sz="900" dirty="0"/>
                        <a:t>Improving</a:t>
                      </a: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61689990"/>
                  </a:ext>
                </a:extLst>
              </a:tr>
            </a:tbl>
          </a:graphicData>
        </a:graphic>
      </p:graphicFrame>
      <p:graphicFrame>
        <p:nvGraphicFramePr>
          <p:cNvPr id="19" name="Chart 18">
            <a:extLst>
              <a:ext uri="{FF2B5EF4-FFF2-40B4-BE49-F238E27FC236}">
                <a16:creationId xmlns:a16="http://schemas.microsoft.com/office/drawing/2014/main" id="{A0C8763B-9F13-1B44-3B4D-9E1301AD77FE}"/>
              </a:ext>
            </a:extLst>
          </p:cNvPr>
          <p:cNvGraphicFramePr>
            <a:graphicFrameLocks/>
          </p:cNvGraphicFramePr>
          <p:nvPr/>
        </p:nvGraphicFramePr>
        <p:xfrm>
          <a:off x="2974733" y="3977463"/>
          <a:ext cx="4139713" cy="1881038"/>
        </p:xfrm>
        <a:graphic>
          <a:graphicData uri="http://schemas.openxmlformats.org/drawingml/2006/chart">
            <c:chart xmlns:c="http://schemas.openxmlformats.org/drawingml/2006/chart" xmlns:r="http://schemas.openxmlformats.org/officeDocument/2006/relationships" r:id="rId5"/>
          </a:graphicData>
        </a:graphic>
      </p:graphicFrame>
      <p:sp>
        <p:nvSpPr>
          <p:cNvPr id="21" name="TextBox 20">
            <a:extLst>
              <a:ext uri="{FF2B5EF4-FFF2-40B4-BE49-F238E27FC236}">
                <a16:creationId xmlns:a16="http://schemas.microsoft.com/office/drawing/2014/main" id="{1028FE89-D884-5D19-53AD-176162DE24CA}"/>
              </a:ext>
            </a:extLst>
          </p:cNvPr>
          <p:cNvSpPr txBox="1"/>
          <p:nvPr/>
        </p:nvSpPr>
        <p:spPr>
          <a:xfrm>
            <a:off x="7176297" y="6005495"/>
            <a:ext cx="4804688" cy="769441"/>
          </a:xfrm>
          <a:prstGeom prst="rect">
            <a:avLst/>
          </a:prstGeom>
          <a:solidFill>
            <a:schemeClr val="bg2">
              <a:lumMod val="90000"/>
            </a:schemeClr>
          </a:solidFill>
        </p:spPr>
        <p:txBody>
          <a:bodyPr wrap="square">
            <a:spAutoFit/>
          </a:bodyPr>
          <a:lstStyle/>
          <a:p>
            <a:r>
              <a:rPr lang="en-US" sz="1100" b="1" dirty="0"/>
              <a:t>Conclusion</a:t>
            </a:r>
          </a:p>
          <a:p>
            <a:r>
              <a:rPr lang="en-US" sz="1100" dirty="0"/>
              <a:t>Mitigation actions and governance controls are beginning to </a:t>
            </a:r>
            <a:r>
              <a:rPr lang="en-US" sz="1100" dirty="0" err="1"/>
              <a:t>stabilise</a:t>
            </a:r>
            <a:r>
              <a:rPr lang="en-US" sz="1100" dirty="0"/>
              <a:t> the </a:t>
            </a:r>
            <a:r>
              <a:rPr lang="en-US" sz="1100" dirty="0" err="1"/>
              <a:t>programme</a:t>
            </a:r>
            <a:r>
              <a:rPr lang="en-US" sz="1100" dirty="0"/>
              <a:t> risk environment. While key operational and capacity-related pressures remain, the overall direction of travel is considered positive.</a:t>
            </a:r>
            <a:endParaRPr lang="en-AU" sz="1100" dirty="0"/>
          </a:p>
        </p:txBody>
      </p:sp>
      <p:sp>
        <p:nvSpPr>
          <p:cNvPr id="24" name="TextBox 23">
            <a:extLst>
              <a:ext uri="{FF2B5EF4-FFF2-40B4-BE49-F238E27FC236}">
                <a16:creationId xmlns:a16="http://schemas.microsoft.com/office/drawing/2014/main" id="{DB65871A-C6F5-919D-2D5F-0A4986DDD6E9}"/>
              </a:ext>
            </a:extLst>
          </p:cNvPr>
          <p:cNvSpPr txBox="1"/>
          <p:nvPr/>
        </p:nvSpPr>
        <p:spPr>
          <a:xfrm>
            <a:off x="2974733" y="5841628"/>
            <a:ext cx="4139713" cy="938719"/>
          </a:xfrm>
          <a:prstGeom prst="rect">
            <a:avLst/>
          </a:prstGeom>
          <a:noFill/>
          <a:ln>
            <a:solidFill>
              <a:schemeClr val="bg1">
                <a:lumMod val="95000"/>
              </a:schemeClr>
            </a:solidFill>
          </a:ln>
        </p:spPr>
        <p:txBody>
          <a:bodyPr wrap="square">
            <a:spAutoFit/>
          </a:bodyPr>
          <a:lstStyle/>
          <a:p>
            <a:pPr>
              <a:lnSpc>
                <a:spcPct val="150000"/>
              </a:lnSpc>
              <a:buNone/>
            </a:pPr>
            <a:r>
              <a:rPr lang="en-US" sz="1000" b="1" dirty="0"/>
              <a:t>🔷 🔶 TREND DIRECTION</a:t>
            </a:r>
          </a:p>
          <a:p>
            <a:pPr>
              <a:buNone/>
            </a:pPr>
            <a:r>
              <a:rPr lang="en-US" sz="1000" dirty="0"/>
              <a:t>The overall direction of travel is considered positive, with </a:t>
            </a:r>
            <a:r>
              <a:rPr lang="en-US" sz="1000" b="1" dirty="0"/>
              <a:t>70% of identified risks currently trending downward</a:t>
            </a:r>
            <a:r>
              <a:rPr lang="en-US" sz="1000" dirty="0"/>
              <a:t> as governance arrangements, planning processes and mitigation measures continue to mature.</a:t>
            </a:r>
            <a:endParaRPr lang="en-US" sz="1000" b="1" dirty="0"/>
          </a:p>
        </p:txBody>
      </p:sp>
      <p:grpSp>
        <p:nvGrpSpPr>
          <p:cNvPr id="30" name="Group 29">
            <a:extLst>
              <a:ext uri="{FF2B5EF4-FFF2-40B4-BE49-F238E27FC236}">
                <a16:creationId xmlns:a16="http://schemas.microsoft.com/office/drawing/2014/main" id="{9F4B96F8-1CAF-739F-1244-7FB93D3ADA7A}"/>
              </a:ext>
            </a:extLst>
          </p:cNvPr>
          <p:cNvGrpSpPr/>
          <p:nvPr/>
        </p:nvGrpSpPr>
        <p:grpSpPr>
          <a:xfrm>
            <a:off x="2974733" y="621351"/>
            <a:ext cx="4342514" cy="3091020"/>
            <a:chOff x="6115379" y="545147"/>
            <a:chExt cx="3763912" cy="2665371"/>
          </a:xfrm>
        </p:grpSpPr>
        <p:pic>
          <p:nvPicPr>
            <p:cNvPr id="28" name="Picture 27">
              <a:extLst>
                <a:ext uri="{FF2B5EF4-FFF2-40B4-BE49-F238E27FC236}">
                  <a16:creationId xmlns:a16="http://schemas.microsoft.com/office/drawing/2014/main" id="{005C2DA7-571B-479E-5903-DE89F3B0FE77}"/>
                </a:ext>
              </a:extLst>
            </p:cNvPr>
            <p:cNvPicPr>
              <a:picLocks noChangeAspect="1"/>
            </p:cNvPicPr>
            <p:nvPr/>
          </p:nvPicPr>
          <p:blipFill>
            <a:blip r:embed="rId6"/>
            <a:stretch>
              <a:fillRect/>
            </a:stretch>
          </p:blipFill>
          <p:spPr>
            <a:xfrm>
              <a:off x="6115379" y="545147"/>
              <a:ext cx="3763912" cy="2665371"/>
            </a:xfrm>
            <a:prstGeom prst="rect">
              <a:avLst/>
            </a:prstGeom>
          </p:spPr>
        </p:pic>
        <p:sp>
          <p:nvSpPr>
            <p:cNvPr id="29" name="Flowchart: Connector 28">
              <a:extLst>
                <a:ext uri="{FF2B5EF4-FFF2-40B4-BE49-F238E27FC236}">
                  <a16:creationId xmlns:a16="http://schemas.microsoft.com/office/drawing/2014/main" id="{09598EFA-26CB-110F-CB60-A5E82CACF5C6}"/>
                </a:ext>
              </a:extLst>
            </p:cNvPr>
            <p:cNvSpPr/>
            <p:nvPr/>
          </p:nvSpPr>
          <p:spPr>
            <a:xfrm>
              <a:off x="8773217" y="1488639"/>
              <a:ext cx="69126" cy="76210"/>
            </a:xfrm>
            <a:prstGeom prst="flowChartConnector">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grpSp>
      <p:grpSp>
        <p:nvGrpSpPr>
          <p:cNvPr id="32" name="Group 31">
            <a:extLst>
              <a:ext uri="{FF2B5EF4-FFF2-40B4-BE49-F238E27FC236}">
                <a16:creationId xmlns:a16="http://schemas.microsoft.com/office/drawing/2014/main" id="{69F17CBC-BF11-CE34-45DC-1D6B8A85BFA5}"/>
              </a:ext>
            </a:extLst>
          </p:cNvPr>
          <p:cNvGrpSpPr/>
          <p:nvPr/>
        </p:nvGrpSpPr>
        <p:grpSpPr>
          <a:xfrm>
            <a:off x="3095665" y="3726236"/>
            <a:ext cx="4139713" cy="230933"/>
            <a:chOff x="1817723" y="6177700"/>
            <a:chExt cx="4849261" cy="252688"/>
          </a:xfrm>
        </p:grpSpPr>
        <p:sp>
          <p:nvSpPr>
            <p:cNvPr id="33" name="Flowchart: Connector 32">
              <a:extLst>
                <a:ext uri="{FF2B5EF4-FFF2-40B4-BE49-F238E27FC236}">
                  <a16:creationId xmlns:a16="http://schemas.microsoft.com/office/drawing/2014/main" id="{1FA2A455-7ACB-B84D-5E35-4E2DD0EE6408}"/>
                </a:ext>
              </a:extLst>
            </p:cNvPr>
            <p:cNvSpPr/>
            <p:nvPr/>
          </p:nvSpPr>
          <p:spPr>
            <a:xfrm>
              <a:off x="1817723" y="6227065"/>
              <a:ext cx="184813" cy="159951"/>
            </a:xfrm>
            <a:prstGeom prst="flowChartConnector">
              <a:avLst/>
            </a:prstGeom>
            <a:solidFill>
              <a:srgbClr val="00B050"/>
            </a:solidFill>
            <a:ln>
              <a:solidFill>
                <a:srgbClr val="00B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34" name="Flowchart: Connector 33">
              <a:extLst>
                <a:ext uri="{FF2B5EF4-FFF2-40B4-BE49-F238E27FC236}">
                  <a16:creationId xmlns:a16="http://schemas.microsoft.com/office/drawing/2014/main" id="{6D5742FB-5AC5-12B5-27D2-AED114FC35EF}"/>
                </a:ext>
              </a:extLst>
            </p:cNvPr>
            <p:cNvSpPr/>
            <p:nvPr/>
          </p:nvSpPr>
          <p:spPr>
            <a:xfrm>
              <a:off x="2698704" y="6236207"/>
              <a:ext cx="184813" cy="159951"/>
            </a:xfrm>
            <a:prstGeom prst="flowChartConnector">
              <a:avLst/>
            </a:prstGeom>
            <a:solidFill>
              <a:srgbClr val="FFFF00"/>
            </a:solidFill>
            <a:ln>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sp>
          <p:nvSpPr>
            <p:cNvPr id="35" name="Flowchart: Connector 34">
              <a:extLst>
                <a:ext uri="{FF2B5EF4-FFF2-40B4-BE49-F238E27FC236}">
                  <a16:creationId xmlns:a16="http://schemas.microsoft.com/office/drawing/2014/main" id="{2CA6D707-FAC8-9580-06F3-ED7071AE4E16}"/>
                </a:ext>
              </a:extLst>
            </p:cNvPr>
            <p:cNvSpPr/>
            <p:nvPr/>
          </p:nvSpPr>
          <p:spPr>
            <a:xfrm>
              <a:off x="5128380" y="6220966"/>
              <a:ext cx="198775" cy="166047"/>
            </a:xfrm>
            <a:prstGeom prst="flowChartConnector">
              <a:avLst/>
            </a:prstGeom>
            <a:solidFill>
              <a:srgbClr val="FF0000"/>
            </a:solidFill>
            <a:ln>
              <a:solidFill>
                <a:srgbClr val="FF0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a:p>
          </p:txBody>
        </p:sp>
        <p:sp>
          <p:nvSpPr>
            <p:cNvPr id="36" name="Flowchart: Connector 35">
              <a:extLst>
                <a:ext uri="{FF2B5EF4-FFF2-40B4-BE49-F238E27FC236}">
                  <a16:creationId xmlns:a16="http://schemas.microsoft.com/office/drawing/2014/main" id="{7B1DB5FC-F590-6BD8-C061-2FA2AD6DB377}"/>
                </a:ext>
              </a:extLst>
            </p:cNvPr>
            <p:cNvSpPr/>
            <p:nvPr/>
          </p:nvSpPr>
          <p:spPr>
            <a:xfrm>
              <a:off x="4008961" y="6220967"/>
              <a:ext cx="184812" cy="166047"/>
            </a:xfrm>
            <a:prstGeom prst="flowChartConnector">
              <a:avLst/>
            </a:prstGeom>
            <a:solidFill>
              <a:srgbClr val="FF6600"/>
            </a:solidFill>
            <a:ln>
              <a:solidFill>
                <a:srgbClr val="FF66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AU" dirty="0"/>
            </a:p>
          </p:txBody>
        </p:sp>
        <p:sp>
          <p:nvSpPr>
            <p:cNvPr id="37" name="TextBox 36">
              <a:extLst>
                <a:ext uri="{FF2B5EF4-FFF2-40B4-BE49-F238E27FC236}">
                  <a16:creationId xmlns:a16="http://schemas.microsoft.com/office/drawing/2014/main" id="{321FA0A0-BF7B-F085-C582-EAD38B19EA17}"/>
                </a:ext>
              </a:extLst>
            </p:cNvPr>
            <p:cNvSpPr txBox="1"/>
            <p:nvPr/>
          </p:nvSpPr>
          <p:spPr>
            <a:xfrm>
              <a:off x="2935200" y="6194648"/>
              <a:ext cx="998652" cy="235740"/>
            </a:xfrm>
            <a:prstGeom prst="rect">
              <a:avLst/>
            </a:prstGeom>
            <a:noFill/>
          </p:spPr>
          <p:txBody>
            <a:bodyPr wrap="square" rtlCol="0">
              <a:spAutoFit/>
            </a:bodyPr>
            <a:lstStyle/>
            <a:p>
              <a:r>
                <a:rPr lang="en-US" sz="800" dirty="0"/>
                <a:t>Moderate 6-10</a:t>
              </a:r>
              <a:endParaRPr lang="en-AU" sz="800" dirty="0"/>
            </a:p>
          </p:txBody>
        </p:sp>
        <p:sp>
          <p:nvSpPr>
            <p:cNvPr id="38" name="TextBox 37">
              <a:extLst>
                <a:ext uri="{FF2B5EF4-FFF2-40B4-BE49-F238E27FC236}">
                  <a16:creationId xmlns:a16="http://schemas.microsoft.com/office/drawing/2014/main" id="{F9E2F8C1-336E-F3A4-A8CC-151D5C67A7AA}"/>
                </a:ext>
              </a:extLst>
            </p:cNvPr>
            <p:cNvSpPr txBox="1"/>
            <p:nvPr/>
          </p:nvSpPr>
          <p:spPr>
            <a:xfrm>
              <a:off x="2018742" y="6194648"/>
              <a:ext cx="949452" cy="235740"/>
            </a:xfrm>
            <a:prstGeom prst="rect">
              <a:avLst/>
            </a:prstGeom>
            <a:noFill/>
          </p:spPr>
          <p:txBody>
            <a:bodyPr wrap="square" rtlCol="0">
              <a:spAutoFit/>
            </a:bodyPr>
            <a:lstStyle/>
            <a:p>
              <a:r>
                <a:rPr lang="en-US" sz="800" dirty="0"/>
                <a:t>Low 1-5</a:t>
              </a:r>
              <a:endParaRPr lang="en-AU" sz="800" dirty="0"/>
            </a:p>
          </p:txBody>
        </p:sp>
        <p:sp>
          <p:nvSpPr>
            <p:cNvPr id="39" name="TextBox 38">
              <a:extLst>
                <a:ext uri="{FF2B5EF4-FFF2-40B4-BE49-F238E27FC236}">
                  <a16:creationId xmlns:a16="http://schemas.microsoft.com/office/drawing/2014/main" id="{799F34B0-952D-4806-9916-E1C54EC68850}"/>
                </a:ext>
              </a:extLst>
            </p:cNvPr>
            <p:cNvSpPr txBox="1"/>
            <p:nvPr/>
          </p:nvSpPr>
          <p:spPr>
            <a:xfrm>
              <a:off x="4268883" y="6189894"/>
              <a:ext cx="841247" cy="235740"/>
            </a:xfrm>
            <a:prstGeom prst="rect">
              <a:avLst/>
            </a:prstGeom>
            <a:noFill/>
          </p:spPr>
          <p:txBody>
            <a:bodyPr wrap="square" rtlCol="0">
              <a:spAutoFit/>
            </a:bodyPr>
            <a:lstStyle/>
            <a:p>
              <a:r>
                <a:rPr lang="en-US" sz="800" dirty="0"/>
                <a:t>High 11 -15</a:t>
              </a:r>
              <a:endParaRPr lang="en-AU" sz="800" dirty="0"/>
            </a:p>
          </p:txBody>
        </p:sp>
        <p:sp>
          <p:nvSpPr>
            <p:cNvPr id="40" name="TextBox 39">
              <a:extLst>
                <a:ext uri="{FF2B5EF4-FFF2-40B4-BE49-F238E27FC236}">
                  <a16:creationId xmlns:a16="http://schemas.microsoft.com/office/drawing/2014/main" id="{6740EC96-67D0-4CC7-4DCB-2AB4E4A6879C}"/>
                </a:ext>
              </a:extLst>
            </p:cNvPr>
            <p:cNvSpPr txBox="1"/>
            <p:nvPr/>
          </p:nvSpPr>
          <p:spPr>
            <a:xfrm>
              <a:off x="5420591" y="6177700"/>
              <a:ext cx="1246393" cy="235740"/>
            </a:xfrm>
            <a:prstGeom prst="rect">
              <a:avLst/>
            </a:prstGeom>
            <a:noFill/>
          </p:spPr>
          <p:txBody>
            <a:bodyPr wrap="square" rtlCol="0">
              <a:spAutoFit/>
            </a:bodyPr>
            <a:lstStyle/>
            <a:p>
              <a:r>
                <a:rPr lang="en-US" sz="800" dirty="0"/>
                <a:t>Extreme 16-25</a:t>
              </a:r>
              <a:endParaRPr lang="en-AU" sz="800" dirty="0"/>
            </a:p>
          </p:txBody>
        </p:sp>
      </p:grpSp>
      <p:pic>
        <p:nvPicPr>
          <p:cNvPr id="41" name="Picture 40" descr="A logo with blue text&#10;&#10;Description automatically generated">
            <a:extLst>
              <a:ext uri="{FF2B5EF4-FFF2-40B4-BE49-F238E27FC236}">
                <a16:creationId xmlns:a16="http://schemas.microsoft.com/office/drawing/2014/main" id="{66FAF069-504A-E9D3-18EE-FF7C59B3911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269631" y="138422"/>
            <a:ext cx="1408058" cy="581589"/>
          </a:xfrm>
          <a:prstGeom prst="rect">
            <a:avLst/>
          </a:prstGeom>
          <a:noFill/>
          <a:ln>
            <a:noFill/>
          </a:ln>
        </p:spPr>
      </p:pic>
    </p:spTree>
    <p:extLst>
      <p:ext uri="{BB962C8B-B14F-4D97-AF65-F5344CB8AC3E}">
        <p14:creationId xmlns:p14="http://schemas.microsoft.com/office/powerpoint/2010/main" val="4142546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92321789-AAE0-C369-EF22-9B67C7E57C1A}"/>
              </a:ext>
            </a:extLst>
          </p:cNvPr>
          <p:cNvGraphicFramePr>
            <a:graphicFrameLocks noGrp="1"/>
          </p:cNvGraphicFramePr>
          <p:nvPr>
            <p:extLst>
              <p:ext uri="{D42A27DB-BD31-4B8C-83A1-F6EECF244321}">
                <p14:modId xmlns:p14="http://schemas.microsoft.com/office/powerpoint/2010/main" val="93411666"/>
              </p:ext>
            </p:extLst>
          </p:nvPr>
        </p:nvGraphicFramePr>
        <p:xfrm>
          <a:off x="318000" y="612000"/>
          <a:ext cx="11502677" cy="5872689"/>
        </p:xfrm>
        <a:graphic>
          <a:graphicData uri="http://schemas.openxmlformats.org/drawingml/2006/table">
            <a:tbl>
              <a:tblPr firstRow="1" firstCol="1" bandRow="1">
                <a:tableStyleId>{5C22544A-7EE6-4342-B048-85BDC9FD1C3A}</a:tableStyleId>
              </a:tblPr>
              <a:tblGrid>
                <a:gridCol w="854873">
                  <a:extLst>
                    <a:ext uri="{9D8B030D-6E8A-4147-A177-3AD203B41FA5}">
                      <a16:colId xmlns:a16="http://schemas.microsoft.com/office/drawing/2014/main" val="380003456"/>
                    </a:ext>
                  </a:extLst>
                </a:gridCol>
                <a:gridCol w="2622814">
                  <a:extLst>
                    <a:ext uri="{9D8B030D-6E8A-4147-A177-3AD203B41FA5}">
                      <a16:colId xmlns:a16="http://schemas.microsoft.com/office/drawing/2014/main" val="2645407228"/>
                    </a:ext>
                  </a:extLst>
                </a:gridCol>
                <a:gridCol w="1065518">
                  <a:extLst>
                    <a:ext uri="{9D8B030D-6E8A-4147-A177-3AD203B41FA5}">
                      <a16:colId xmlns:a16="http://schemas.microsoft.com/office/drawing/2014/main" val="1296612795"/>
                    </a:ext>
                  </a:extLst>
                </a:gridCol>
                <a:gridCol w="1065518">
                  <a:extLst>
                    <a:ext uri="{9D8B030D-6E8A-4147-A177-3AD203B41FA5}">
                      <a16:colId xmlns:a16="http://schemas.microsoft.com/office/drawing/2014/main" val="3366305520"/>
                    </a:ext>
                  </a:extLst>
                </a:gridCol>
                <a:gridCol w="983555">
                  <a:extLst>
                    <a:ext uri="{9D8B030D-6E8A-4147-A177-3AD203B41FA5}">
                      <a16:colId xmlns:a16="http://schemas.microsoft.com/office/drawing/2014/main" val="3775121174"/>
                    </a:ext>
                  </a:extLst>
                </a:gridCol>
                <a:gridCol w="983555">
                  <a:extLst>
                    <a:ext uri="{9D8B030D-6E8A-4147-A177-3AD203B41FA5}">
                      <a16:colId xmlns:a16="http://schemas.microsoft.com/office/drawing/2014/main" val="352765725"/>
                    </a:ext>
                  </a:extLst>
                </a:gridCol>
                <a:gridCol w="737666">
                  <a:extLst>
                    <a:ext uri="{9D8B030D-6E8A-4147-A177-3AD203B41FA5}">
                      <a16:colId xmlns:a16="http://schemas.microsoft.com/office/drawing/2014/main" val="3397482364"/>
                    </a:ext>
                  </a:extLst>
                </a:gridCol>
                <a:gridCol w="3189178">
                  <a:extLst>
                    <a:ext uri="{9D8B030D-6E8A-4147-A177-3AD203B41FA5}">
                      <a16:colId xmlns:a16="http://schemas.microsoft.com/office/drawing/2014/main" val="1381325658"/>
                    </a:ext>
                  </a:extLst>
                </a:gridCol>
              </a:tblGrid>
              <a:tr h="620957">
                <a:tc>
                  <a:txBody>
                    <a:bodyPr/>
                    <a:lstStyle/>
                    <a:p>
                      <a:pPr marL="74930" indent="-6350" algn="ctr">
                        <a:lnSpc>
                          <a:spcPct val="111000"/>
                        </a:lnSpc>
                        <a:spcAft>
                          <a:spcPts val="20"/>
                        </a:spcAft>
                        <a:buNone/>
                      </a:pPr>
                      <a:r>
                        <a:rPr lang="en-AU" sz="1200" kern="100">
                          <a:effectLst/>
                        </a:rPr>
                        <a:t>Risk ID</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Risk title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Residual likelihood</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Residual impact</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Residual rating</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dirty="0">
                          <a:effectLst/>
                        </a:rPr>
                        <a:t>Trend</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KRA</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Commentary</a:t>
                      </a:r>
                      <a:endParaRPr lang="en-GB" sz="1200" kern="100">
                        <a:solidFill>
                          <a:srgbClr val="000000"/>
                        </a:solidFill>
                        <a:effectLst/>
                        <a:latin typeface="Calibri"/>
                        <a:ea typeface="Calibri"/>
                      </a:endParaRPr>
                    </a:p>
                  </a:txBody>
                  <a:tcPr marL="63500" marR="63500" marT="38100" marB="38100" anchor="ctr"/>
                </a:tc>
                <a:extLst>
                  <a:ext uri="{0D108BD9-81ED-4DB2-BD59-A6C34878D82A}">
                    <a16:rowId xmlns:a16="http://schemas.microsoft.com/office/drawing/2014/main" val="1944079045"/>
                  </a:ext>
                </a:extLst>
              </a:tr>
              <a:tr h="271047">
                <a:tc gridSpan="8">
                  <a:txBody>
                    <a:bodyPr/>
                    <a:lstStyle/>
                    <a:p>
                      <a:pPr marL="74930" indent="-6350" algn="just">
                        <a:lnSpc>
                          <a:spcPct val="111000"/>
                        </a:lnSpc>
                        <a:spcAft>
                          <a:spcPts val="20"/>
                        </a:spcAft>
                        <a:buNone/>
                      </a:pPr>
                      <a:r>
                        <a:rPr lang="en-AU" sz="1200" kern="100">
                          <a:effectLst/>
                        </a:rPr>
                        <a:t>EXTREME — SC action required  |  2 risks</a:t>
                      </a:r>
                      <a:endParaRPr lang="en-GB" sz="1200" kern="100">
                        <a:solidFill>
                          <a:srgbClr val="000000"/>
                        </a:solidFill>
                        <a:effectLst/>
                        <a:latin typeface="Calibri"/>
                        <a:ea typeface="Calibri"/>
                      </a:endParaRPr>
                    </a:p>
                  </a:txBody>
                  <a:tcPr marL="63500" marR="63500" marT="38100" marB="3810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97661546"/>
                  </a:ext>
                </a:extLst>
              </a:tr>
              <a:tr h="620957">
                <a:tc>
                  <a:txBody>
                    <a:bodyPr/>
                    <a:lstStyle/>
                    <a:p>
                      <a:pPr marL="74930" indent="-6350" algn="ctr">
                        <a:lnSpc>
                          <a:spcPct val="111000"/>
                        </a:lnSpc>
                        <a:spcAft>
                          <a:spcPts val="20"/>
                        </a:spcAft>
                        <a:buNone/>
                      </a:pPr>
                      <a:r>
                        <a:rPr lang="en-AU" sz="1200" kern="100">
                          <a:effectLst/>
                        </a:rPr>
                        <a:t>WRP-10</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Procurement inefficiencies</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Likely</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Major</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Extreme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100" kern="100">
                          <a:effectLst/>
                        </a:rPr>
                        <a:t>↓ Decreasing</a:t>
                      </a:r>
                      <a:endParaRPr lang="en-GB" sz="11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All</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Structural constraint within existing systems. Sequenced 2026 delivery calendar to be tabled at SC4.</a:t>
                      </a:r>
                      <a:endParaRPr lang="en-GB" sz="1200" kern="100">
                        <a:solidFill>
                          <a:srgbClr val="000000"/>
                        </a:solidFill>
                        <a:effectLst/>
                        <a:latin typeface="Calibri"/>
                        <a:ea typeface="Calibri"/>
                      </a:endParaRPr>
                    </a:p>
                  </a:txBody>
                  <a:tcPr marL="63500" marR="63500" marT="38100" marB="38100" anchor="ctr"/>
                </a:tc>
                <a:extLst>
                  <a:ext uri="{0D108BD9-81ED-4DB2-BD59-A6C34878D82A}">
                    <a16:rowId xmlns:a16="http://schemas.microsoft.com/office/drawing/2014/main" val="2674337524"/>
                  </a:ext>
                </a:extLst>
              </a:tr>
              <a:tr h="620957">
                <a:tc>
                  <a:txBody>
                    <a:bodyPr/>
                    <a:lstStyle/>
                    <a:p>
                      <a:pPr marL="74930" indent="-6350" algn="ctr">
                        <a:lnSpc>
                          <a:spcPct val="111000"/>
                        </a:lnSpc>
                        <a:spcAft>
                          <a:spcPts val="20"/>
                        </a:spcAft>
                        <a:buNone/>
                      </a:pPr>
                      <a:r>
                        <a:rPr lang="en-AU" sz="1200" kern="100">
                          <a:effectLst/>
                        </a:rPr>
                        <a:t>WRP-19</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Insufficient ICT capability</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Likely</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Major</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Extreme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100" kern="100" dirty="0">
                          <a:effectLst/>
                        </a:rPr>
                        <a:t>↓ Decreasing</a:t>
                      </a:r>
                      <a:endParaRPr lang="en-GB" sz="11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KRA 4, 2</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dirty="0">
                          <a:effectLst/>
                        </a:rPr>
                        <a:t>High dependency on system capability. Recruitment of ICT capability required in 2026.</a:t>
                      </a:r>
                      <a:endParaRPr lang="en-GB" sz="1200" kern="100">
                        <a:solidFill>
                          <a:srgbClr val="000000"/>
                        </a:solidFill>
                        <a:effectLst/>
                        <a:latin typeface="Calibri"/>
                        <a:ea typeface="Calibri"/>
                      </a:endParaRPr>
                    </a:p>
                  </a:txBody>
                  <a:tcPr marL="63500" marR="63500" marT="38100" marB="38100" anchor="ctr"/>
                </a:tc>
                <a:extLst>
                  <a:ext uri="{0D108BD9-81ED-4DB2-BD59-A6C34878D82A}">
                    <a16:rowId xmlns:a16="http://schemas.microsoft.com/office/drawing/2014/main" val="172782467"/>
                  </a:ext>
                </a:extLst>
              </a:tr>
              <a:tr h="302078">
                <a:tc gridSpan="8">
                  <a:txBody>
                    <a:bodyPr/>
                    <a:lstStyle/>
                    <a:p>
                      <a:pPr marL="74930" indent="-6350" algn="just">
                        <a:lnSpc>
                          <a:spcPct val="111000"/>
                        </a:lnSpc>
                        <a:spcAft>
                          <a:spcPts val="20"/>
                        </a:spcAft>
                        <a:buNone/>
                      </a:pPr>
                      <a:r>
                        <a:rPr lang="en-AU" sz="1200" kern="100">
                          <a:effectLst/>
                        </a:rPr>
                        <a:t>HIGH — management attention required  |  9 risks</a:t>
                      </a:r>
                      <a:endParaRPr lang="en-GB" sz="1200" kern="100">
                        <a:solidFill>
                          <a:srgbClr val="000000"/>
                        </a:solidFill>
                        <a:effectLst/>
                        <a:latin typeface="Calibri"/>
                        <a:ea typeface="Calibri"/>
                      </a:endParaRPr>
                    </a:p>
                  </a:txBody>
                  <a:tcPr marL="63500" marR="63500" marT="38100" marB="3810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921021000"/>
                  </a:ext>
                </a:extLst>
              </a:tr>
              <a:tr h="620957">
                <a:tc>
                  <a:txBody>
                    <a:bodyPr/>
                    <a:lstStyle/>
                    <a:p>
                      <a:pPr marL="74930" indent="-6350" algn="ctr">
                        <a:lnSpc>
                          <a:spcPct val="111000"/>
                        </a:lnSpc>
                        <a:spcAft>
                          <a:spcPts val="20"/>
                        </a:spcAft>
                        <a:buNone/>
                      </a:pPr>
                      <a:r>
                        <a:rPr lang="en-AU" sz="1200" kern="100">
                          <a:effectLst/>
                        </a:rPr>
                        <a:t>WRP-04</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l">
                        <a:lnSpc>
                          <a:spcPct val="111000"/>
                        </a:lnSpc>
                        <a:spcAft>
                          <a:spcPts val="20"/>
                        </a:spcAft>
                        <a:buNone/>
                      </a:pPr>
                      <a:r>
                        <a:rPr lang="en-AU" sz="1200" kern="100">
                          <a:effectLst/>
                        </a:rPr>
                        <a:t>Lack of sustainable funding (programme + maintenance)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Possible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dirty="0">
                          <a:effectLst/>
                        </a:rPr>
                        <a:t>Major</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High</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100" kern="100" dirty="0">
                          <a:effectLst/>
                        </a:rPr>
                        <a:t>↓ Decreasing</a:t>
                      </a:r>
                      <a:endParaRPr lang="en-GB" sz="11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All</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Critical long-term programme risk. Sustainability framework and financing roadmap must move to implementation.</a:t>
                      </a:r>
                      <a:endParaRPr lang="en-GB" sz="1200" kern="100">
                        <a:solidFill>
                          <a:srgbClr val="000000"/>
                        </a:solidFill>
                        <a:effectLst/>
                        <a:latin typeface="Calibri"/>
                        <a:ea typeface="Calibri"/>
                      </a:endParaRPr>
                    </a:p>
                  </a:txBody>
                  <a:tcPr marL="63500" marR="63500" marT="38100" marB="38100" anchor="ctr"/>
                </a:tc>
                <a:extLst>
                  <a:ext uri="{0D108BD9-81ED-4DB2-BD59-A6C34878D82A}">
                    <a16:rowId xmlns:a16="http://schemas.microsoft.com/office/drawing/2014/main" val="209616429"/>
                  </a:ext>
                </a:extLst>
              </a:tr>
              <a:tr h="620957">
                <a:tc>
                  <a:txBody>
                    <a:bodyPr/>
                    <a:lstStyle/>
                    <a:p>
                      <a:pPr marL="74930" indent="-6350" algn="ctr">
                        <a:lnSpc>
                          <a:spcPct val="111000"/>
                        </a:lnSpc>
                        <a:spcAft>
                          <a:spcPts val="20"/>
                        </a:spcAft>
                        <a:buNone/>
                      </a:pPr>
                      <a:r>
                        <a:rPr lang="en-AU" sz="1200" kern="100">
                          <a:effectLst/>
                        </a:rPr>
                        <a:t>WRP-05</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dirty="0">
                          <a:effectLst/>
                        </a:rPr>
                        <a:t>Infrastructure not resilient</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Likely</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Moderate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High</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 Stable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KRA 3</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Partially accepted due to nature of infrastructure exposure. Regional insurance approach in development.</a:t>
                      </a:r>
                      <a:endParaRPr lang="en-GB" sz="1200" kern="100">
                        <a:solidFill>
                          <a:srgbClr val="000000"/>
                        </a:solidFill>
                        <a:effectLst/>
                        <a:latin typeface="Calibri"/>
                        <a:ea typeface="Calibri"/>
                      </a:endParaRPr>
                    </a:p>
                  </a:txBody>
                  <a:tcPr marL="63500" marR="63500" marT="38100" marB="38100" anchor="ctr"/>
                </a:tc>
                <a:extLst>
                  <a:ext uri="{0D108BD9-81ED-4DB2-BD59-A6C34878D82A}">
                    <a16:rowId xmlns:a16="http://schemas.microsoft.com/office/drawing/2014/main" val="613054631"/>
                  </a:ext>
                </a:extLst>
              </a:tr>
              <a:tr h="620957">
                <a:tc>
                  <a:txBody>
                    <a:bodyPr/>
                    <a:lstStyle/>
                    <a:p>
                      <a:pPr marL="74930" indent="-6350" algn="ctr">
                        <a:lnSpc>
                          <a:spcPct val="111000"/>
                        </a:lnSpc>
                        <a:spcAft>
                          <a:spcPts val="20"/>
                        </a:spcAft>
                        <a:buNone/>
                      </a:pPr>
                      <a:r>
                        <a:rPr lang="en-AU" sz="1200" kern="100">
                          <a:effectLst/>
                        </a:rPr>
                        <a:t>WRP-07</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Delays in programme execution</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Possible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Major</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High</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dirty="0">
                          <a:effectLst/>
                        </a:rPr>
                        <a:t>↓ </a:t>
                      </a:r>
                      <a:r>
                        <a:rPr lang="en-AU" sz="1100" kern="100" dirty="0">
                          <a:effectLst/>
                        </a:rPr>
                        <a:t>Decreasing</a:t>
                      </a:r>
                      <a:endParaRPr lang="en-GB" sz="11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KRA 3,4,5</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Compounding with recruitment and procurement risks. PMU vacancy resolution is the critical near-term action.</a:t>
                      </a:r>
                      <a:endParaRPr lang="en-GB" sz="1200" kern="100">
                        <a:solidFill>
                          <a:srgbClr val="000000"/>
                        </a:solidFill>
                        <a:effectLst/>
                        <a:latin typeface="Calibri"/>
                        <a:ea typeface="Calibri"/>
                      </a:endParaRPr>
                    </a:p>
                  </a:txBody>
                  <a:tcPr marL="63500" marR="63500" marT="38100" marB="38100" anchor="ctr"/>
                </a:tc>
                <a:extLst>
                  <a:ext uri="{0D108BD9-81ED-4DB2-BD59-A6C34878D82A}">
                    <a16:rowId xmlns:a16="http://schemas.microsoft.com/office/drawing/2014/main" val="3542060861"/>
                  </a:ext>
                </a:extLst>
              </a:tr>
              <a:tr h="620957">
                <a:tc>
                  <a:txBody>
                    <a:bodyPr/>
                    <a:lstStyle/>
                    <a:p>
                      <a:pPr marL="74930" indent="-6350" algn="ctr">
                        <a:lnSpc>
                          <a:spcPct val="111000"/>
                        </a:lnSpc>
                        <a:spcAft>
                          <a:spcPts val="20"/>
                        </a:spcAft>
                        <a:buNone/>
                      </a:pPr>
                      <a:r>
                        <a:rPr lang="en-AU" sz="1200" kern="100">
                          <a:effectLst/>
                        </a:rPr>
                        <a:t>WRP-08</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Cost escalation</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Likely</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Moderate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dirty="0">
                          <a:effectLst/>
                        </a:rPr>
                        <a:t>High</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100" kern="100">
                          <a:effectLst/>
                        </a:rPr>
                        <a:t>↓ Decreasing</a:t>
                      </a:r>
                      <a:endParaRPr lang="en-GB" sz="11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All</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Externally driven risk. Decadal investment plan costings to be updated in 2026.</a:t>
                      </a:r>
                      <a:endParaRPr lang="en-GB" sz="1200" kern="100">
                        <a:solidFill>
                          <a:srgbClr val="000000"/>
                        </a:solidFill>
                        <a:effectLst/>
                        <a:latin typeface="Calibri"/>
                        <a:ea typeface="Calibri"/>
                      </a:endParaRPr>
                    </a:p>
                  </a:txBody>
                  <a:tcPr marL="63500" marR="63500" marT="38100" marB="38100" anchor="ctr"/>
                </a:tc>
                <a:extLst>
                  <a:ext uri="{0D108BD9-81ED-4DB2-BD59-A6C34878D82A}">
                    <a16:rowId xmlns:a16="http://schemas.microsoft.com/office/drawing/2014/main" val="4241586969"/>
                  </a:ext>
                </a:extLst>
              </a:tr>
              <a:tr h="620957">
                <a:tc>
                  <a:txBody>
                    <a:bodyPr/>
                    <a:lstStyle/>
                    <a:p>
                      <a:pPr marL="74930" indent="-6350" algn="ctr">
                        <a:lnSpc>
                          <a:spcPct val="111000"/>
                        </a:lnSpc>
                        <a:spcAft>
                          <a:spcPts val="20"/>
                        </a:spcAft>
                        <a:buNone/>
                      </a:pPr>
                      <a:r>
                        <a:rPr lang="en-AU" sz="1200" kern="100">
                          <a:effectLst/>
                        </a:rPr>
                        <a:t>WRP-09</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a:effectLst/>
                        </a:rPr>
                        <a:t>Slow recruitment</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Possible</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Major</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High</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100" kern="100" dirty="0">
                          <a:effectLst/>
                        </a:rPr>
                        <a:t>↓ Decreasing</a:t>
                      </a:r>
                      <a:endParaRPr lang="en-GB" sz="1100" kern="100">
                        <a:solidFill>
                          <a:srgbClr val="000000"/>
                        </a:solidFill>
                        <a:effectLst/>
                        <a:latin typeface="Calibri"/>
                        <a:ea typeface="Calibri"/>
                      </a:endParaRPr>
                    </a:p>
                  </a:txBody>
                  <a:tcPr marL="63500" marR="63500" marT="38100" marB="38100" anchor="ctr"/>
                </a:tc>
                <a:tc>
                  <a:txBody>
                    <a:bodyPr/>
                    <a:lstStyle/>
                    <a:p>
                      <a:pPr marL="74930" indent="-6350" algn="ctr">
                        <a:lnSpc>
                          <a:spcPct val="111000"/>
                        </a:lnSpc>
                        <a:spcAft>
                          <a:spcPts val="20"/>
                        </a:spcAft>
                        <a:buNone/>
                      </a:pPr>
                      <a:r>
                        <a:rPr lang="en-AU" sz="1200" kern="100">
                          <a:effectLst/>
                        </a:rPr>
                        <a:t>All</a:t>
                      </a:r>
                      <a:endParaRPr lang="en-GB" sz="1200" kern="100">
                        <a:solidFill>
                          <a:srgbClr val="000000"/>
                        </a:solidFill>
                        <a:effectLst/>
                        <a:latin typeface="Calibri"/>
                        <a:ea typeface="Calibri"/>
                      </a:endParaRPr>
                    </a:p>
                  </a:txBody>
                  <a:tcPr marL="63500" marR="63500" marT="38100" marB="38100" anchor="ctr"/>
                </a:tc>
                <a:tc>
                  <a:txBody>
                    <a:bodyPr/>
                    <a:lstStyle/>
                    <a:p>
                      <a:pPr marL="74930" indent="-6350" algn="just">
                        <a:lnSpc>
                          <a:spcPct val="111000"/>
                        </a:lnSpc>
                        <a:spcAft>
                          <a:spcPts val="20"/>
                        </a:spcAft>
                        <a:buNone/>
                      </a:pPr>
                      <a:r>
                        <a:rPr lang="en-AU" sz="1200" kern="100" dirty="0">
                          <a:effectLst/>
                        </a:rPr>
                        <a:t>Critical dependency for programme delivery. 4 PMU vacancies remain unfilled as at 31 Dec 2025.</a:t>
                      </a:r>
                      <a:endParaRPr lang="en-GB" sz="1200" kern="100">
                        <a:solidFill>
                          <a:srgbClr val="000000"/>
                        </a:solidFill>
                        <a:effectLst/>
                        <a:latin typeface="Calibri"/>
                        <a:ea typeface="Calibri"/>
                      </a:endParaRPr>
                    </a:p>
                  </a:txBody>
                  <a:tcPr marL="63500" marR="63500" marT="38100" marB="38100" anchor="ctr"/>
                </a:tc>
                <a:extLst>
                  <a:ext uri="{0D108BD9-81ED-4DB2-BD59-A6C34878D82A}">
                    <a16:rowId xmlns:a16="http://schemas.microsoft.com/office/drawing/2014/main" val="3291578323"/>
                  </a:ext>
                </a:extLst>
              </a:tr>
            </a:tbl>
          </a:graphicData>
        </a:graphic>
      </p:graphicFrame>
      <p:sp>
        <p:nvSpPr>
          <p:cNvPr id="6" name="Rectangle 1">
            <a:extLst>
              <a:ext uri="{FF2B5EF4-FFF2-40B4-BE49-F238E27FC236}">
                <a16:creationId xmlns:a16="http://schemas.microsoft.com/office/drawing/2014/main" id="{21D1243A-43A1-0555-7030-229BACE8B960}"/>
              </a:ext>
            </a:extLst>
          </p:cNvPr>
          <p:cNvSpPr>
            <a:spLocks noChangeArrowheads="1"/>
          </p:cNvSpPr>
          <p:nvPr/>
        </p:nvSpPr>
        <p:spPr bwMode="auto">
          <a:xfrm>
            <a:off x="1640205" y="139899"/>
            <a:ext cx="8911590"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AU" altLang="en-US" sz="1200" b="1" i="0" u="none" strike="noStrike" cap="none" normalizeH="0" baseline="0" dirty="0">
                <a:ln>
                  <a:noFill/>
                </a:ln>
                <a:solidFill>
                  <a:srgbClr val="000000"/>
                </a:solidFill>
                <a:effectLst/>
                <a:latin typeface="Arial" panose="020B0604020202020204" pitchFamily="34" charset="0"/>
                <a:ea typeface="Arial" panose="020B0604020202020204" pitchFamily="34" charset="0"/>
              </a:rPr>
              <a:t>RISK REGISTER EXTRACT</a:t>
            </a:r>
          </a:p>
          <a:p>
            <a:pPr marL="0" marR="0" lvl="0" indent="0" algn="l" defTabSz="914400" rtl="0" eaLnBrk="0" fontAlgn="base" latinLnBrk="0" hangingPunct="0">
              <a:lnSpc>
                <a:spcPct val="100000"/>
              </a:lnSpc>
              <a:spcBef>
                <a:spcPct val="0"/>
              </a:spcBef>
              <a:spcAft>
                <a:spcPct val="0"/>
              </a:spcAft>
              <a:buClrTx/>
              <a:buSzTx/>
              <a:buFontTx/>
              <a:buNone/>
              <a:tabLst/>
            </a:pPr>
            <a:r>
              <a:rPr kumimoji="0" lang="en-AU" altLang="en-US" sz="1200" b="1" i="0" u="none" strike="noStrike" cap="none" normalizeH="0" baseline="0" dirty="0">
                <a:ln>
                  <a:noFill/>
                </a:ln>
                <a:solidFill>
                  <a:srgbClr val="000000"/>
                </a:solidFill>
                <a:effectLst/>
                <a:latin typeface="Arial" panose="020B0604020202020204" pitchFamily="34" charset="0"/>
                <a:ea typeface="Arial" panose="020B0604020202020204" pitchFamily="34" charset="0"/>
              </a:rPr>
              <a:t>Risk profile at a glance: </a:t>
            </a:r>
            <a:r>
              <a:rPr kumimoji="0" lang="en-AU" altLang="en-US" sz="1200" b="0" i="0" u="none" strike="noStrike" cap="none" normalizeH="0" baseline="0" dirty="0">
                <a:ln>
                  <a:noFill/>
                </a:ln>
                <a:solidFill>
                  <a:srgbClr val="000000"/>
                </a:solidFill>
                <a:effectLst/>
                <a:latin typeface="Arial" panose="020B0604020202020204" pitchFamily="34" charset="0"/>
                <a:ea typeface="Arial" panose="020B0604020202020204" pitchFamily="34" charset="0"/>
              </a:rPr>
              <a:t>27 registered risks  |  </a:t>
            </a:r>
            <a:r>
              <a:rPr kumimoji="0" lang="en-AU" altLang="en-US" sz="1200" b="1" i="0" u="none" strike="noStrike" cap="none" normalizeH="0" baseline="0" dirty="0">
                <a:ln>
                  <a:noFill/>
                </a:ln>
                <a:solidFill>
                  <a:srgbClr val="C00000"/>
                </a:solidFill>
                <a:effectLst/>
                <a:latin typeface="Arial" panose="020B0604020202020204" pitchFamily="34" charset="0"/>
                <a:ea typeface="Arial" panose="020B0604020202020204" pitchFamily="34" charset="0"/>
              </a:rPr>
              <a:t>2 Extreme  </a:t>
            </a:r>
            <a:r>
              <a:rPr kumimoji="0" lang="en-AU" altLang="en-US" sz="1200" b="0" i="0" u="none" strike="noStrike" cap="none" normalizeH="0" baseline="0" dirty="0">
                <a:ln>
                  <a:noFill/>
                </a:ln>
                <a:solidFill>
                  <a:srgbClr val="000000"/>
                </a:solidFill>
                <a:effectLst/>
                <a:latin typeface="Arial" panose="020B0604020202020204" pitchFamily="34" charset="0"/>
                <a:ea typeface="Arial" panose="020B0604020202020204" pitchFamily="34" charset="0"/>
              </a:rPr>
              <a:t>|  </a:t>
            </a:r>
            <a:r>
              <a:rPr kumimoji="0" lang="en-AU" altLang="en-US" sz="1200" b="1" i="0" u="none" strike="noStrike" cap="none" normalizeH="0" baseline="0" dirty="0">
                <a:ln>
                  <a:noFill/>
                </a:ln>
                <a:solidFill>
                  <a:srgbClr val="C05A00"/>
                </a:solidFill>
                <a:effectLst/>
                <a:latin typeface="Arial" panose="020B0604020202020204" pitchFamily="34" charset="0"/>
                <a:ea typeface="Arial" panose="020B0604020202020204" pitchFamily="34" charset="0"/>
              </a:rPr>
              <a:t>9 High  </a:t>
            </a:r>
            <a:r>
              <a:rPr kumimoji="0" lang="en-AU" altLang="en-US" sz="1200" b="0" i="0" u="none" strike="noStrike" cap="none" normalizeH="0" baseline="0" dirty="0">
                <a:ln>
                  <a:noFill/>
                </a:ln>
                <a:solidFill>
                  <a:srgbClr val="000000"/>
                </a:solidFill>
                <a:effectLst/>
                <a:latin typeface="Arial" panose="020B0604020202020204" pitchFamily="34" charset="0"/>
                <a:ea typeface="Arial" panose="020B0604020202020204" pitchFamily="34" charset="0"/>
              </a:rPr>
              <a:t>|  </a:t>
            </a:r>
            <a:r>
              <a:rPr kumimoji="0" lang="en-AU" altLang="en-US" sz="1200" b="1" i="0" u="none" strike="noStrike" cap="none" normalizeH="0" baseline="0" dirty="0">
                <a:ln>
                  <a:noFill/>
                </a:ln>
                <a:solidFill>
                  <a:srgbClr val="7F6000"/>
                </a:solidFill>
                <a:effectLst/>
                <a:latin typeface="Arial" panose="020B0604020202020204" pitchFamily="34" charset="0"/>
                <a:ea typeface="Arial" panose="020B0604020202020204" pitchFamily="34" charset="0"/>
              </a:rPr>
              <a:t>10 Moderate  </a:t>
            </a:r>
            <a:r>
              <a:rPr kumimoji="0" lang="en-AU" altLang="en-US" sz="1200" b="0" i="0" u="none" strike="noStrike" cap="none" normalizeH="0" baseline="0" dirty="0">
                <a:ln>
                  <a:noFill/>
                </a:ln>
                <a:solidFill>
                  <a:srgbClr val="000000"/>
                </a:solidFill>
                <a:effectLst/>
                <a:latin typeface="Arial" panose="020B0604020202020204" pitchFamily="34" charset="0"/>
                <a:ea typeface="Arial" panose="020B0604020202020204" pitchFamily="34" charset="0"/>
              </a:rPr>
              <a:t>|  </a:t>
            </a:r>
            <a:r>
              <a:rPr kumimoji="0" lang="en-AU" altLang="en-US" sz="1200" b="1" i="0" u="none" strike="noStrike" cap="none" normalizeH="0" baseline="0" dirty="0">
                <a:ln>
                  <a:noFill/>
                </a:ln>
                <a:solidFill>
                  <a:srgbClr val="375623"/>
                </a:solidFill>
                <a:effectLst/>
                <a:latin typeface="Arial" panose="020B0604020202020204" pitchFamily="34" charset="0"/>
                <a:ea typeface="Arial" panose="020B0604020202020204" pitchFamily="34" charset="0"/>
              </a:rPr>
              <a:t>6 Low  </a:t>
            </a:r>
            <a:r>
              <a:rPr kumimoji="0" lang="en-AU" altLang="en-US" sz="1200" b="0" i="0" u="none" strike="noStrike" cap="none" normalizeH="0" baseline="0" dirty="0">
                <a:ln>
                  <a:noFill/>
                </a:ln>
                <a:solidFill>
                  <a:srgbClr val="000000"/>
                </a:solidFill>
                <a:effectLst/>
                <a:latin typeface="Arial" panose="020B0604020202020204" pitchFamily="34" charset="0"/>
                <a:ea typeface="Arial" panose="020B0604020202020204" pitchFamily="34" charset="0"/>
              </a:rPr>
              <a:t>|  8 Stable  |  19 Decreasing</a:t>
            </a:r>
            <a:endParaRPr kumimoji="0" lang="en-AU" altLang="en-US" sz="36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604383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B1F3799E-B1D5-155F-1B04-9EB0D646A117}"/>
              </a:ext>
            </a:extLst>
          </p:cNvPr>
          <p:cNvGraphicFramePr>
            <a:graphicFrameLocks noGrp="1"/>
          </p:cNvGraphicFramePr>
          <p:nvPr/>
        </p:nvGraphicFramePr>
        <p:xfrm>
          <a:off x="193676" y="356599"/>
          <a:ext cx="11572875" cy="6144802"/>
        </p:xfrm>
        <a:graphic>
          <a:graphicData uri="http://schemas.openxmlformats.org/drawingml/2006/table">
            <a:tbl>
              <a:tblPr firstRow="1" firstCol="1" bandRow="1">
                <a:tableStyleId>{5C22544A-7EE6-4342-B048-85BDC9FD1C3A}</a:tableStyleId>
              </a:tblPr>
              <a:tblGrid>
                <a:gridCol w="860090">
                  <a:extLst>
                    <a:ext uri="{9D8B030D-6E8A-4147-A177-3AD203B41FA5}">
                      <a16:colId xmlns:a16="http://schemas.microsoft.com/office/drawing/2014/main" val="269769761"/>
                    </a:ext>
                  </a:extLst>
                </a:gridCol>
                <a:gridCol w="2638820">
                  <a:extLst>
                    <a:ext uri="{9D8B030D-6E8A-4147-A177-3AD203B41FA5}">
                      <a16:colId xmlns:a16="http://schemas.microsoft.com/office/drawing/2014/main" val="952926360"/>
                    </a:ext>
                  </a:extLst>
                </a:gridCol>
                <a:gridCol w="1072021">
                  <a:extLst>
                    <a:ext uri="{9D8B030D-6E8A-4147-A177-3AD203B41FA5}">
                      <a16:colId xmlns:a16="http://schemas.microsoft.com/office/drawing/2014/main" val="1001199849"/>
                    </a:ext>
                  </a:extLst>
                </a:gridCol>
                <a:gridCol w="1072021">
                  <a:extLst>
                    <a:ext uri="{9D8B030D-6E8A-4147-A177-3AD203B41FA5}">
                      <a16:colId xmlns:a16="http://schemas.microsoft.com/office/drawing/2014/main" val="3772982713"/>
                    </a:ext>
                  </a:extLst>
                </a:gridCol>
                <a:gridCol w="989557">
                  <a:extLst>
                    <a:ext uri="{9D8B030D-6E8A-4147-A177-3AD203B41FA5}">
                      <a16:colId xmlns:a16="http://schemas.microsoft.com/office/drawing/2014/main" val="2365158734"/>
                    </a:ext>
                  </a:extLst>
                </a:gridCol>
                <a:gridCol w="989557">
                  <a:extLst>
                    <a:ext uri="{9D8B030D-6E8A-4147-A177-3AD203B41FA5}">
                      <a16:colId xmlns:a16="http://schemas.microsoft.com/office/drawing/2014/main" val="3298507635"/>
                    </a:ext>
                  </a:extLst>
                </a:gridCol>
                <a:gridCol w="742169">
                  <a:extLst>
                    <a:ext uri="{9D8B030D-6E8A-4147-A177-3AD203B41FA5}">
                      <a16:colId xmlns:a16="http://schemas.microsoft.com/office/drawing/2014/main" val="2199005011"/>
                    </a:ext>
                  </a:extLst>
                </a:gridCol>
                <a:gridCol w="3208640">
                  <a:extLst>
                    <a:ext uri="{9D8B030D-6E8A-4147-A177-3AD203B41FA5}">
                      <a16:colId xmlns:a16="http://schemas.microsoft.com/office/drawing/2014/main" val="3906397676"/>
                    </a:ext>
                  </a:extLst>
                </a:gridCol>
              </a:tblGrid>
              <a:tr h="582659">
                <a:tc>
                  <a:txBody>
                    <a:bodyPr/>
                    <a:lstStyle/>
                    <a:p>
                      <a:pPr marL="74930" indent="-6350" algn="ctr">
                        <a:lnSpc>
                          <a:spcPct val="111000"/>
                        </a:lnSpc>
                        <a:spcAft>
                          <a:spcPts val="20"/>
                        </a:spcAft>
                        <a:buNone/>
                      </a:pPr>
                      <a:r>
                        <a:rPr lang="en-AU" sz="1100" kern="100">
                          <a:effectLst/>
                        </a:rPr>
                        <a:t>WRP-16</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Insufficient fundraising</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Possible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Major</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High</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 Decreasing</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All</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Closely linked to sustainability risk. Resource Mobilisation Officer recruitment a priority.</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108145254"/>
                  </a:ext>
                </a:extLst>
              </a:tr>
              <a:tr h="813966">
                <a:tc>
                  <a:txBody>
                    <a:bodyPr/>
                    <a:lstStyle/>
                    <a:p>
                      <a:pPr marL="74930" indent="-6350" algn="ctr">
                        <a:lnSpc>
                          <a:spcPct val="111000"/>
                        </a:lnSpc>
                        <a:spcAft>
                          <a:spcPts val="20"/>
                        </a:spcAft>
                        <a:buNone/>
                      </a:pPr>
                      <a:r>
                        <a:rPr lang="en-AU" sz="1100" kern="100">
                          <a:effectLst/>
                        </a:rPr>
                        <a:t>WRP-18</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ICT collaboration limitations</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Almost certain</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High</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 Decreasing</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All</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Frequent partner feedback. Driven by near-certain likelihood. SharePoint and PM system improvements underway.</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2209536325"/>
                  </a:ext>
                </a:extLst>
              </a:tr>
              <a:tr h="813966">
                <a:tc>
                  <a:txBody>
                    <a:bodyPr/>
                    <a:lstStyle/>
                    <a:p>
                      <a:pPr marL="74930" indent="-6350" algn="ctr">
                        <a:lnSpc>
                          <a:spcPct val="111000"/>
                        </a:lnSpc>
                        <a:spcAft>
                          <a:spcPts val="20"/>
                        </a:spcAft>
                        <a:buNone/>
                      </a:pPr>
                      <a:r>
                        <a:rPr lang="en-AU" sz="1100" kern="100">
                          <a:effectLst/>
                        </a:rPr>
                        <a:t>WRP-24</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Pacific observation network data gap</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Likely</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High</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 Decreasing</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KRA 3</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Regional stocktake and workshop have established a shared plan. Risk trending down as remediation workplan is implemented.</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416611152"/>
                  </a:ext>
                </a:extLst>
              </a:tr>
              <a:tr h="582659">
                <a:tc>
                  <a:txBody>
                    <a:bodyPr/>
                    <a:lstStyle/>
                    <a:p>
                      <a:pPr marL="74930" indent="-6350" algn="ctr">
                        <a:lnSpc>
                          <a:spcPct val="111000"/>
                        </a:lnSpc>
                        <a:spcAft>
                          <a:spcPts val="20"/>
                        </a:spcAft>
                        <a:buNone/>
                      </a:pPr>
                      <a:r>
                        <a:rPr lang="en-AU" sz="1100" kern="100">
                          <a:effectLst/>
                        </a:rPr>
                        <a:t>WRP-27</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Low Pacific ICT capacity (slow country response to LOA)</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Likely</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High</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 Decreasing</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KRA 4, 2</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High baseline dependency on BoM and JMA/JICA. ICT staffing LOA delays slowing progress.</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1281222482"/>
                  </a:ext>
                </a:extLst>
              </a:tr>
              <a:tr h="351355">
                <a:tc gridSpan="8">
                  <a:txBody>
                    <a:bodyPr/>
                    <a:lstStyle/>
                    <a:p>
                      <a:pPr marL="74930" indent="-6350" algn="just">
                        <a:lnSpc>
                          <a:spcPct val="111000"/>
                        </a:lnSpc>
                        <a:spcAft>
                          <a:spcPts val="20"/>
                        </a:spcAft>
                        <a:buNone/>
                      </a:pPr>
                      <a:r>
                        <a:rPr lang="en-AU" sz="1100" kern="100">
                          <a:effectLst/>
                        </a:rPr>
                        <a:t>MODERATE — monitor through Technical Committee  |  10 risks</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20461440"/>
                  </a:ext>
                </a:extLst>
              </a:tr>
              <a:tr h="582659">
                <a:tc>
                  <a:txBody>
                    <a:bodyPr/>
                    <a:lstStyle/>
                    <a:p>
                      <a:pPr marL="74930" indent="-6350" algn="ctr">
                        <a:lnSpc>
                          <a:spcPct val="111000"/>
                        </a:lnSpc>
                        <a:spcAft>
                          <a:spcPts val="20"/>
                        </a:spcAft>
                        <a:buNone/>
                      </a:pPr>
                      <a:r>
                        <a:rPr lang="en-AU" sz="1100" kern="100">
                          <a:effectLst/>
                        </a:rPr>
                        <a:t>WRP-02</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Uncoordinated bilateral funding</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Possible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Minor</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 Stable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All</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Risk partially accepted due to nature of bilateral funding. Coordination mechanisms strengthening.</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2467769560"/>
                  </a:ext>
                </a:extLst>
              </a:tr>
              <a:tr h="582659">
                <a:tc>
                  <a:txBody>
                    <a:bodyPr/>
                    <a:lstStyle/>
                    <a:p>
                      <a:pPr marL="74930" indent="-6350" algn="ctr">
                        <a:lnSpc>
                          <a:spcPct val="111000"/>
                        </a:lnSpc>
                        <a:spcAft>
                          <a:spcPts val="20"/>
                        </a:spcAft>
                        <a:buNone/>
                      </a:pPr>
                      <a:r>
                        <a:rPr lang="en-AU" sz="1100" kern="100">
                          <a:effectLst/>
                        </a:rPr>
                        <a:t>WRP-03</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Regional coordination failure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Possible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 Stable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All</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Increasing dependency on regional alignment. Standardisation policy in development.</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239528207"/>
                  </a:ext>
                </a:extLst>
              </a:tr>
              <a:tr h="582659">
                <a:tc>
                  <a:txBody>
                    <a:bodyPr/>
                    <a:lstStyle/>
                    <a:p>
                      <a:pPr marL="74930" indent="-6350" algn="ctr">
                        <a:lnSpc>
                          <a:spcPct val="111000"/>
                        </a:lnSpc>
                        <a:spcAft>
                          <a:spcPts val="20"/>
                        </a:spcAft>
                        <a:buNone/>
                      </a:pPr>
                      <a:r>
                        <a:rPr lang="en-AU" sz="1100" kern="100">
                          <a:effectLst/>
                        </a:rPr>
                        <a:t>WRP-06</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Misaligned programme expectations</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Possible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Minor</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 Stable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All</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Manage through consistent messaging. Communications strategy to be developed 2026.</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268501944"/>
                  </a:ext>
                </a:extLst>
              </a:tr>
              <a:tr h="582659">
                <a:tc>
                  <a:txBody>
                    <a:bodyPr/>
                    <a:lstStyle/>
                    <a:p>
                      <a:pPr marL="74930" indent="-6350" algn="ctr">
                        <a:lnSpc>
                          <a:spcPct val="111000"/>
                        </a:lnSpc>
                        <a:spcAft>
                          <a:spcPts val="20"/>
                        </a:spcAft>
                        <a:buNone/>
                      </a:pPr>
                      <a:r>
                        <a:rPr lang="en-AU" sz="1100" kern="100">
                          <a:effectLst/>
                        </a:rPr>
                        <a:t>WRP-17</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Unsustainable PMU staffing</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Possible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 Stable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All</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Dependent on long-term funding certainty. Financing roadmap in development.</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906207637"/>
                  </a:ext>
                </a:extLst>
              </a:tr>
              <a:tr h="582659">
                <a:tc>
                  <a:txBody>
                    <a:bodyPr/>
                    <a:lstStyle/>
                    <a:p>
                      <a:pPr marL="74930" indent="-6350" algn="ctr">
                        <a:lnSpc>
                          <a:spcPct val="111000"/>
                        </a:lnSpc>
                        <a:spcAft>
                          <a:spcPts val="20"/>
                        </a:spcAft>
                        <a:buNone/>
                      </a:pPr>
                      <a:r>
                        <a:rPr lang="en-AU" sz="1100" kern="100">
                          <a:effectLst/>
                        </a:rPr>
                        <a:t>WRP-20</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a:effectLst/>
                        </a:rPr>
                        <a:t>Activity pipeline compression</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Possible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Moderate</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 Decreasing</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100" kern="100">
                          <a:effectLst/>
                        </a:rPr>
                        <a:t>KRA 1,3,4,5</a:t>
                      </a:r>
                      <a:endParaRPr lang="en-GB" sz="18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100" kern="100" dirty="0">
                          <a:effectLst/>
                        </a:rPr>
                        <a:t>15 activities reallocated from 2025 to 2026. Sequenced delivery calendar being prepared for SC4.</a:t>
                      </a:r>
                      <a:endParaRPr lang="en-GB" sz="1800" kern="100" dirty="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63386956"/>
                  </a:ext>
                </a:extLst>
              </a:tr>
            </a:tbl>
          </a:graphicData>
        </a:graphic>
      </p:graphicFrame>
    </p:spTree>
    <p:extLst>
      <p:ext uri="{BB962C8B-B14F-4D97-AF65-F5344CB8AC3E}">
        <p14:creationId xmlns:p14="http://schemas.microsoft.com/office/powerpoint/2010/main" val="25870946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5F983A9-B60F-91F3-A526-476BEB837701}"/>
              </a:ext>
            </a:extLst>
          </p:cNvPr>
          <p:cNvGraphicFramePr>
            <a:graphicFrameLocks noGrp="1"/>
          </p:cNvGraphicFramePr>
          <p:nvPr/>
        </p:nvGraphicFramePr>
        <p:xfrm>
          <a:off x="357188" y="385764"/>
          <a:ext cx="11615737" cy="5957342"/>
        </p:xfrm>
        <a:graphic>
          <a:graphicData uri="http://schemas.openxmlformats.org/drawingml/2006/table">
            <a:tbl>
              <a:tblPr firstRow="1" firstCol="1" bandRow="1">
                <a:tableStyleId>{5C22544A-7EE6-4342-B048-85BDC9FD1C3A}</a:tableStyleId>
              </a:tblPr>
              <a:tblGrid>
                <a:gridCol w="863276">
                  <a:extLst>
                    <a:ext uri="{9D8B030D-6E8A-4147-A177-3AD203B41FA5}">
                      <a16:colId xmlns:a16="http://schemas.microsoft.com/office/drawing/2014/main" val="4055448883"/>
                    </a:ext>
                  </a:extLst>
                </a:gridCol>
                <a:gridCol w="2648594">
                  <a:extLst>
                    <a:ext uri="{9D8B030D-6E8A-4147-A177-3AD203B41FA5}">
                      <a16:colId xmlns:a16="http://schemas.microsoft.com/office/drawing/2014/main" val="3899732480"/>
                    </a:ext>
                  </a:extLst>
                </a:gridCol>
                <a:gridCol w="1075991">
                  <a:extLst>
                    <a:ext uri="{9D8B030D-6E8A-4147-A177-3AD203B41FA5}">
                      <a16:colId xmlns:a16="http://schemas.microsoft.com/office/drawing/2014/main" val="1368168936"/>
                    </a:ext>
                  </a:extLst>
                </a:gridCol>
                <a:gridCol w="1075991">
                  <a:extLst>
                    <a:ext uri="{9D8B030D-6E8A-4147-A177-3AD203B41FA5}">
                      <a16:colId xmlns:a16="http://schemas.microsoft.com/office/drawing/2014/main" val="1657875916"/>
                    </a:ext>
                  </a:extLst>
                </a:gridCol>
                <a:gridCol w="993222">
                  <a:extLst>
                    <a:ext uri="{9D8B030D-6E8A-4147-A177-3AD203B41FA5}">
                      <a16:colId xmlns:a16="http://schemas.microsoft.com/office/drawing/2014/main" val="4001134366"/>
                    </a:ext>
                  </a:extLst>
                </a:gridCol>
                <a:gridCol w="993222">
                  <a:extLst>
                    <a:ext uri="{9D8B030D-6E8A-4147-A177-3AD203B41FA5}">
                      <a16:colId xmlns:a16="http://schemas.microsoft.com/office/drawing/2014/main" val="3093341345"/>
                    </a:ext>
                  </a:extLst>
                </a:gridCol>
                <a:gridCol w="744917">
                  <a:extLst>
                    <a:ext uri="{9D8B030D-6E8A-4147-A177-3AD203B41FA5}">
                      <a16:colId xmlns:a16="http://schemas.microsoft.com/office/drawing/2014/main" val="3062091789"/>
                    </a:ext>
                  </a:extLst>
                </a:gridCol>
                <a:gridCol w="3220524">
                  <a:extLst>
                    <a:ext uri="{9D8B030D-6E8A-4147-A177-3AD203B41FA5}">
                      <a16:colId xmlns:a16="http://schemas.microsoft.com/office/drawing/2014/main" val="4231310450"/>
                    </a:ext>
                  </a:extLst>
                </a:gridCol>
              </a:tblGrid>
              <a:tr h="1113082">
                <a:tc>
                  <a:txBody>
                    <a:bodyPr/>
                    <a:lstStyle/>
                    <a:p>
                      <a:pPr marL="74930" indent="-6350" algn="ctr">
                        <a:lnSpc>
                          <a:spcPct val="111000"/>
                        </a:lnSpc>
                        <a:spcAft>
                          <a:spcPts val="20"/>
                        </a:spcAft>
                        <a:buNone/>
                      </a:pPr>
                      <a:r>
                        <a:rPr lang="en-AU" sz="1400" kern="100">
                          <a:effectLst/>
                        </a:rPr>
                        <a:t>WRP-21</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GEDSI mainstreaming limited in practice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Possible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Minor</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Moderate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Decreasing</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KRA 1-5</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Strategy approved; operationalisation and data quality remain the primary gap. ESS/GEDSI Officer recruitment critical.</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4066341525"/>
                  </a:ext>
                </a:extLst>
              </a:tr>
              <a:tr h="796775">
                <a:tc>
                  <a:txBody>
                    <a:bodyPr/>
                    <a:lstStyle/>
                    <a:p>
                      <a:pPr marL="74930" indent="-6350" algn="ctr">
                        <a:lnSpc>
                          <a:spcPct val="111000"/>
                        </a:lnSpc>
                        <a:spcAft>
                          <a:spcPts val="20"/>
                        </a:spcAft>
                        <a:buNone/>
                      </a:pPr>
                      <a:r>
                        <a:rPr lang="en-AU" sz="1400" kern="100">
                          <a:effectLst/>
                        </a:rPr>
                        <a:t>WRP-22</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Insufficient EA delivery capacity</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Possible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Moderate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Moderate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Decreasing</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KRA 4</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Retainer and secondment partially address the gap. IFP workshop preparation timeline is tight.</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1677149813"/>
                  </a:ext>
                </a:extLst>
              </a:tr>
              <a:tr h="796775">
                <a:tc>
                  <a:txBody>
                    <a:bodyPr/>
                    <a:lstStyle/>
                    <a:p>
                      <a:pPr marL="74930" indent="-6350" algn="ctr">
                        <a:lnSpc>
                          <a:spcPct val="111000"/>
                        </a:lnSpc>
                        <a:spcAft>
                          <a:spcPts val="20"/>
                        </a:spcAft>
                        <a:buNone/>
                      </a:pPr>
                      <a:r>
                        <a:rPr lang="en-AU" sz="1400" kern="100">
                          <a:effectLst/>
                        </a:rPr>
                        <a:t>WRP-23</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Delayed ESNZ activity commencement</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Possible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Minor</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Moderate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Decreasing</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KRA 3,4,5</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Design phase largely complete; execution risk shifts to fieldwork and procurement in 2026.</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3279095562"/>
                  </a:ext>
                </a:extLst>
              </a:tr>
              <a:tr h="796775">
                <a:tc>
                  <a:txBody>
                    <a:bodyPr/>
                    <a:lstStyle/>
                    <a:p>
                      <a:pPr marL="74930" indent="-6350" algn="ctr">
                        <a:lnSpc>
                          <a:spcPct val="111000"/>
                        </a:lnSpc>
                        <a:spcAft>
                          <a:spcPts val="20"/>
                        </a:spcAft>
                        <a:buNone/>
                      </a:pPr>
                      <a:r>
                        <a:rPr lang="en-AU" sz="1400" kern="100">
                          <a:effectLst/>
                        </a:rPr>
                        <a:t>WRP-25</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NMHS-NDMO working arrangements</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Possible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Moderate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Moderate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Decreasing</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KRA 4,5,6</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CAP implementation will be the primary vehicle for formalising NDMO-Met arrangements.</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2764942273"/>
                  </a:ext>
                </a:extLst>
              </a:tr>
              <a:tr h="796775">
                <a:tc>
                  <a:txBody>
                    <a:bodyPr/>
                    <a:lstStyle/>
                    <a:p>
                      <a:pPr marL="74930" indent="-6350" algn="ctr">
                        <a:lnSpc>
                          <a:spcPct val="111000"/>
                        </a:lnSpc>
                        <a:spcAft>
                          <a:spcPts val="20"/>
                        </a:spcAft>
                        <a:buNone/>
                      </a:pPr>
                      <a:r>
                        <a:rPr lang="en-AU" sz="1400" kern="100">
                          <a:effectLst/>
                        </a:rPr>
                        <a:t>WRP-26</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KRA 6 workplan not yet developed</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Possible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Minor</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Moderate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Decreasing</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KRA 6</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KRA 6 is the newest WRP pillar. Direct-source procurement for Investment Plan underway.</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73071836"/>
                  </a:ext>
                </a:extLst>
              </a:tr>
              <a:tr h="320952">
                <a:tc gridSpan="8">
                  <a:txBody>
                    <a:bodyPr/>
                    <a:lstStyle/>
                    <a:p>
                      <a:pPr marL="74930" indent="-6350" algn="just">
                        <a:lnSpc>
                          <a:spcPct val="111000"/>
                        </a:lnSpc>
                        <a:spcAft>
                          <a:spcPts val="20"/>
                        </a:spcAft>
                        <a:buNone/>
                      </a:pPr>
                      <a:r>
                        <a:rPr lang="en-AU" sz="1400" kern="100">
                          <a:effectLst/>
                        </a:rPr>
                        <a:t>LOW — accepted / routine management  |  6 risks</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67163395"/>
                  </a:ext>
                </a:extLst>
              </a:tr>
              <a:tr h="480471">
                <a:tc>
                  <a:txBody>
                    <a:bodyPr/>
                    <a:lstStyle/>
                    <a:p>
                      <a:pPr marL="74930" indent="-6350" algn="ctr">
                        <a:lnSpc>
                          <a:spcPct val="111000"/>
                        </a:lnSpc>
                        <a:spcAft>
                          <a:spcPts val="20"/>
                        </a:spcAft>
                        <a:buNone/>
                      </a:pPr>
                      <a:r>
                        <a:rPr lang="en-AU" sz="1400" kern="100">
                          <a:effectLst/>
                        </a:rPr>
                        <a:t>WRP-01</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Pooled fund not operationalised</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Possible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Insignificant</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Low</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Stable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KRA 1</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Dependent on resourcing and donor alignment. </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2360071080"/>
                  </a:ext>
                </a:extLst>
              </a:tr>
              <a:tr h="796775">
                <a:tc>
                  <a:txBody>
                    <a:bodyPr/>
                    <a:lstStyle/>
                    <a:p>
                      <a:pPr marL="74930" indent="-6350" algn="ctr">
                        <a:lnSpc>
                          <a:spcPct val="111000"/>
                        </a:lnSpc>
                        <a:spcAft>
                          <a:spcPts val="20"/>
                        </a:spcAft>
                        <a:buNone/>
                      </a:pPr>
                      <a:r>
                        <a:rPr lang="en-AU" sz="1400" kern="100">
                          <a:effectLst/>
                        </a:rPr>
                        <a:t>WRP-11</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Delegation constraints</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Unlikely</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Minor</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Low</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Stable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KRA 1</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dirty="0">
                          <a:effectLst/>
                        </a:rPr>
                        <a:t>Low-level but efficiency-related risk. Delegation levels to be reviewed 2026.</a:t>
                      </a:r>
                      <a:endParaRPr lang="en-GB" sz="2400" kern="100" dirty="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1893346335"/>
                  </a:ext>
                </a:extLst>
              </a:tr>
            </a:tbl>
          </a:graphicData>
        </a:graphic>
      </p:graphicFrame>
    </p:spTree>
    <p:extLst>
      <p:ext uri="{BB962C8B-B14F-4D97-AF65-F5344CB8AC3E}">
        <p14:creationId xmlns:p14="http://schemas.microsoft.com/office/powerpoint/2010/main" val="259049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5540D396-7D15-6A51-D907-61337EF20216}"/>
              </a:ext>
            </a:extLst>
          </p:cNvPr>
          <p:cNvGraphicFramePr>
            <a:graphicFrameLocks noGrp="1"/>
          </p:cNvGraphicFramePr>
          <p:nvPr>
            <p:extLst>
              <p:ext uri="{D42A27DB-BD31-4B8C-83A1-F6EECF244321}">
                <p14:modId xmlns:p14="http://schemas.microsoft.com/office/powerpoint/2010/main" val="3137648978"/>
              </p:ext>
            </p:extLst>
          </p:nvPr>
        </p:nvGraphicFramePr>
        <p:xfrm>
          <a:off x="485775" y="600074"/>
          <a:ext cx="11158539" cy="5457826"/>
        </p:xfrm>
        <a:graphic>
          <a:graphicData uri="http://schemas.openxmlformats.org/drawingml/2006/table">
            <a:tbl>
              <a:tblPr firstRow="1" firstCol="1" bandRow="1">
                <a:tableStyleId>{5C22544A-7EE6-4342-B048-85BDC9FD1C3A}</a:tableStyleId>
              </a:tblPr>
              <a:tblGrid>
                <a:gridCol w="829298">
                  <a:extLst>
                    <a:ext uri="{9D8B030D-6E8A-4147-A177-3AD203B41FA5}">
                      <a16:colId xmlns:a16="http://schemas.microsoft.com/office/drawing/2014/main" val="3095976198"/>
                    </a:ext>
                  </a:extLst>
                </a:gridCol>
                <a:gridCol w="2544344">
                  <a:extLst>
                    <a:ext uri="{9D8B030D-6E8A-4147-A177-3AD203B41FA5}">
                      <a16:colId xmlns:a16="http://schemas.microsoft.com/office/drawing/2014/main" val="762898743"/>
                    </a:ext>
                  </a:extLst>
                </a:gridCol>
                <a:gridCol w="1033639">
                  <a:extLst>
                    <a:ext uri="{9D8B030D-6E8A-4147-A177-3AD203B41FA5}">
                      <a16:colId xmlns:a16="http://schemas.microsoft.com/office/drawing/2014/main" val="1466270633"/>
                    </a:ext>
                  </a:extLst>
                </a:gridCol>
                <a:gridCol w="1033639">
                  <a:extLst>
                    <a:ext uri="{9D8B030D-6E8A-4147-A177-3AD203B41FA5}">
                      <a16:colId xmlns:a16="http://schemas.microsoft.com/office/drawing/2014/main" val="2146054875"/>
                    </a:ext>
                  </a:extLst>
                </a:gridCol>
                <a:gridCol w="954129">
                  <a:extLst>
                    <a:ext uri="{9D8B030D-6E8A-4147-A177-3AD203B41FA5}">
                      <a16:colId xmlns:a16="http://schemas.microsoft.com/office/drawing/2014/main" val="2508322829"/>
                    </a:ext>
                  </a:extLst>
                </a:gridCol>
                <a:gridCol w="954129">
                  <a:extLst>
                    <a:ext uri="{9D8B030D-6E8A-4147-A177-3AD203B41FA5}">
                      <a16:colId xmlns:a16="http://schemas.microsoft.com/office/drawing/2014/main" val="2675850383"/>
                    </a:ext>
                  </a:extLst>
                </a:gridCol>
                <a:gridCol w="715597">
                  <a:extLst>
                    <a:ext uri="{9D8B030D-6E8A-4147-A177-3AD203B41FA5}">
                      <a16:colId xmlns:a16="http://schemas.microsoft.com/office/drawing/2014/main" val="6252279"/>
                    </a:ext>
                  </a:extLst>
                </a:gridCol>
                <a:gridCol w="3093764">
                  <a:extLst>
                    <a:ext uri="{9D8B030D-6E8A-4147-A177-3AD203B41FA5}">
                      <a16:colId xmlns:a16="http://schemas.microsoft.com/office/drawing/2014/main" val="3294122633"/>
                    </a:ext>
                  </a:extLst>
                </a:gridCol>
              </a:tblGrid>
              <a:tr h="1590435">
                <a:tc>
                  <a:txBody>
                    <a:bodyPr/>
                    <a:lstStyle/>
                    <a:p>
                      <a:pPr marL="74930" indent="-6350" algn="ctr">
                        <a:lnSpc>
                          <a:spcPct val="111000"/>
                        </a:lnSpc>
                        <a:spcAft>
                          <a:spcPts val="20"/>
                        </a:spcAft>
                        <a:buNone/>
                      </a:pPr>
                      <a:r>
                        <a:rPr lang="en-AU" sz="1400" kern="100">
                          <a:effectLst/>
                        </a:rPr>
                        <a:t>WRP-12</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dirty="0">
                          <a:solidFill>
                            <a:schemeClr val="tx1"/>
                          </a:solidFill>
                          <a:effectLst/>
                        </a:rPr>
                        <a:t>Inefficient SC structure</a:t>
                      </a:r>
                      <a:endParaRPr lang="en-GB" sz="2400" kern="100">
                        <a:solidFill>
                          <a:schemeClr val="tx1"/>
                        </a:solidFill>
                        <a:effectLst/>
                        <a:latin typeface="Calibri"/>
                        <a:ea typeface="Calibri"/>
                      </a:endParaRPr>
                    </a:p>
                  </a:txBody>
                  <a:tcPr marL="63500" marR="63500" marT="38100" marB="38100" anchor="ctr">
                    <a:solidFill>
                      <a:schemeClr val="bg1">
                        <a:lumMod val="85000"/>
                      </a:schemeClr>
                    </a:solidFill>
                  </a:tcPr>
                </a:tc>
                <a:tc>
                  <a:txBody>
                    <a:bodyPr/>
                    <a:lstStyle/>
                    <a:p>
                      <a:pPr marL="74930" indent="-6350" algn="ctr">
                        <a:lnSpc>
                          <a:spcPct val="111000"/>
                        </a:lnSpc>
                        <a:spcAft>
                          <a:spcPts val="20"/>
                        </a:spcAft>
                        <a:buNone/>
                      </a:pPr>
                      <a:r>
                        <a:rPr lang="en-AU" sz="1400" kern="100">
                          <a:solidFill>
                            <a:schemeClr val="tx1"/>
                          </a:solidFill>
                          <a:effectLst/>
                        </a:rPr>
                        <a:t>Unlikely</a:t>
                      </a:r>
                      <a:endParaRPr lang="en-GB" sz="2400" kern="100">
                        <a:solidFill>
                          <a:schemeClr val="tx1"/>
                        </a:solidFill>
                        <a:effectLst/>
                        <a:latin typeface="Calibri"/>
                        <a:ea typeface="Calibri"/>
                      </a:endParaRPr>
                    </a:p>
                  </a:txBody>
                  <a:tcPr marL="63500" marR="63500" marT="38100" marB="38100" anchor="ctr">
                    <a:solidFill>
                      <a:schemeClr val="bg1">
                        <a:lumMod val="85000"/>
                      </a:schemeClr>
                    </a:solidFill>
                  </a:tcPr>
                </a:tc>
                <a:tc>
                  <a:txBody>
                    <a:bodyPr/>
                    <a:lstStyle/>
                    <a:p>
                      <a:pPr marL="74930" indent="-6350" algn="ctr">
                        <a:lnSpc>
                          <a:spcPct val="111000"/>
                        </a:lnSpc>
                        <a:spcAft>
                          <a:spcPts val="20"/>
                        </a:spcAft>
                        <a:buNone/>
                      </a:pPr>
                      <a:r>
                        <a:rPr lang="en-AU" sz="1400" kern="100">
                          <a:solidFill>
                            <a:schemeClr val="tx1"/>
                          </a:solidFill>
                          <a:effectLst/>
                        </a:rPr>
                        <a:t>Minor</a:t>
                      </a:r>
                      <a:endParaRPr lang="en-GB" sz="2400" kern="100">
                        <a:solidFill>
                          <a:schemeClr val="tx1"/>
                        </a:solidFill>
                        <a:effectLst/>
                        <a:latin typeface="Calibri"/>
                        <a:ea typeface="Calibri"/>
                      </a:endParaRPr>
                    </a:p>
                  </a:txBody>
                  <a:tcPr marL="63500" marR="63500" marT="38100" marB="38100" anchor="ctr">
                    <a:solidFill>
                      <a:schemeClr val="bg1">
                        <a:lumMod val="85000"/>
                      </a:schemeClr>
                    </a:solidFill>
                  </a:tcPr>
                </a:tc>
                <a:tc>
                  <a:txBody>
                    <a:bodyPr/>
                    <a:lstStyle/>
                    <a:p>
                      <a:pPr marL="74930" indent="-6350" algn="ctr">
                        <a:lnSpc>
                          <a:spcPct val="111000"/>
                        </a:lnSpc>
                        <a:spcAft>
                          <a:spcPts val="20"/>
                        </a:spcAft>
                        <a:buNone/>
                      </a:pPr>
                      <a:r>
                        <a:rPr lang="en-AU" sz="1400" kern="100">
                          <a:solidFill>
                            <a:schemeClr val="tx1"/>
                          </a:solidFill>
                          <a:effectLst/>
                        </a:rPr>
                        <a:t>Low</a:t>
                      </a:r>
                      <a:endParaRPr lang="en-GB" sz="2400" kern="100">
                        <a:solidFill>
                          <a:schemeClr val="tx1"/>
                        </a:solidFill>
                        <a:effectLst/>
                        <a:latin typeface="Calibri"/>
                        <a:ea typeface="Calibri"/>
                      </a:endParaRPr>
                    </a:p>
                  </a:txBody>
                  <a:tcPr marL="63500" marR="63500" marT="38100" marB="38100" anchor="ctr">
                    <a:solidFill>
                      <a:schemeClr val="bg1">
                        <a:lumMod val="85000"/>
                      </a:schemeClr>
                    </a:solidFill>
                  </a:tcPr>
                </a:tc>
                <a:tc>
                  <a:txBody>
                    <a:bodyPr/>
                    <a:lstStyle/>
                    <a:p>
                      <a:pPr marL="74930" indent="-6350" algn="ctr">
                        <a:lnSpc>
                          <a:spcPct val="111000"/>
                        </a:lnSpc>
                        <a:spcAft>
                          <a:spcPts val="20"/>
                        </a:spcAft>
                        <a:buNone/>
                      </a:pPr>
                      <a:r>
                        <a:rPr lang="en-AU" sz="1400" kern="100">
                          <a:solidFill>
                            <a:schemeClr val="tx1"/>
                          </a:solidFill>
                          <a:effectLst/>
                        </a:rPr>
                        <a:t>↓ Decreasing</a:t>
                      </a:r>
                      <a:endParaRPr lang="en-GB" sz="2400" kern="100">
                        <a:solidFill>
                          <a:schemeClr val="tx1"/>
                        </a:solidFill>
                        <a:effectLst/>
                        <a:latin typeface="Calibri"/>
                        <a:ea typeface="Calibri"/>
                      </a:endParaRPr>
                    </a:p>
                  </a:txBody>
                  <a:tcPr marL="63500" marR="63500" marT="38100" marB="38100" anchor="ctr">
                    <a:solidFill>
                      <a:schemeClr val="bg1">
                        <a:lumMod val="85000"/>
                      </a:schemeClr>
                    </a:solidFill>
                  </a:tcPr>
                </a:tc>
                <a:tc>
                  <a:txBody>
                    <a:bodyPr/>
                    <a:lstStyle/>
                    <a:p>
                      <a:pPr marL="74930" indent="-6350" algn="ctr">
                        <a:lnSpc>
                          <a:spcPct val="111000"/>
                        </a:lnSpc>
                        <a:spcAft>
                          <a:spcPts val="20"/>
                        </a:spcAft>
                        <a:buNone/>
                      </a:pPr>
                      <a:r>
                        <a:rPr lang="en-AU" sz="1400" kern="100">
                          <a:solidFill>
                            <a:schemeClr val="tx1"/>
                          </a:solidFill>
                          <a:effectLst/>
                        </a:rPr>
                        <a:t>KRA 1</a:t>
                      </a:r>
                      <a:endParaRPr lang="en-GB" sz="2400" kern="100">
                        <a:solidFill>
                          <a:schemeClr val="tx1"/>
                        </a:solidFill>
                        <a:effectLst/>
                        <a:latin typeface="Calibri"/>
                        <a:ea typeface="Calibri"/>
                      </a:endParaRPr>
                    </a:p>
                  </a:txBody>
                  <a:tcPr marL="63500" marR="63500" marT="38100" marB="38100" anchor="ctr">
                    <a:solidFill>
                      <a:schemeClr val="bg1">
                        <a:lumMod val="85000"/>
                      </a:schemeClr>
                    </a:solidFill>
                  </a:tcPr>
                </a:tc>
                <a:tc>
                  <a:txBody>
                    <a:bodyPr/>
                    <a:lstStyle/>
                    <a:p>
                      <a:pPr marL="74930" indent="-6350" algn="just">
                        <a:lnSpc>
                          <a:spcPct val="111000"/>
                        </a:lnSpc>
                        <a:spcAft>
                          <a:spcPts val="20"/>
                        </a:spcAft>
                        <a:buNone/>
                      </a:pPr>
                      <a:r>
                        <a:rPr lang="en-AU" sz="1400" kern="100" dirty="0">
                          <a:solidFill>
                            <a:schemeClr val="tx1"/>
                          </a:solidFill>
                          <a:effectLst/>
                        </a:rPr>
                        <a:t>Improvement actions already identified. Membership and quorum requirements under review.</a:t>
                      </a:r>
                      <a:endParaRPr lang="en-GB" sz="2400" kern="100" dirty="0">
                        <a:solidFill>
                          <a:schemeClr val="tx1"/>
                        </a:solidFill>
                        <a:effectLst/>
                        <a:latin typeface="Calibri"/>
                        <a:ea typeface="Calibri"/>
                      </a:endParaRPr>
                    </a:p>
                  </a:txBody>
                  <a:tcPr marL="63500" marR="63500" marT="38100" marB="38100" anchor="ctr">
                    <a:solidFill>
                      <a:schemeClr val="bg1">
                        <a:lumMod val="85000"/>
                      </a:schemeClr>
                    </a:solidFill>
                  </a:tcPr>
                </a:tc>
                <a:extLst>
                  <a:ext uri="{0D108BD9-81ED-4DB2-BD59-A6C34878D82A}">
                    <a16:rowId xmlns:a16="http://schemas.microsoft.com/office/drawing/2014/main" val="2795586843"/>
                  </a:ext>
                </a:extLst>
              </a:tr>
              <a:tr h="1138478">
                <a:tc>
                  <a:txBody>
                    <a:bodyPr/>
                    <a:lstStyle/>
                    <a:p>
                      <a:pPr marL="74930" indent="-6350" algn="ctr">
                        <a:lnSpc>
                          <a:spcPct val="111000"/>
                        </a:lnSpc>
                        <a:spcAft>
                          <a:spcPts val="20"/>
                        </a:spcAft>
                        <a:buNone/>
                      </a:pPr>
                      <a:r>
                        <a:rPr lang="en-AU" sz="1400" kern="100">
                          <a:effectLst/>
                        </a:rPr>
                        <a:t>WRP-13</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Slow SC decision-making</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Unlikely</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Minor</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Low</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Decreasing</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KRA 1</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Improvement actions expected to reduce delays. Delegation policy to empower PMU.</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2172662411"/>
                  </a:ext>
                </a:extLst>
              </a:tr>
              <a:tr h="1138478">
                <a:tc>
                  <a:txBody>
                    <a:bodyPr/>
                    <a:lstStyle/>
                    <a:p>
                      <a:pPr marL="74930" indent="-6350" algn="ctr">
                        <a:lnSpc>
                          <a:spcPct val="111000"/>
                        </a:lnSpc>
                        <a:spcAft>
                          <a:spcPts val="20"/>
                        </a:spcAft>
                        <a:buNone/>
                      </a:pPr>
                      <a:r>
                        <a:rPr lang="en-AU" sz="1400" kern="100">
                          <a:effectLst/>
                        </a:rPr>
                        <a:t>WRP-14</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Delays from PMC/ministerial approvals</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Unlikely</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Minor</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Low</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Decreasing</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KRA 1</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Dependent on external governance processes. Out-of-session approvals used when required.</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2756054161"/>
                  </a:ext>
                </a:extLst>
              </a:tr>
              <a:tr h="1590435">
                <a:tc>
                  <a:txBody>
                    <a:bodyPr/>
                    <a:lstStyle/>
                    <a:p>
                      <a:pPr marL="74930" indent="-6350" algn="ctr">
                        <a:lnSpc>
                          <a:spcPct val="111000"/>
                        </a:lnSpc>
                        <a:spcAft>
                          <a:spcPts val="20"/>
                        </a:spcAft>
                        <a:buNone/>
                      </a:pPr>
                      <a:r>
                        <a:rPr lang="en-AU" sz="1400" kern="100">
                          <a:effectLst/>
                        </a:rPr>
                        <a:t>WRP-15</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a:effectLst/>
                        </a:rPr>
                        <a:t>Duplication of liaison platforms</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Possible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Insignificant</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Low</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 Stable</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ctr">
                        <a:lnSpc>
                          <a:spcPct val="111000"/>
                        </a:lnSpc>
                        <a:spcAft>
                          <a:spcPts val="20"/>
                        </a:spcAft>
                        <a:buNone/>
                      </a:pPr>
                      <a:r>
                        <a:rPr lang="en-AU" sz="1400" kern="100">
                          <a:effectLst/>
                        </a:rPr>
                        <a:t>All</a:t>
                      </a:r>
                      <a:endParaRPr lang="en-GB" sz="2400" kern="10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tc>
                  <a:txBody>
                    <a:bodyPr/>
                    <a:lstStyle/>
                    <a:p>
                      <a:pPr marL="74930" indent="-6350" algn="just">
                        <a:lnSpc>
                          <a:spcPct val="111000"/>
                        </a:lnSpc>
                        <a:spcAft>
                          <a:spcPts val="20"/>
                        </a:spcAft>
                        <a:buNone/>
                      </a:pPr>
                      <a:r>
                        <a:rPr lang="en-AU" sz="1400" kern="100" dirty="0">
                          <a:effectLst/>
                        </a:rPr>
                        <a:t>Low impact but worth monitoring. Roles to be clarified through PRP Technical Working Group TORs.</a:t>
                      </a:r>
                      <a:endParaRPr lang="en-GB" sz="2400" kern="100" dirty="0">
                        <a:solidFill>
                          <a:srgbClr val="000000"/>
                        </a:solidFill>
                        <a:effectLst/>
                        <a:latin typeface="Calibri" panose="020F0502020204030204" pitchFamily="34" charset="0"/>
                        <a:ea typeface="Calibri" panose="020F0502020204030204" pitchFamily="34" charset="0"/>
                      </a:endParaRPr>
                    </a:p>
                  </a:txBody>
                  <a:tcPr marL="63500" marR="63500" marT="38100" marB="38100" anchor="ctr"/>
                </a:tc>
                <a:extLst>
                  <a:ext uri="{0D108BD9-81ED-4DB2-BD59-A6C34878D82A}">
                    <a16:rowId xmlns:a16="http://schemas.microsoft.com/office/drawing/2014/main" val="4163563507"/>
                  </a:ext>
                </a:extLst>
              </a:tr>
            </a:tbl>
          </a:graphicData>
        </a:graphic>
      </p:graphicFrame>
    </p:spTree>
    <p:extLst>
      <p:ext uri="{BB962C8B-B14F-4D97-AF65-F5344CB8AC3E}">
        <p14:creationId xmlns:p14="http://schemas.microsoft.com/office/powerpoint/2010/main" val="604434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AB74A1-2D32-EC74-7E67-EB4DE100866A}"/>
              </a:ext>
            </a:extLst>
          </p:cNvPr>
          <p:cNvSpPr>
            <a:spLocks noGrp="1"/>
          </p:cNvSpPr>
          <p:nvPr>
            <p:ph type="ctrTitle"/>
          </p:nvPr>
        </p:nvSpPr>
        <p:spPr/>
        <p:txBody>
          <a:bodyPr/>
          <a:lstStyle/>
          <a:p>
            <a:r>
              <a:rPr lang="en-US" dirty="0"/>
              <a:t>Questions</a:t>
            </a:r>
          </a:p>
        </p:txBody>
      </p:sp>
      <p:sp>
        <p:nvSpPr>
          <p:cNvPr id="3" name="Subtitle 2">
            <a:extLst>
              <a:ext uri="{FF2B5EF4-FFF2-40B4-BE49-F238E27FC236}">
                <a16:creationId xmlns:a16="http://schemas.microsoft.com/office/drawing/2014/main" id="{3738E15E-0106-6197-E5A6-5CC2F32566BD}"/>
              </a:ext>
            </a:extLst>
          </p:cNvPr>
          <p:cNvSpPr>
            <a:spLocks noGrp="1"/>
          </p:cNvSpPr>
          <p:nvPr>
            <p:ph type="subTitle" idx="1"/>
          </p:nvPr>
        </p:nvSpPr>
        <p:spPr/>
        <p:txBody>
          <a:bodyPr/>
          <a:lstStyle/>
          <a:p>
            <a:r>
              <a:rPr lang="en-US" dirty="0"/>
              <a:t>Tank </a:t>
            </a:r>
            <a:r>
              <a:rPr lang="en-US" dirty="0" err="1"/>
              <a:t>yu</a:t>
            </a:r>
            <a:r>
              <a:rPr lang="en-US" dirty="0"/>
              <a:t> </a:t>
            </a:r>
            <a:r>
              <a:rPr lang="en-US" dirty="0" err="1"/>
              <a:t>tumas</a:t>
            </a:r>
            <a:endParaRPr lang="en-US" dirty="0"/>
          </a:p>
        </p:txBody>
      </p:sp>
    </p:spTree>
    <p:extLst>
      <p:ext uri="{BB962C8B-B14F-4D97-AF65-F5344CB8AC3E}">
        <p14:creationId xmlns:p14="http://schemas.microsoft.com/office/powerpoint/2010/main" val="1489307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600bc44-2015-4da8-875d-07b815e122b5" xsi:nil="true"/>
    <lcf76f155ced4ddcb4097134ff3c332f xmlns="5c9379e0-c8fe-4c72-bd8d-06eab88b1c4d">
      <Terms xmlns="http://schemas.microsoft.com/office/infopath/2007/PartnerControls"/>
    </lcf76f155ced4ddcb4097134ff3c332f>
    <Top_x0020_2_x0020_Data_x0020_Framework_x0020_Principles xmlns="5c9379e0-c8fe-4c72-bd8d-06eab88b1c4d"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61B93D4149CF1F4A82E5E3E1C517E5E7" ma:contentTypeVersion="14" ma:contentTypeDescription="Create a new document." ma:contentTypeScope="" ma:versionID="8ad193fbfcbf4566f63298ea2daa23e7">
  <xsd:schema xmlns:xsd="http://www.w3.org/2001/XMLSchema" xmlns:xs="http://www.w3.org/2001/XMLSchema" xmlns:p="http://schemas.microsoft.com/office/2006/metadata/properties" xmlns:ns2="5c9379e0-c8fe-4c72-bd8d-06eab88b1c4d" xmlns:ns3="4600bc44-2015-4da8-875d-07b815e122b5" targetNamespace="http://schemas.microsoft.com/office/2006/metadata/properties" ma:root="true" ma:fieldsID="dfa26346bf4f8b207cd093a399659714" ns2:_="" ns3:_="">
    <xsd:import namespace="5c9379e0-c8fe-4c72-bd8d-06eab88b1c4d"/>
    <xsd:import namespace="4600bc44-2015-4da8-875d-07b815e122b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Top_x0020_2_x0020_Data_x0020_Framework_x0020_Principl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c9379e0-c8fe-4c72-bd8d-06eab88b1c4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5926c1b7-6265-4b08-9951-3c22af25e65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Top_x0020_2_x0020_Data_x0020_Framework_x0020_Principles" ma:index="21" nillable="true" ma:displayName="Top 2 Data Framework Principles" ma:format="Dropdown" ma:internalName="Top_x0020_2_x0020_Data_x0020_Framework_x0020_Principles">
      <xsd:complexType>
        <xsd:complexContent>
          <xsd:extension base="dms:MultiChoice">
            <xsd:sequence>
              <xsd:element name="Value" maxOccurs="unbounded" minOccurs="0" nillable="true">
                <xsd:simpleType>
                  <xsd:restriction base="dms:Choice">
                    <xsd:enumeration value="1. A Sustainable Financing and Asset Management Roadmap (Appendix B) and Improvement Strategies for each asset class are developed and updated at least every 5 years, to guide capability uplift and asset performance in the region."/>
                    <xsd:enumeration value="2.  Standardised regional technology for inter-operability and establish preferred supplier panel contracts for the Pacific, to streamline sharing of spares and maintenance resources, reduce cost and technical burden for countries through pooled regional solutions."/>
                    <xsd:enumeration value="3. Establish the Pacific MHEWS Asset Management Operational Fund and Investment Facility, to provide sustainable long-term pooled financing to operate and maintain critical regional assets, supplementing national budgets."/>
                    <xsd:enumeration value="4. Critical regional assets for MHEWS are agreed and identified as the Pacific Regional Observing Network (Appendix C) and is reviewed at least biennially. This includes enabling assets such as regional training centre, regional instrument centre, pacific WIS2 node and pacific integrated forecasting platform. GBON SOFF stations are a subset."/>
                  </xsd:restriction>
                </xsd:simple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600bc44-2015-4da8-875d-07b815e122b5"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d910c851-c325-4e55-9a04-b815e3608e32}" ma:internalName="TaxCatchAll" ma:showField="CatchAllData" ma:web="4600bc44-2015-4da8-875d-07b815e122b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CF4E79C-DE32-4FDE-ABB4-A9924C1411CB}">
  <ds:schemaRefs>
    <ds:schemaRef ds:uri="http://schemas.microsoft.com/sharepoint/v3/contenttype/forms"/>
  </ds:schemaRefs>
</ds:datastoreItem>
</file>

<file path=customXml/itemProps2.xml><?xml version="1.0" encoding="utf-8"?>
<ds:datastoreItem xmlns:ds="http://schemas.openxmlformats.org/officeDocument/2006/customXml" ds:itemID="{AF74E28B-1332-4EBC-9DC6-7131DED4D048}">
  <ds:schemaRefs>
    <ds:schemaRef ds:uri="4600bc44-2015-4da8-875d-07b815e122b5"/>
    <ds:schemaRef ds:uri="5c9379e0-c8fe-4c72-bd8d-06eab88b1c4d"/>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2FAC1ED-4AA7-4D04-A5CE-F4E969AA51D9}">
  <ds:schemaRefs>
    <ds:schemaRef ds:uri="4600bc44-2015-4da8-875d-07b815e122b5"/>
    <ds:schemaRef ds:uri="5c9379e0-c8fe-4c72-bd8d-06eab88b1c4d"/>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16</TotalTime>
  <Words>1386</Words>
  <Application>Microsoft Macintosh PowerPoint</Application>
  <PresentationFormat>Widescreen</PresentationFormat>
  <Paragraphs>304</Paragraphs>
  <Slides>9</Slides>
  <Notes>3</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9</vt:i4>
      </vt:variant>
    </vt:vector>
  </HeadingPairs>
  <TitlesOfParts>
    <vt:vector size="15" baseType="lpstr">
      <vt:lpstr>Aptos</vt:lpstr>
      <vt:lpstr>Aptos Display</vt:lpstr>
      <vt:lpstr>Arial</vt:lpstr>
      <vt:lpstr>Calibri</vt:lpstr>
      <vt:lpstr>Office Theme</vt:lpstr>
      <vt:lpstr>1_Office Theme</vt:lpstr>
      <vt:lpstr>FY2025 Programmatic  Risk Brief</vt:lpstr>
      <vt:lpstr>Purpose</vt:lpstr>
      <vt:lpstr>PowerPoint Presentation</vt:lpstr>
      <vt:lpstr>PowerPoint Presentation</vt:lpstr>
      <vt:lpstr>PowerPoint Presentation</vt:lpstr>
      <vt:lpstr>PowerPoint Presentation</vt:lpstr>
      <vt:lpstr>PowerPoint Presentation</vt:lpstr>
      <vt:lpstr>PowerPoint Presentation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Third Weather Ready Pacific Steering Committee Meeting  Progress &amp; Budget Tracking Report January-June 2025</dc:title>
  <dc:creator>'Ofa Fa'anunu</dc:creator>
  <cp:lastModifiedBy>Richard Lal</cp:lastModifiedBy>
  <cp:revision>63</cp:revision>
  <dcterms:created xsi:type="dcterms:W3CDTF">2024-11-05T07:42:31Z</dcterms:created>
  <dcterms:modified xsi:type="dcterms:W3CDTF">2026-05-31T13:03:23Z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0x01010061B93D4149CF1F4A82E5E3E1C517E5E7</vt:lpwstr>
  </property>
  <property fmtid="{D5CDD505-2E9C-101B-9397-08002B2CF9AE}" pid="3" name="MediaServiceImageTags">
    <vt:lpwstr/>
  </property>
  <property fmtid="{D5CDD505-2E9C-101B-9397-08002B2CF9AE}" pid="4" name="MSIP_Label_55edad5e-85c4-4d99-839f-4db88ccef5c5_Enabled">
    <vt:lpwstr>true</vt:lpwstr>
  </property>
  <property fmtid="{D5CDD505-2E9C-101B-9397-08002B2CF9AE}" pid="5" name="MSIP_Label_55edad5e-85c4-4d99-839f-4db88ccef5c5_SetDate">
    <vt:lpwstr>2026-05-22T22:39:45Z</vt:lpwstr>
  </property>
  <property fmtid="{D5CDD505-2E9C-101B-9397-08002B2CF9AE}" pid="6" name="MSIP_Label_55edad5e-85c4-4d99-839f-4db88ccef5c5_Method">
    <vt:lpwstr>Standard</vt:lpwstr>
  </property>
  <property fmtid="{D5CDD505-2E9C-101B-9397-08002B2CF9AE}" pid="7" name="MSIP_Label_55edad5e-85c4-4d99-839f-4db88ccef5c5_Name">
    <vt:lpwstr>PSPF Official</vt:lpwstr>
  </property>
  <property fmtid="{D5CDD505-2E9C-101B-9397-08002B2CF9AE}" pid="8" name="MSIP_Label_55edad5e-85c4-4d99-839f-4db88ccef5c5_SiteId">
    <vt:lpwstr>d1ad7db5-97dd-4f2b-816e-50d663b7bb94</vt:lpwstr>
  </property>
  <property fmtid="{D5CDD505-2E9C-101B-9397-08002B2CF9AE}" pid="9" name="MSIP_Label_55edad5e-85c4-4d99-839f-4db88ccef5c5_ActionId">
    <vt:lpwstr>97c6655e-271e-4a92-aaab-6deb2d02c91a</vt:lpwstr>
  </property>
  <property fmtid="{D5CDD505-2E9C-101B-9397-08002B2CF9AE}" pid="10" name="MSIP_Label_55edad5e-85c4-4d99-839f-4db88ccef5c5_ContentBits">
    <vt:lpwstr>3</vt:lpwstr>
  </property>
  <property fmtid="{D5CDD505-2E9C-101B-9397-08002B2CF9AE}" pid="11" name="MSIP_Label_55edad5e-85c4-4d99-839f-4db88ccef5c5_Tag">
    <vt:lpwstr>10, 3, 0, 1</vt:lpwstr>
  </property>
  <property fmtid="{D5CDD505-2E9C-101B-9397-08002B2CF9AE}" pid="12" name="ClassificationContentMarkingFooterLocations">
    <vt:lpwstr>Office Theme:10\25 SPREP PYOCR:8\1_Office Theme:10</vt:lpwstr>
  </property>
  <property fmtid="{D5CDD505-2E9C-101B-9397-08002B2CF9AE}" pid="13" name="ClassificationContentMarkingFooterText">
    <vt:lpwstr>OFFICIAL</vt:lpwstr>
  </property>
  <property fmtid="{D5CDD505-2E9C-101B-9397-08002B2CF9AE}" pid="14" name="ClassificationContentMarkingHeaderLocations">
    <vt:lpwstr>Office Theme:9\25 SPREP PYOCR:7\1_Office Theme:9</vt:lpwstr>
  </property>
  <property fmtid="{D5CDD505-2E9C-101B-9397-08002B2CF9AE}" pid="15" name="ClassificationContentMarkingHeaderText">
    <vt:lpwstr>OFFICIAL</vt:lpwstr>
  </property>
</Properties>
</file>