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7" r:id="rId3"/>
    <p:sldId id="369" r:id="rId4"/>
    <p:sldId id="375" r:id="rId5"/>
    <p:sldId id="376" r:id="rId6"/>
    <p:sldId id="377" r:id="rId7"/>
    <p:sldId id="370" r:id="rId8"/>
    <p:sldId id="371" r:id="rId9"/>
    <p:sldId id="372" r:id="rId10"/>
    <p:sldId id="373" r:id="rId11"/>
    <p:sldId id="374" r:id="rId12"/>
    <p:sldId id="363" r:id="rId13"/>
    <p:sldId id="358" r:id="rId14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58A2CF"/>
    <a:srgbClr val="D53404"/>
    <a:srgbClr val="A6A69A"/>
    <a:srgbClr val="5FAFDF"/>
    <a:srgbClr val="E59316"/>
    <a:srgbClr val="E58B2D"/>
    <a:srgbClr val="198195"/>
    <a:srgbClr val="277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4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5800" y="-1648"/>
      </p:cViewPr>
      <p:guideLst>
        <p:guide orient="horz" pos="3130"/>
        <p:guide pos="214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aveconsultingaustralia.sharepoint.com/sites/WaveConsulting/Shared%20Documents/3.%20Services/2019-032-PacificCapacity-AWP/3.%20Working%20docs/Stage%202b%20-%20survey%20results/Survey%20results%2004Au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'Inadequ resour'!$A$3:$A$11</c:f>
              <c:strCache>
                <c:ptCount val="9"/>
                <c:pt idx="0">
                  <c:v>Instrumentation</c:v>
                </c:pt>
                <c:pt idx="1">
                  <c:v>Field staff</c:v>
                </c:pt>
                <c:pt idx="2">
                  <c:v>Communications networks</c:v>
                </c:pt>
                <c:pt idx="3">
                  <c:v>Data management</c:v>
                </c:pt>
                <c:pt idx="4">
                  <c:v>Staffing</c:v>
                </c:pt>
                <c:pt idx="5">
                  <c:v>Training</c:v>
                </c:pt>
                <c:pt idx="6">
                  <c:v>Transport / logistics</c:v>
                </c:pt>
                <c:pt idx="7">
                  <c:v>Accommodation</c:v>
                </c:pt>
                <c:pt idx="8">
                  <c:v>Other (please specify)</c:v>
                </c:pt>
              </c:strCache>
            </c:strRef>
          </c:cat>
          <c:val>
            <c:numRef>
              <c:f>'Inadequ resour'!$B$3:$B$11</c:f>
              <c:numCache>
                <c:formatCode>0.00%</c:formatCode>
                <c:ptCount val="9"/>
                <c:pt idx="0">
                  <c:v>0.66670000000000007</c:v>
                </c:pt>
                <c:pt idx="1">
                  <c:v>0.47620000000000001</c:v>
                </c:pt>
                <c:pt idx="2">
                  <c:v>0.33329999999999999</c:v>
                </c:pt>
                <c:pt idx="3">
                  <c:v>0.71430000000000005</c:v>
                </c:pt>
                <c:pt idx="4">
                  <c:v>0.52380000000000004</c:v>
                </c:pt>
                <c:pt idx="5">
                  <c:v>0.95239999999999991</c:v>
                </c:pt>
                <c:pt idx="6">
                  <c:v>0.33329999999999999</c:v>
                </c:pt>
                <c:pt idx="7">
                  <c:v>0.1905</c:v>
                </c:pt>
                <c:pt idx="8">
                  <c:v>4.7600000000000003E-2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F-4BEE-9673-94907BB5D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78"/>
        <c:axId val="104715232"/>
        <c:axId val="104714672"/>
      </c:barChart>
      <c:catAx>
        <c:axId val="104715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14672"/>
        <c:crosses val="autoZero"/>
        <c:auto val="1"/>
        <c:lblAlgn val="ctr"/>
        <c:lblOffset val="100"/>
        <c:noMultiLvlLbl val="0"/>
      </c:catAx>
      <c:valAx>
        <c:axId val="104714672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152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65ED22-6412-45F5-A41D-1D91F3DD8CF7}" type="doc">
      <dgm:prSet loTypeId="urn:microsoft.com/office/officeart/2005/8/layout/radial5" loCatId="cycle" qsTypeId="urn:microsoft.com/office/officeart/2005/8/quickstyle/simple1" qsCatId="simple" csTypeId="urn:microsoft.com/office/officeart/2005/8/colors/accent1_1" csCatId="accent1" phldr="1"/>
      <dgm:spPr/>
    </dgm:pt>
    <dgm:pt modelId="{BE68F1FE-EB4C-48E3-B187-C67BB2F0A029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AU" sz="1400" dirty="0">
              <a:solidFill>
                <a:srgbClr val="000000"/>
              </a:solidFill>
            </a:rPr>
            <a:t>Capacity building</a:t>
          </a:r>
        </a:p>
      </dgm:t>
    </dgm:pt>
    <dgm:pt modelId="{E0F8F63A-66C8-4402-90BD-1395D3ECDDC3}" type="parTrans" cxnId="{B2163B74-35D6-4151-988D-544CEB251E73}">
      <dgm:prSet/>
      <dgm:spPr/>
      <dgm:t>
        <a:bodyPr/>
        <a:lstStyle/>
        <a:p>
          <a:endParaRPr lang="en-AU" sz="1800">
            <a:solidFill>
              <a:srgbClr val="000000"/>
            </a:solidFill>
          </a:endParaRPr>
        </a:p>
      </dgm:t>
    </dgm:pt>
    <dgm:pt modelId="{F6616A6C-73D1-4177-9B82-C30E2C05EB07}" type="sibTrans" cxnId="{B2163B74-35D6-4151-988D-544CEB251E73}">
      <dgm:prSet/>
      <dgm:spPr/>
      <dgm:t>
        <a:bodyPr/>
        <a:lstStyle/>
        <a:p>
          <a:endParaRPr lang="en-AU" sz="1800">
            <a:solidFill>
              <a:srgbClr val="000000"/>
            </a:solidFill>
          </a:endParaRPr>
        </a:p>
      </dgm:t>
    </dgm:pt>
    <dgm:pt modelId="{CA5DF47E-3418-4AB5-9B85-6A6378A1F260}">
      <dgm:prSet phldrT="[Text]" custT="1"/>
      <dgm:spPr/>
      <dgm:t>
        <a:bodyPr/>
        <a:lstStyle/>
        <a:p>
          <a:r>
            <a:rPr lang="en-AU" sz="1200" dirty="0">
              <a:solidFill>
                <a:srgbClr val="000000"/>
              </a:solidFill>
            </a:rPr>
            <a:t>Partnerships</a:t>
          </a:r>
        </a:p>
      </dgm:t>
    </dgm:pt>
    <dgm:pt modelId="{F71EF5F2-4B43-462B-87DF-95EA32C9B57E}" type="parTrans" cxnId="{5EE56A61-E572-4B3B-B10B-D63602D8C336}">
      <dgm:prSet custT="1"/>
      <dgm:spPr/>
      <dgm:t>
        <a:bodyPr/>
        <a:lstStyle/>
        <a:p>
          <a:endParaRPr lang="en-AU" sz="1200">
            <a:solidFill>
              <a:srgbClr val="000000"/>
            </a:solidFill>
          </a:endParaRPr>
        </a:p>
      </dgm:t>
    </dgm:pt>
    <dgm:pt modelId="{2634D912-E7D4-4C10-9D86-B6F8E23CDC85}" type="sibTrans" cxnId="{5EE56A61-E572-4B3B-B10B-D63602D8C336}">
      <dgm:prSet/>
      <dgm:spPr/>
      <dgm:t>
        <a:bodyPr/>
        <a:lstStyle/>
        <a:p>
          <a:endParaRPr lang="en-AU" sz="1800">
            <a:solidFill>
              <a:srgbClr val="000000"/>
            </a:solidFill>
          </a:endParaRPr>
        </a:p>
      </dgm:t>
    </dgm:pt>
    <dgm:pt modelId="{FF57DF65-F450-47EE-81F7-53A06481AA32}">
      <dgm:prSet phldrT="[Text]" custT="1"/>
      <dgm:spPr/>
      <dgm:t>
        <a:bodyPr/>
        <a:lstStyle/>
        <a:p>
          <a:r>
            <a:rPr lang="en-AU" sz="1200" dirty="0">
              <a:solidFill>
                <a:srgbClr val="000000"/>
              </a:solidFill>
            </a:rPr>
            <a:t>Policy</a:t>
          </a:r>
        </a:p>
      </dgm:t>
    </dgm:pt>
    <dgm:pt modelId="{485FD3FD-917F-46D2-9F4D-E913B29AE198}" type="parTrans" cxnId="{8BB671E9-A842-4C40-9683-6A3170385E7B}">
      <dgm:prSet custT="1"/>
      <dgm:spPr/>
      <dgm:t>
        <a:bodyPr/>
        <a:lstStyle/>
        <a:p>
          <a:endParaRPr lang="en-AU" sz="1200">
            <a:solidFill>
              <a:srgbClr val="000000"/>
            </a:solidFill>
          </a:endParaRPr>
        </a:p>
      </dgm:t>
    </dgm:pt>
    <dgm:pt modelId="{B1AA5AB7-6ECE-4A50-B05D-D4CA02EC46EF}" type="sibTrans" cxnId="{8BB671E9-A842-4C40-9683-6A3170385E7B}">
      <dgm:prSet/>
      <dgm:spPr/>
      <dgm:t>
        <a:bodyPr/>
        <a:lstStyle/>
        <a:p>
          <a:endParaRPr lang="en-AU" sz="1800">
            <a:solidFill>
              <a:srgbClr val="000000"/>
            </a:solidFill>
          </a:endParaRPr>
        </a:p>
      </dgm:t>
    </dgm:pt>
    <dgm:pt modelId="{72BB7C78-C907-4102-8032-93CB4E4DECA4}">
      <dgm:prSet phldrT="[Text]" custT="1"/>
      <dgm:spPr/>
      <dgm:t>
        <a:bodyPr/>
        <a:lstStyle/>
        <a:p>
          <a:r>
            <a:rPr lang="en-AU" sz="1200" dirty="0">
              <a:solidFill>
                <a:srgbClr val="000000"/>
              </a:solidFill>
            </a:rPr>
            <a:t>Monitoring</a:t>
          </a:r>
        </a:p>
      </dgm:t>
    </dgm:pt>
    <dgm:pt modelId="{1CB4B7C3-4FAB-47E7-812D-BA99569282A9}" type="parTrans" cxnId="{AC37A9CF-7E66-4B82-92D3-29B5DF94E0E5}">
      <dgm:prSet custT="1"/>
      <dgm:spPr/>
      <dgm:t>
        <a:bodyPr/>
        <a:lstStyle/>
        <a:p>
          <a:endParaRPr lang="en-AU" sz="1200">
            <a:solidFill>
              <a:srgbClr val="000000"/>
            </a:solidFill>
          </a:endParaRPr>
        </a:p>
      </dgm:t>
    </dgm:pt>
    <dgm:pt modelId="{2D1E8499-73BA-40CA-A120-C16730BB9EB7}" type="sibTrans" cxnId="{AC37A9CF-7E66-4B82-92D3-29B5DF94E0E5}">
      <dgm:prSet/>
      <dgm:spPr/>
      <dgm:t>
        <a:bodyPr/>
        <a:lstStyle/>
        <a:p>
          <a:endParaRPr lang="en-AU" sz="1800">
            <a:solidFill>
              <a:srgbClr val="000000"/>
            </a:solidFill>
          </a:endParaRPr>
        </a:p>
      </dgm:t>
    </dgm:pt>
    <dgm:pt modelId="{49A5E6A2-CBB6-4D5A-8117-DD6D355ADDFA}">
      <dgm:prSet phldrT="[Text]" custT="1"/>
      <dgm:spPr/>
      <dgm:t>
        <a:bodyPr/>
        <a:lstStyle/>
        <a:p>
          <a:r>
            <a:rPr lang="en-AU" sz="1200" dirty="0">
              <a:solidFill>
                <a:srgbClr val="000000"/>
              </a:solidFill>
            </a:rPr>
            <a:t>Data management</a:t>
          </a:r>
        </a:p>
      </dgm:t>
    </dgm:pt>
    <dgm:pt modelId="{825081AD-6679-4216-A17A-415026F74FA4}" type="parTrans" cxnId="{17171130-B181-4B79-B67E-69E9AD3649D1}">
      <dgm:prSet custT="1"/>
      <dgm:spPr/>
      <dgm:t>
        <a:bodyPr/>
        <a:lstStyle/>
        <a:p>
          <a:endParaRPr lang="en-AU" sz="1200">
            <a:solidFill>
              <a:srgbClr val="000000"/>
            </a:solidFill>
          </a:endParaRPr>
        </a:p>
      </dgm:t>
    </dgm:pt>
    <dgm:pt modelId="{424FC08E-129F-451C-BCAF-6ACF3842C6D9}" type="sibTrans" cxnId="{17171130-B181-4B79-B67E-69E9AD3649D1}">
      <dgm:prSet/>
      <dgm:spPr/>
      <dgm:t>
        <a:bodyPr/>
        <a:lstStyle/>
        <a:p>
          <a:endParaRPr lang="en-AU" sz="1800">
            <a:solidFill>
              <a:srgbClr val="000000"/>
            </a:solidFill>
          </a:endParaRPr>
        </a:p>
      </dgm:t>
    </dgm:pt>
    <dgm:pt modelId="{6590FFC7-037E-4F62-BCD1-FE5D66133C28}">
      <dgm:prSet phldrT="[Text]" custT="1"/>
      <dgm:spPr/>
      <dgm:t>
        <a:bodyPr/>
        <a:lstStyle/>
        <a:p>
          <a:r>
            <a:rPr lang="en-AU" sz="1200" dirty="0">
              <a:solidFill>
                <a:srgbClr val="000000"/>
              </a:solidFill>
            </a:rPr>
            <a:t>User engagement</a:t>
          </a:r>
        </a:p>
      </dgm:t>
    </dgm:pt>
    <dgm:pt modelId="{6D674F1D-3230-48CD-B933-001A9B3DE63D}" type="parTrans" cxnId="{6468396A-64E8-435B-894A-2138AE0FC5E3}">
      <dgm:prSet custT="1"/>
      <dgm:spPr/>
      <dgm:t>
        <a:bodyPr/>
        <a:lstStyle/>
        <a:p>
          <a:endParaRPr lang="en-AU" sz="1200">
            <a:solidFill>
              <a:srgbClr val="000000"/>
            </a:solidFill>
          </a:endParaRPr>
        </a:p>
      </dgm:t>
    </dgm:pt>
    <dgm:pt modelId="{56CC91D2-D377-47B3-ACE2-235D615E1EA4}" type="sibTrans" cxnId="{6468396A-64E8-435B-894A-2138AE0FC5E3}">
      <dgm:prSet/>
      <dgm:spPr/>
      <dgm:t>
        <a:bodyPr/>
        <a:lstStyle/>
        <a:p>
          <a:endParaRPr lang="en-AU" sz="1800">
            <a:solidFill>
              <a:srgbClr val="000000"/>
            </a:solidFill>
          </a:endParaRPr>
        </a:p>
      </dgm:t>
    </dgm:pt>
    <dgm:pt modelId="{BF537147-2887-4130-83D4-D1FD1F62F2EF}">
      <dgm:prSet phldrT="[Text]" custT="1"/>
      <dgm:spPr/>
      <dgm:t>
        <a:bodyPr/>
        <a:lstStyle/>
        <a:p>
          <a:r>
            <a:rPr lang="en-AU" sz="1200" dirty="0">
              <a:solidFill>
                <a:srgbClr val="000000"/>
              </a:solidFill>
            </a:rPr>
            <a:t>Training</a:t>
          </a:r>
        </a:p>
      </dgm:t>
    </dgm:pt>
    <dgm:pt modelId="{2B164263-08B4-4578-91B9-ECFD429A433F}" type="parTrans" cxnId="{3D7BC449-F45D-4E9C-9F2F-57B8B29CF190}">
      <dgm:prSet custT="1"/>
      <dgm:spPr/>
      <dgm:t>
        <a:bodyPr/>
        <a:lstStyle/>
        <a:p>
          <a:endParaRPr lang="en-AU" sz="1200">
            <a:solidFill>
              <a:srgbClr val="000000"/>
            </a:solidFill>
          </a:endParaRPr>
        </a:p>
      </dgm:t>
    </dgm:pt>
    <dgm:pt modelId="{C54ED26F-3F4F-44C5-9497-4BB9F51C024D}" type="sibTrans" cxnId="{3D7BC449-F45D-4E9C-9F2F-57B8B29CF190}">
      <dgm:prSet/>
      <dgm:spPr/>
      <dgm:t>
        <a:bodyPr/>
        <a:lstStyle/>
        <a:p>
          <a:endParaRPr lang="en-AU" sz="1800">
            <a:solidFill>
              <a:srgbClr val="000000"/>
            </a:solidFill>
          </a:endParaRPr>
        </a:p>
      </dgm:t>
    </dgm:pt>
    <dgm:pt modelId="{B2044B47-BD47-4D94-9999-1015D260D692}">
      <dgm:prSet phldrT="[Text]" custT="1"/>
      <dgm:spPr/>
      <dgm:t>
        <a:bodyPr/>
        <a:lstStyle/>
        <a:p>
          <a:r>
            <a:rPr lang="en-AU" sz="1200" dirty="0">
              <a:solidFill>
                <a:srgbClr val="000000"/>
              </a:solidFill>
            </a:rPr>
            <a:t>Funding &amp; revenue</a:t>
          </a:r>
        </a:p>
      </dgm:t>
    </dgm:pt>
    <dgm:pt modelId="{8DDEB272-12B5-4D5E-B978-9ADAC69D0D49}" type="parTrans" cxnId="{EEAB6F41-F6BF-4FA1-A52F-008A4242C9AE}">
      <dgm:prSet custT="1"/>
      <dgm:spPr/>
      <dgm:t>
        <a:bodyPr/>
        <a:lstStyle/>
        <a:p>
          <a:endParaRPr lang="en-AU" sz="1200">
            <a:solidFill>
              <a:srgbClr val="000000"/>
            </a:solidFill>
          </a:endParaRPr>
        </a:p>
      </dgm:t>
    </dgm:pt>
    <dgm:pt modelId="{C8BF7225-0B9E-4F9B-AC05-D4ACFDE22C2C}" type="sibTrans" cxnId="{EEAB6F41-F6BF-4FA1-A52F-008A4242C9AE}">
      <dgm:prSet/>
      <dgm:spPr/>
      <dgm:t>
        <a:bodyPr/>
        <a:lstStyle/>
        <a:p>
          <a:endParaRPr lang="en-AU" sz="1800">
            <a:solidFill>
              <a:srgbClr val="000000"/>
            </a:solidFill>
          </a:endParaRPr>
        </a:p>
      </dgm:t>
    </dgm:pt>
    <dgm:pt modelId="{E5D1F5C1-9AE2-42AA-9995-056A707DC0A9}" type="pres">
      <dgm:prSet presAssocID="{6965ED22-6412-45F5-A41D-1D91F3DD8C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7E6B5D5-7117-4B9A-A120-75B951A63FF7}" type="pres">
      <dgm:prSet presAssocID="{BE68F1FE-EB4C-48E3-B187-C67BB2F0A029}" presName="centerShape" presStyleLbl="node0" presStyleIdx="0" presStyleCnt="1"/>
      <dgm:spPr/>
    </dgm:pt>
    <dgm:pt modelId="{6B218FCC-9654-4999-A4E7-3C6316E77128}" type="pres">
      <dgm:prSet presAssocID="{485FD3FD-917F-46D2-9F4D-E913B29AE198}" presName="parTrans" presStyleLbl="sibTrans2D1" presStyleIdx="0" presStyleCnt="7"/>
      <dgm:spPr/>
    </dgm:pt>
    <dgm:pt modelId="{C39B7A82-C48B-48C0-8807-A424553AD71B}" type="pres">
      <dgm:prSet presAssocID="{485FD3FD-917F-46D2-9F4D-E913B29AE198}" presName="connectorText" presStyleLbl="sibTrans2D1" presStyleIdx="0" presStyleCnt="7"/>
      <dgm:spPr/>
    </dgm:pt>
    <dgm:pt modelId="{E8756BE0-FA05-4912-B6F9-1B18A3EA8B27}" type="pres">
      <dgm:prSet presAssocID="{FF57DF65-F450-47EE-81F7-53A06481AA32}" presName="node" presStyleLbl="node1" presStyleIdx="0" presStyleCnt="7">
        <dgm:presLayoutVars>
          <dgm:bulletEnabled val="1"/>
        </dgm:presLayoutVars>
      </dgm:prSet>
      <dgm:spPr/>
    </dgm:pt>
    <dgm:pt modelId="{79450C97-E934-41F9-A2EF-92D718E11D5F}" type="pres">
      <dgm:prSet presAssocID="{F71EF5F2-4B43-462B-87DF-95EA32C9B57E}" presName="parTrans" presStyleLbl="sibTrans2D1" presStyleIdx="1" presStyleCnt="7"/>
      <dgm:spPr/>
    </dgm:pt>
    <dgm:pt modelId="{47E33F05-CA20-4AF0-8320-B906ABBF7FC7}" type="pres">
      <dgm:prSet presAssocID="{F71EF5F2-4B43-462B-87DF-95EA32C9B57E}" presName="connectorText" presStyleLbl="sibTrans2D1" presStyleIdx="1" presStyleCnt="7"/>
      <dgm:spPr/>
    </dgm:pt>
    <dgm:pt modelId="{7A86B34D-66C7-4919-885D-6514CFC38AD6}" type="pres">
      <dgm:prSet presAssocID="{CA5DF47E-3418-4AB5-9B85-6A6378A1F260}" presName="node" presStyleLbl="node1" presStyleIdx="1" presStyleCnt="7">
        <dgm:presLayoutVars>
          <dgm:bulletEnabled val="1"/>
        </dgm:presLayoutVars>
      </dgm:prSet>
      <dgm:spPr/>
    </dgm:pt>
    <dgm:pt modelId="{AB15B05B-57D0-4C0A-AE30-C9FCD4CE350D}" type="pres">
      <dgm:prSet presAssocID="{1CB4B7C3-4FAB-47E7-812D-BA99569282A9}" presName="parTrans" presStyleLbl="sibTrans2D1" presStyleIdx="2" presStyleCnt="7"/>
      <dgm:spPr/>
    </dgm:pt>
    <dgm:pt modelId="{34C3D439-63F1-442E-8EC6-30BE0A5E5AFD}" type="pres">
      <dgm:prSet presAssocID="{1CB4B7C3-4FAB-47E7-812D-BA99569282A9}" presName="connectorText" presStyleLbl="sibTrans2D1" presStyleIdx="2" presStyleCnt="7"/>
      <dgm:spPr/>
    </dgm:pt>
    <dgm:pt modelId="{0FC0FA4C-59E5-4866-95CE-21331AA82024}" type="pres">
      <dgm:prSet presAssocID="{72BB7C78-C907-4102-8032-93CB4E4DECA4}" presName="node" presStyleLbl="node1" presStyleIdx="2" presStyleCnt="7" custRadScaleRad="99651" custRadScaleInc="-3542">
        <dgm:presLayoutVars>
          <dgm:bulletEnabled val="1"/>
        </dgm:presLayoutVars>
      </dgm:prSet>
      <dgm:spPr/>
    </dgm:pt>
    <dgm:pt modelId="{635A55BC-6915-41C8-A363-5B94EAC7E31B}" type="pres">
      <dgm:prSet presAssocID="{825081AD-6679-4216-A17A-415026F74FA4}" presName="parTrans" presStyleLbl="sibTrans2D1" presStyleIdx="3" presStyleCnt="7"/>
      <dgm:spPr/>
    </dgm:pt>
    <dgm:pt modelId="{33CA25AD-9EF4-4972-A938-09B1648270B3}" type="pres">
      <dgm:prSet presAssocID="{825081AD-6679-4216-A17A-415026F74FA4}" presName="connectorText" presStyleLbl="sibTrans2D1" presStyleIdx="3" presStyleCnt="7"/>
      <dgm:spPr/>
    </dgm:pt>
    <dgm:pt modelId="{678AD8E8-237E-41D6-B081-881B0F3F5B32}" type="pres">
      <dgm:prSet presAssocID="{49A5E6A2-CBB6-4D5A-8117-DD6D355ADDFA}" presName="node" presStyleLbl="node1" presStyleIdx="3" presStyleCnt="7">
        <dgm:presLayoutVars>
          <dgm:bulletEnabled val="1"/>
        </dgm:presLayoutVars>
      </dgm:prSet>
      <dgm:spPr/>
    </dgm:pt>
    <dgm:pt modelId="{EE7DECAD-1F37-435F-8B1B-0FE59349A96F}" type="pres">
      <dgm:prSet presAssocID="{6D674F1D-3230-48CD-B933-001A9B3DE63D}" presName="parTrans" presStyleLbl="sibTrans2D1" presStyleIdx="4" presStyleCnt="7"/>
      <dgm:spPr/>
    </dgm:pt>
    <dgm:pt modelId="{E91603B6-8DD6-437C-950B-3B231EA399D2}" type="pres">
      <dgm:prSet presAssocID="{6D674F1D-3230-48CD-B933-001A9B3DE63D}" presName="connectorText" presStyleLbl="sibTrans2D1" presStyleIdx="4" presStyleCnt="7"/>
      <dgm:spPr/>
    </dgm:pt>
    <dgm:pt modelId="{7448C56B-9862-45D2-8D56-7330A227F9E4}" type="pres">
      <dgm:prSet presAssocID="{6590FFC7-037E-4F62-BCD1-FE5D66133C28}" presName="node" presStyleLbl="node1" presStyleIdx="4" presStyleCnt="7">
        <dgm:presLayoutVars>
          <dgm:bulletEnabled val="1"/>
        </dgm:presLayoutVars>
      </dgm:prSet>
      <dgm:spPr/>
    </dgm:pt>
    <dgm:pt modelId="{C666F4F3-42C0-404C-8689-C494D1AB62C5}" type="pres">
      <dgm:prSet presAssocID="{2B164263-08B4-4578-91B9-ECFD429A433F}" presName="parTrans" presStyleLbl="sibTrans2D1" presStyleIdx="5" presStyleCnt="7"/>
      <dgm:spPr/>
    </dgm:pt>
    <dgm:pt modelId="{D45783A3-0649-4CF5-82E7-C61362DC5E4D}" type="pres">
      <dgm:prSet presAssocID="{2B164263-08B4-4578-91B9-ECFD429A433F}" presName="connectorText" presStyleLbl="sibTrans2D1" presStyleIdx="5" presStyleCnt="7"/>
      <dgm:spPr/>
    </dgm:pt>
    <dgm:pt modelId="{86E5C1F6-D478-4946-983F-4D3C3C2F29E7}" type="pres">
      <dgm:prSet presAssocID="{BF537147-2887-4130-83D4-D1FD1F62F2EF}" presName="node" presStyleLbl="node1" presStyleIdx="5" presStyleCnt="7">
        <dgm:presLayoutVars>
          <dgm:bulletEnabled val="1"/>
        </dgm:presLayoutVars>
      </dgm:prSet>
      <dgm:spPr/>
    </dgm:pt>
    <dgm:pt modelId="{AF45213F-6B1B-4976-B5C9-2EA81C09084D}" type="pres">
      <dgm:prSet presAssocID="{8DDEB272-12B5-4D5E-B978-9ADAC69D0D49}" presName="parTrans" presStyleLbl="sibTrans2D1" presStyleIdx="6" presStyleCnt="7"/>
      <dgm:spPr/>
    </dgm:pt>
    <dgm:pt modelId="{0A31390D-64B3-4FE8-947C-17DAC0E1AEDA}" type="pres">
      <dgm:prSet presAssocID="{8DDEB272-12B5-4D5E-B978-9ADAC69D0D49}" presName="connectorText" presStyleLbl="sibTrans2D1" presStyleIdx="6" presStyleCnt="7"/>
      <dgm:spPr/>
    </dgm:pt>
    <dgm:pt modelId="{755E2AE8-E5B9-475D-BB95-7E5D47055E8B}" type="pres">
      <dgm:prSet presAssocID="{B2044B47-BD47-4D94-9999-1015D260D692}" presName="node" presStyleLbl="node1" presStyleIdx="6" presStyleCnt="7">
        <dgm:presLayoutVars>
          <dgm:bulletEnabled val="1"/>
        </dgm:presLayoutVars>
      </dgm:prSet>
      <dgm:spPr/>
    </dgm:pt>
  </dgm:ptLst>
  <dgm:cxnLst>
    <dgm:cxn modelId="{C9EF641B-F771-4163-A602-E300A0B5C1B0}" type="presOf" srcId="{CA5DF47E-3418-4AB5-9B85-6A6378A1F260}" destId="{7A86B34D-66C7-4919-885D-6514CFC38AD6}" srcOrd="0" destOrd="0" presId="urn:microsoft.com/office/officeart/2005/8/layout/radial5"/>
    <dgm:cxn modelId="{96FCAC1F-A278-4969-AD60-F7DF24646596}" type="presOf" srcId="{BE68F1FE-EB4C-48E3-B187-C67BB2F0A029}" destId="{37E6B5D5-7117-4B9A-A120-75B951A63FF7}" srcOrd="0" destOrd="0" presId="urn:microsoft.com/office/officeart/2005/8/layout/radial5"/>
    <dgm:cxn modelId="{A4836128-86EB-4097-8BC8-F46FB327722A}" type="presOf" srcId="{F71EF5F2-4B43-462B-87DF-95EA32C9B57E}" destId="{47E33F05-CA20-4AF0-8320-B906ABBF7FC7}" srcOrd="1" destOrd="0" presId="urn:microsoft.com/office/officeart/2005/8/layout/radial5"/>
    <dgm:cxn modelId="{17171130-B181-4B79-B67E-69E9AD3649D1}" srcId="{BE68F1FE-EB4C-48E3-B187-C67BB2F0A029}" destId="{49A5E6A2-CBB6-4D5A-8117-DD6D355ADDFA}" srcOrd="3" destOrd="0" parTransId="{825081AD-6679-4216-A17A-415026F74FA4}" sibTransId="{424FC08E-129F-451C-BCAF-6ACF3842C6D9}"/>
    <dgm:cxn modelId="{DCED653B-72BB-46F1-A4BE-502D0F4D92A0}" type="presOf" srcId="{72BB7C78-C907-4102-8032-93CB4E4DECA4}" destId="{0FC0FA4C-59E5-4866-95CE-21331AA82024}" srcOrd="0" destOrd="0" presId="urn:microsoft.com/office/officeart/2005/8/layout/radial5"/>
    <dgm:cxn modelId="{5EE56A61-E572-4B3B-B10B-D63602D8C336}" srcId="{BE68F1FE-EB4C-48E3-B187-C67BB2F0A029}" destId="{CA5DF47E-3418-4AB5-9B85-6A6378A1F260}" srcOrd="1" destOrd="0" parTransId="{F71EF5F2-4B43-462B-87DF-95EA32C9B57E}" sibTransId="{2634D912-E7D4-4C10-9D86-B6F8E23CDC85}"/>
    <dgm:cxn modelId="{EEAB6F41-F6BF-4FA1-A52F-008A4242C9AE}" srcId="{BE68F1FE-EB4C-48E3-B187-C67BB2F0A029}" destId="{B2044B47-BD47-4D94-9999-1015D260D692}" srcOrd="6" destOrd="0" parTransId="{8DDEB272-12B5-4D5E-B978-9ADAC69D0D49}" sibTransId="{C8BF7225-0B9E-4F9B-AC05-D4ACFDE22C2C}"/>
    <dgm:cxn modelId="{3D7BC449-F45D-4E9C-9F2F-57B8B29CF190}" srcId="{BE68F1FE-EB4C-48E3-B187-C67BB2F0A029}" destId="{BF537147-2887-4130-83D4-D1FD1F62F2EF}" srcOrd="5" destOrd="0" parTransId="{2B164263-08B4-4578-91B9-ECFD429A433F}" sibTransId="{C54ED26F-3F4F-44C5-9497-4BB9F51C024D}"/>
    <dgm:cxn modelId="{6468396A-64E8-435B-894A-2138AE0FC5E3}" srcId="{BE68F1FE-EB4C-48E3-B187-C67BB2F0A029}" destId="{6590FFC7-037E-4F62-BCD1-FE5D66133C28}" srcOrd="4" destOrd="0" parTransId="{6D674F1D-3230-48CD-B933-001A9B3DE63D}" sibTransId="{56CC91D2-D377-47B3-ACE2-235D615E1EA4}"/>
    <dgm:cxn modelId="{E0BB504B-6864-4C9C-8CC3-4325C1958BCE}" type="presOf" srcId="{F71EF5F2-4B43-462B-87DF-95EA32C9B57E}" destId="{79450C97-E934-41F9-A2EF-92D718E11D5F}" srcOrd="0" destOrd="0" presId="urn:microsoft.com/office/officeart/2005/8/layout/radial5"/>
    <dgm:cxn modelId="{D098A34B-D738-4489-8E2E-AC63A46ECD9E}" type="presOf" srcId="{B2044B47-BD47-4D94-9999-1015D260D692}" destId="{755E2AE8-E5B9-475D-BB95-7E5D47055E8B}" srcOrd="0" destOrd="0" presId="urn:microsoft.com/office/officeart/2005/8/layout/radial5"/>
    <dgm:cxn modelId="{0433644E-9A27-42F0-8B43-91CF1E73EEE2}" type="presOf" srcId="{49A5E6A2-CBB6-4D5A-8117-DD6D355ADDFA}" destId="{678AD8E8-237E-41D6-B081-881B0F3F5B32}" srcOrd="0" destOrd="0" presId="urn:microsoft.com/office/officeart/2005/8/layout/radial5"/>
    <dgm:cxn modelId="{26196F6E-CF2D-49EB-9957-5D2B98B48896}" type="presOf" srcId="{825081AD-6679-4216-A17A-415026F74FA4}" destId="{635A55BC-6915-41C8-A363-5B94EAC7E31B}" srcOrd="0" destOrd="0" presId="urn:microsoft.com/office/officeart/2005/8/layout/radial5"/>
    <dgm:cxn modelId="{2ABC1F72-A658-4C49-AF02-BBF286D9A83E}" type="presOf" srcId="{1CB4B7C3-4FAB-47E7-812D-BA99569282A9}" destId="{34C3D439-63F1-442E-8EC6-30BE0A5E5AFD}" srcOrd="1" destOrd="0" presId="urn:microsoft.com/office/officeart/2005/8/layout/radial5"/>
    <dgm:cxn modelId="{B2163B74-35D6-4151-988D-544CEB251E73}" srcId="{6965ED22-6412-45F5-A41D-1D91F3DD8CF7}" destId="{BE68F1FE-EB4C-48E3-B187-C67BB2F0A029}" srcOrd="0" destOrd="0" parTransId="{E0F8F63A-66C8-4402-90BD-1395D3ECDDC3}" sibTransId="{F6616A6C-73D1-4177-9B82-C30E2C05EB07}"/>
    <dgm:cxn modelId="{44A9A583-8A86-4BCC-85E1-BE6B5110ED5C}" type="presOf" srcId="{BF537147-2887-4130-83D4-D1FD1F62F2EF}" destId="{86E5C1F6-D478-4946-983F-4D3C3C2F29E7}" srcOrd="0" destOrd="0" presId="urn:microsoft.com/office/officeart/2005/8/layout/radial5"/>
    <dgm:cxn modelId="{2DB25884-7AF3-400E-8562-91254B9CF618}" type="presOf" srcId="{6D674F1D-3230-48CD-B933-001A9B3DE63D}" destId="{E91603B6-8DD6-437C-950B-3B231EA399D2}" srcOrd="1" destOrd="0" presId="urn:microsoft.com/office/officeart/2005/8/layout/radial5"/>
    <dgm:cxn modelId="{D384698B-87FC-4F1F-9ADB-F945DCD60B5D}" type="presOf" srcId="{8DDEB272-12B5-4D5E-B978-9ADAC69D0D49}" destId="{0A31390D-64B3-4FE8-947C-17DAC0E1AEDA}" srcOrd="1" destOrd="0" presId="urn:microsoft.com/office/officeart/2005/8/layout/radial5"/>
    <dgm:cxn modelId="{A8E935A1-F268-4AD3-8527-79D39A817FFC}" type="presOf" srcId="{FF57DF65-F450-47EE-81F7-53A06481AA32}" destId="{E8756BE0-FA05-4912-B6F9-1B18A3EA8B27}" srcOrd="0" destOrd="0" presId="urn:microsoft.com/office/officeart/2005/8/layout/radial5"/>
    <dgm:cxn modelId="{73C12FA2-CAD4-4227-9E42-EE9CC9863FDB}" type="presOf" srcId="{2B164263-08B4-4578-91B9-ECFD429A433F}" destId="{D45783A3-0649-4CF5-82E7-C61362DC5E4D}" srcOrd="1" destOrd="0" presId="urn:microsoft.com/office/officeart/2005/8/layout/radial5"/>
    <dgm:cxn modelId="{683AFFA3-DF7A-4432-AED8-A7E84256CD32}" type="presOf" srcId="{6D674F1D-3230-48CD-B933-001A9B3DE63D}" destId="{EE7DECAD-1F37-435F-8B1B-0FE59349A96F}" srcOrd="0" destOrd="0" presId="urn:microsoft.com/office/officeart/2005/8/layout/radial5"/>
    <dgm:cxn modelId="{E7346BA8-FC42-4282-9E07-E8FC25F3BBA8}" type="presOf" srcId="{485FD3FD-917F-46D2-9F4D-E913B29AE198}" destId="{C39B7A82-C48B-48C0-8807-A424553AD71B}" srcOrd="1" destOrd="0" presId="urn:microsoft.com/office/officeart/2005/8/layout/radial5"/>
    <dgm:cxn modelId="{2183DBBB-D8FC-45FC-AB9C-707F67F8A54D}" type="presOf" srcId="{485FD3FD-917F-46D2-9F4D-E913B29AE198}" destId="{6B218FCC-9654-4999-A4E7-3C6316E77128}" srcOrd="0" destOrd="0" presId="urn:microsoft.com/office/officeart/2005/8/layout/radial5"/>
    <dgm:cxn modelId="{EEA253BC-6065-4C53-A61E-A2C426C5AB1F}" type="presOf" srcId="{8DDEB272-12B5-4D5E-B978-9ADAC69D0D49}" destId="{AF45213F-6B1B-4976-B5C9-2EA81C09084D}" srcOrd="0" destOrd="0" presId="urn:microsoft.com/office/officeart/2005/8/layout/radial5"/>
    <dgm:cxn modelId="{A3BFBAC1-88EA-4E98-BA28-E23219394BC3}" type="presOf" srcId="{1CB4B7C3-4FAB-47E7-812D-BA99569282A9}" destId="{AB15B05B-57D0-4C0A-AE30-C9FCD4CE350D}" srcOrd="0" destOrd="0" presId="urn:microsoft.com/office/officeart/2005/8/layout/radial5"/>
    <dgm:cxn modelId="{AC37A9CF-7E66-4B82-92D3-29B5DF94E0E5}" srcId="{BE68F1FE-EB4C-48E3-B187-C67BB2F0A029}" destId="{72BB7C78-C907-4102-8032-93CB4E4DECA4}" srcOrd="2" destOrd="0" parTransId="{1CB4B7C3-4FAB-47E7-812D-BA99569282A9}" sibTransId="{2D1E8499-73BA-40CA-A120-C16730BB9EB7}"/>
    <dgm:cxn modelId="{2487CDD3-468F-4384-8DA5-A8528A32B17E}" type="presOf" srcId="{2B164263-08B4-4578-91B9-ECFD429A433F}" destId="{C666F4F3-42C0-404C-8689-C494D1AB62C5}" srcOrd="0" destOrd="0" presId="urn:microsoft.com/office/officeart/2005/8/layout/radial5"/>
    <dgm:cxn modelId="{64A722E8-C11E-4AEE-88F3-D0CB307C7233}" type="presOf" srcId="{6965ED22-6412-45F5-A41D-1D91F3DD8CF7}" destId="{E5D1F5C1-9AE2-42AA-9995-056A707DC0A9}" srcOrd="0" destOrd="0" presId="urn:microsoft.com/office/officeart/2005/8/layout/radial5"/>
    <dgm:cxn modelId="{8BB671E9-A842-4C40-9683-6A3170385E7B}" srcId="{BE68F1FE-EB4C-48E3-B187-C67BB2F0A029}" destId="{FF57DF65-F450-47EE-81F7-53A06481AA32}" srcOrd="0" destOrd="0" parTransId="{485FD3FD-917F-46D2-9F4D-E913B29AE198}" sibTransId="{B1AA5AB7-6ECE-4A50-B05D-D4CA02EC46EF}"/>
    <dgm:cxn modelId="{09AD19F5-C394-4F05-8666-8BA29F2843A5}" type="presOf" srcId="{6590FFC7-037E-4F62-BCD1-FE5D66133C28}" destId="{7448C56B-9862-45D2-8D56-7330A227F9E4}" srcOrd="0" destOrd="0" presId="urn:microsoft.com/office/officeart/2005/8/layout/radial5"/>
    <dgm:cxn modelId="{684133F5-72D0-475B-AC30-777BAEF40B7D}" type="presOf" srcId="{825081AD-6679-4216-A17A-415026F74FA4}" destId="{33CA25AD-9EF4-4972-A938-09B1648270B3}" srcOrd="1" destOrd="0" presId="urn:microsoft.com/office/officeart/2005/8/layout/radial5"/>
    <dgm:cxn modelId="{3982736F-364D-4065-A171-B000511274DC}" type="presParOf" srcId="{E5D1F5C1-9AE2-42AA-9995-056A707DC0A9}" destId="{37E6B5D5-7117-4B9A-A120-75B951A63FF7}" srcOrd="0" destOrd="0" presId="urn:microsoft.com/office/officeart/2005/8/layout/radial5"/>
    <dgm:cxn modelId="{21AD9B23-250F-42AF-AE04-0F66CA3E35CE}" type="presParOf" srcId="{E5D1F5C1-9AE2-42AA-9995-056A707DC0A9}" destId="{6B218FCC-9654-4999-A4E7-3C6316E77128}" srcOrd="1" destOrd="0" presId="urn:microsoft.com/office/officeart/2005/8/layout/radial5"/>
    <dgm:cxn modelId="{08047A3A-2046-48B9-80C5-2D990020AA69}" type="presParOf" srcId="{6B218FCC-9654-4999-A4E7-3C6316E77128}" destId="{C39B7A82-C48B-48C0-8807-A424553AD71B}" srcOrd="0" destOrd="0" presId="urn:microsoft.com/office/officeart/2005/8/layout/radial5"/>
    <dgm:cxn modelId="{445B454B-7792-4155-BF38-0FD687461F81}" type="presParOf" srcId="{E5D1F5C1-9AE2-42AA-9995-056A707DC0A9}" destId="{E8756BE0-FA05-4912-B6F9-1B18A3EA8B27}" srcOrd="2" destOrd="0" presId="urn:microsoft.com/office/officeart/2005/8/layout/radial5"/>
    <dgm:cxn modelId="{55B0BB9C-3626-4723-96A9-E986C405AE06}" type="presParOf" srcId="{E5D1F5C1-9AE2-42AA-9995-056A707DC0A9}" destId="{79450C97-E934-41F9-A2EF-92D718E11D5F}" srcOrd="3" destOrd="0" presId="urn:microsoft.com/office/officeart/2005/8/layout/radial5"/>
    <dgm:cxn modelId="{B363DAD5-9342-437B-9A7D-A68062E854FA}" type="presParOf" srcId="{79450C97-E934-41F9-A2EF-92D718E11D5F}" destId="{47E33F05-CA20-4AF0-8320-B906ABBF7FC7}" srcOrd="0" destOrd="0" presId="urn:microsoft.com/office/officeart/2005/8/layout/radial5"/>
    <dgm:cxn modelId="{C4ABB7B1-76D9-490D-90EC-6BF321058FEB}" type="presParOf" srcId="{E5D1F5C1-9AE2-42AA-9995-056A707DC0A9}" destId="{7A86B34D-66C7-4919-885D-6514CFC38AD6}" srcOrd="4" destOrd="0" presId="urn:microsoft.com/office/officeart/2005/8/layout/radial5"/>
    <dgm:cxn modelId="{B072F2F6-D807-4C3C-9B38-DC684FDD51B9}" type="presParOf" srcId="{E5D1F5C1-9AE2-42AA-9995-056A707DC0A9}" destId="{AB15B05B-57D0-4C0A-AE30-C9FCD4CE350D}" srcOrd="5" destOrd="0" presId="urn:microsoft.com/office/officeart/2005/8/layout/radial5"/>
    <dgm:cxn modelId="{E205A721-0492-4387-8202-65D9F9F39B52}" type="presParOf" srcId="{AB15B05B-57D0-4C0A-AE30-C9FCD4CE350D}" destId="{34C3D439-63F1-442E-8EC6-30BE0A5E5AFD}" srcOrd="0" destOrd="0" presId="urn:microsoft.com/office/officeart/2005/8/layout/radial5"/>
    <dgm:cxn modelId="{80C00D72-2A07-4449-B968-DBE473574446}" type="presParOf" srcId="{E5D1F5C1-9AE2-42AA-9995-056A707DC0A9}" destId="{0FC0FA4C-59E5-4866-95CE-21331AA82024}" srcOrd="6" destOrd="0" presId="urn:microsoft.com/office/officeart/2005/8/layout/radial5"/>
    <dgm:cxn modelId="{BCFD97CB-A50F-4FBF-901D-6D89CCCC1AD6}" type="presParOf" srcId="{E5D1F5C1-9AE2-42AA-9995-056A707DC0A9}" destId="{635A55BC-6915-41C8-A363-5B94EAC7E31B}" srcOrd="7" destOrd="0" presId="urn:microsoft.com/office/officeart/2005/8/layout/radial5"/>
    <dgm:cxn modelId="{8C54E4B4-B825-4F57-97B8-6B7BACDAD7BB}" type="presParOf" srcId="{635A55BC-6915-41C8-A363-5B94EAC7E31B}" destId="{33CA25AD-9EF4-4972-A938-09B1648270B3}" srcOrd="0" destOrd="0" presId="urn:microsoft.com/office/officeart/2005/8/layout/radial5"/>
    <dgm:cxn modelId="{2B487056-071F-4C56-88D1-9304C08FB73A}" type="presParOf" srcId="{E5D1F5C1-9AE2-42AA-9995-056A707DC0A9}" destId="{678AD8E8-237E-41D6-B081-881B0F3F5B32}" srcOrd="8" destOrd="0" presId="urn:microsoft.com/office/officeart/2005/8/layout/radial5"/>
    <dgm:cxn modelId="{88C2DBDC-DCA1-4F86-BB89-F31BA22474DE}" type="presParOf" srcId="{E5D1F5C1-9AE2-42AA-9995-056A707DC0A9}" destId="{EE7DECAD-1F37-435F-8B1B-0FE59349A96F}" srcOrd="9" destOrd="0" presId="urn:microsoft.com/office/officeart/2005/8/layout/radial5"/>
    <dgm:cxn modelId="{3D77BED9-3896-477E-994C-1E75EC7134F4}" type="presParOf" srcId="{EE7DECAD-1F37-435F-8B1B-0FE59349A96F}" destId="{E91603B6-8DD6-437C-950B-3B231EA399D2}" srcOrd="0" destOrd="0" presId="urn:microsoft.com/office/officeart/2005/8/layout/radial5"/>
    <dgm:cxn modelId="{9DEF5621-094F-4BB3-A58D-0A95E887624B}" type="presParOf" srcId="{E5D1F5C1-9AE2-42AA-9995-056A707DC0A9}" destId="{7448C56B-9862-45D2-8D56-7330A227F9E4}" srcOrd="10" destOrd="0" presId="urn:microsoft.com/office/officeart/2005/8/layout/radial5"/>
    <dgm:cxn modelId="{74B3B979-F3A9-4A0E-9DD6-9681F5A5524D}" type="presParOf" srcId="{E5D1F5C1-9AE2-42AA-9995-056A707DC0A9}" destId="{C666F4F3-42C0-404C-8689-C494D1AB62C5}" srcOrd="11" destOrd="0" presId="urn:microsoft.com/office/officeart/2005/8/layout/radial5"/>
    <dgm:cxn modelId="{AE7D6A57-DC54-44DC-B3FB-C6FD4B25287A}" type="presParOf" srcId="{C666F4F3-42C0-404C-8689-C494D1AB62C5}" destId="{D45783A3-0649-4CF5-82E7-C61362DC5E4D}" srcOrd="0" destOrd="0" presId="urn:microsoft.com/office/officeart/2005/8/layout/radial5"/>
    <dgm:cxn modelId="{D2E12018-AC6C-4AE8-BFA2-75A0097E9BF4}" type="presParOf" srcId="{E5D1F5C1-9AE2-42AA-9995-056A707DC0A9}" destId="{86E5C1F6-D478-4946-983F-4D3C3C2F29E7}" srcOrd="12" destOrd="0" presId="urn:microsoft.com/office/officeart/2005/8/layout/radial5"/>
    <dgm:cxn modelId="{0EB3C02F-B6C6-4D9E-89C8-3912A625454D}" type="presParOf" srcId="{E5D1F5C1-9AE2-42AA-9995-056A707DC0A9}" destId="{AF45213F-6B1B-4976-B5C9-2EA81C09084D}" srcOrd="13" destOrd="0" presId="urn:microsoft.com/office/officeart/2005/8/layout/radial5"/>
    <dgm:cxn modelId="{93A7F5D6-D5EF-47AE-B025-B817388DC4EB}" type="presParOf" srcId="{AF45213F-6B1B-4976-B5C9-2EA81C09084D}" destId="{0A31390D-64B3-4FE8-947C-17DAC0E1AEDA}" srcOrd="0" destOrd="0" presId="urn:microsoft.com/office/officeart/2005/8/layout/radial5"/>
    <dgm:cxn modelId="{580135E2-2464-4FCB-A3C7-BB60CF2EE386}" type="presParOf" srcId="{E5D1F5C1-9AE2-42AA-9995-056A707DC0A9}" destId="{755E2AE8-E5B9-475D-BB95-7E5D47055E8B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6B5D5-7117-4B9A-A120-75B951A63FF7}">
      <dsp:nvSpPr>
        <dsp:cNvPr id="0" name=""/>
        <dsp:cNvSpPr/>
      </dsp:nvSpPr>
      <dsp:spPr>
        <a:xfrm>
          <a:off x="1753909" y="1306503"/>
          <a:ext cx="1004752" cy="100475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solidFill>
                <a:srgbClr val="000000"/>
              </a:solidFill>
            </a:rPr>
            <a:t>Capacity building</a:t>
          </a:r>
        </a:p>
      </dsp:txBody>
      <dsp:txXfrm>
        <a:off x="1901052" y="1453646"/>
        <a:ext cx="710466" cy="710466"/>
      </dsp:txXfrm>
    </dsp:sp>
    <dsp:sp modelId="{6B218FCC-9654-4999-A4E7-3C6316E77128}">
      <dsp:nvSpPr>
        <dsp:cNvPr id="0" name=""/>
        <dsp:cNvSpPr/>
      </dsp:nvSpPr>
      <dsp:spPr>
        <a:xfrm rot="16200000">
          <a:off x="2150032" y="941232"/>
          <a:ext cx="212506" cy="341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>
            <a:solidFill>
              <a:srgbClr val="000000"/>
            </a:solidFill>
          </a:endParaRPr>
        </a:p>
      </dsp:txBody>
      <dsp:txXfrm>
        <a:off x="2181908" y="1041431"/>
        <a:ext cx="148754" cy="204969"/>
      </dsp:txXfrm>
    </dsp:sp>
    <dsp:sp modelId="{E8756BE0-FA05-4912-B6F9-1B18A3EA8B27}">
      <dsp:nvSpPr>
        <dsp:cNvPr id="0" name=""/>
        <dsp:cNvSpPr/>
      </dsp:nvSpPr>
      <dsp:spPr>
        <a:xfrm>
          <a:off x="1804147" y="1271"/>
          <a:ext cx="904277" cy="904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solidFill>
                <a:srgbClr val="000000"/>
              </a:solidFill>
            </a:rPr>
            <a:t>Policy</a:t>
          </a:r>
        </a:p>
      </dsp:txBody>
      <dsp:txXfrm>
        <a:off x="1936575" y="133699"/>
        <a:ext cx="639421" cy="639421"/>
      </dsp:txXfrm>
    </dsp:sp>
    <dsp:sp modelId="{79450C97-E934-41F9-A2EF-92D718E11D5F}">
      <dsp:nvSpPr>
        <dsp:cNvPr id="0" name=""/>
        <dsp:cNvSpPr/>
      </dsp:nvSpPr>
      <dsp:spPr>
        <a:xfrm rot="19285714">
          <a:off x="2694843" y="1203599"/>
          <a:ext cx="212506" cy="341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>
            <a:solidFill>
              <a:srgbClr val="000000"/>
            </a:solidFill>
          </a:endParaRPr>
        </a:p>
      </dsp:txBody>
      <dsp:txXfrm>
        <a:off x="2701797" y="1291796"/>
        <a:ext cx="148754" cy="204969"/>
      </dsp:txXfrm>
    </dsp:sp>
    <dsp:sp modelId="{7A86B34D-66C7-4919-885D-6514CFC38AD6}">
      <dsp:nvSpPr>
        <dsp:cNvPr id="0" name=""/>
        <dsp:cNvSpPr/>
      </dsp:nvSpPr>
      <dsp:spPr>
        <a:xfrm>
          <a:off x="2863896" y="511619"/>
          <a:ext cx="904277" cy="904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solidFill>
                <a:srgbClr val="000000"/>
              </a:solidFill>
            </a:rPr>
            <a:t>Partnerships</a:t>
          </a:r>
        </a:p>
      </dsp:txBody>
      <dsp:txXfrm>
        <a:off x="2996324" y="644047"/>
        <a:ext cx="639421" cy="639421"/>
      </dsp:txXfrm>
    </dsp:sp>
    <dsp:sp modelId="{AB15B05B-57D0-4C0A-AE30-C9FCD4CE350D}">
      <dsp:nvSpPr>
        <dsp:cNvPr id="0" name=""/>
        <dsp:cNvSpPr/>
      </dsp:nvSpPr>
      <dsp:spPr>
        <a:xfrm rot="716781">
          <a:off x="2830789" y="1781839"/>
          <a:ext cx="209999" cy="341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>
            <a:solidFill>
              <a:srgbClr val="000000"/>
            </a:solidFill>
          </a:endParaRPr>
        </a:p>
      </dsp:txBody>
      <dsp:txXfrm>
        <a:off x="2831471" y="1843642"/>
        <a:ext cx="146999" cy="204969"/>
      </dsp:txXfrm>
    </dsp:sp>
    <dsp:sp modelId="{0FC0FA4C-59E5-4866-95CE-21331AA82024}">
      <dsp:nvSpPr>
        <dsp:cNvPr id="0" name=""/>
        <dsp:cNvSpPr/>
      </dsp:nvSpPr>
      <dsp:spPr>
        <a:xfrm>
          <a:off x="3125632" y="1636338"/>
          <a:ext cx="904277" cy="904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solidFill>
                <a:srgbClr val="000000"/>
              </a:solidFill>
            </a:rPr>
            <a:t>Monitoring</a:t>
          </a:r>
        </a:p>
      </dsp:txBody>
      <dsp:txXfrm>
        <a:off x="3258060" y="1768766"/>
        <a:ext cx="639421" cy="639421"/>
      </dsp:txXfrm>
    </dsp:sp>
    <dsp:sp modelId="{635A55BC-6915-41C8-A363-5B94EAC7E31B}">
      <dsp:nvSpPr>
        <dsp:cNvPr id="0" name=""/>
        <dsp:cNvSpPr/>
      </dsp:nvSpPr>
      <dsp:spPr>
        <a:xfrm rot="3857143">
          <a:off x="2452380" y="2265902"/>
          <a:ext cx="212506" cy="341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>
            <a:solidFill>
              <a:srgbClr val="000000"/>
            </a:solidFill>
          </a:endParaRPr>
        </a:p>
      </dsp:txBody>
      <dsp:txXfrm>
        <a:off x="2470426" y="2305506"/>
        <a:ext cx="148754" cy="204969"/>
      </dsp:txXfrm>
    </dsp:sp>
    <dsp:sp modelId="{678AD8E8-237E-41D6-B081-881B0F3F5B32}">
      <dsp:nvSpPr>
        <dsp:cNvPr id="0" name=""/>
        <dsp:cNvSpPr/>
      </dsp:nvSpPr>
      <dsp:spPr>
        <a:xfrm>
          <a:off x="2392263" y="2577977"/>
          <a:ext cx="904277" cy="904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solidFill>
                <a:srgbClr val="000000"/>
              </a:solidFill>
            </a:rPr>
            <a:t>Data management</a:t>
          </a:r>
        </a:p>
      </dsp:txBody>
      <dsp:txXfrm>
        <a:off x="2524691" y="2710405"/>
        <a:ext cx="639421" cy="639421"/>
      </dsp:txXfrm>
    </dsp:sp>
    <dsp:sp modelId="{EE7DECAD-1F37-435F-8B1B-0FE59349A96F}">
      <dsp:nvSpPr>
        <dsp:cNvPr id="0" name=""/>
        <dsp:cNvSpPr/>
      </dsp:nvSpPr>
      <dsp:spPr>
        <a:xfrm rot="6942857">
          <a:off x="1847685" y="2265902"/>
          <a:ext cx="212506" cy="341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>
            <a:solidFill>
              <a:srgbClr val="000000"/>
            </a:solidFill>
          </a:endParaRPr>
        </a:p>
      </dsp:txBody>
      <dsp:txXfrm rot="10800000">
        <a:off x="1893391" y="2305506"/>
        <a:ext cx="148754" cy="204969"/>
      </dsp:txXfrm>
    </dsp:sp>
    <dsp:sp modelId="{7448C56B-9862-45D2-8D56-7330A227F9E4}">
      <dsp:nvSpPr>
        <dsp:cNvPr id="0" name=""/>
        <dsp:cNvSpPr/>
      </dsp:nvSpPr>
      <dsp:spPr>
        <a:xfrm>
          <a:off x="1216031" y="2577977"/>
          <a:ext cx="904277" cy="904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solidFill>
                <a:srgbClr val="000000"/>
              </a:solidFill>
            </a:rPr>
            <a:t>User engagement</a:t>
          </a:r>
        </a:p>
      </dsp:txBody>
      <dsp:txXfrm>
        <a:off x="1348459" y="2710405"/>
        <a:ext cx="639421" cy="639421"/>
      </dsp:txXfrm>
    </dsp:sp>
    <dsp:sp modelId="{C666F4F3-42C0-404C-8689-C494D1AB62C5}">
      <dsp:nvSpPr>
        <dsp:cNvPr id="0" name=""/>
        <dsp:cNvSpPr/>
      </dsp:nvSpPr>
      <dsp:spPr>
        <a:xfrm rot="10028571">
          <a:off x="1470664" y="1793133"/>
          <a:ext cx="212506" cy="341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>
            <a:solidFill>
              <a:srgbClr val="000000"/>
            </a:solidFill>
          </a:endParaRPr>
        </a:p>
      </dsp:txBody>
      <dsp:txXfrm rot="10800000">
        <a:off x="1533617" y="1854363"/>
        <a:ext cx="148754" cy="204969"/>
      </dsp:txXfrm>
    </dsp:sp>
    <dsp:sp modelId="{86E5C1F6-D478-4946-983F-4D3C3C2F29E7}">
      <dsp:nvSpPr>
        <dsp:cNvPr id="0" name=""/>
        <dsp:cNvSpPr/>
      </dsp:nvSpPr>
      <dsp:spPr>
        <a:xfrm>
          <a:off x="482661" y="1658361"/>
          <a:ext cx="904277" cy="904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solidFill>
                <a:srgbClr val="000000"/>
              </a:solidFill>
            </a:rPr>
            <a:t>Training</a:t>
          </a:r>
        </a:p>
      </dsp:txBody>
      <dsp:txXfrm>
        <a:off x="615089" y="1790789"/>
        <a:ext cx="639421" cy="639421"/>
      </dsp:txXfrm>
    </dsp:sp>
    <dsp:sp modelId="{AF45213F-6B1B-4976-B5C9-2EA81C09084D}">
      <dsp:nvSpPr>
        <dsp:cNvPr id="0" name=""/>
        <dsp:cNvSpPr/>
      </dsp:nvSpPr>
      <dsp:spPr>
        <a:xfrm rot="13114286">
          <a:off x="1605221" y="1203599"/>
          <a:ext cx="212506" cy="341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>
            <a:solidFill>
              <a:srgbClr val="000000"/>
            </a:solidFill>
          </a:endParaRPr>
        </a:p>
      </dsp:txBody>
      <dsp:txXfrm rot="10800000">
        <a:off x="1662019" y="1291796"/>
        <a:ext cx="148754" cy="204969"/>
      </dsp:txXfrm>
    </dsp:sp>
    <dsp:sp modelId="{755E2AE8-E5B9-475D-BB95-7E5D47055E8B}">
      <dsp:nvSpPr>
        <dsp:cNvPr id="0" name=""/>
        <dsp:cNvSpPr/>
      </dsp:nvSpPr>
      <dsp:spPr>
        <a:xfrm>
          <a:off x="744398" y="511619"/>
          <a:ext cx="904277" cy="904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solidFill>
                <a:srgbClr val="000000"/>
              </a:solidFill>
            </a:rPr>
            <a:t>Funding &amp; revenue</a:t>
          </a:r>
        </a:p>
      </dsp:txBody>
      <dsp:txXfrm>
        <a:off x="876826" y="644047"/>
        <a:ext cx="639421" cy="639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3BBB4BF-2949-49D6-8F1D-AFB6681FBA16}" type="datetime1">
              <a:rPr lang="en-US"/>
              <a:pPr>
                <a:defRPr/>
              </a:pPr>
              <a:t>8/8/2019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7559C0D-CCF0-4484-879D-743A527E7AE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2031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59C0D-CCF0-4484-879D-743A527E7AED}" type="slidenum">
              <a:rPr lang="en-NZ" smtClean="0"/>
              <a:pPr>
                <a:defRPr/>
              </a:pPr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550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</a:rPr>
              <a:t>Acknowledge </a:t>
            </a:r>
            <a:r>
              <a:rPr lang="en-US" dirty="0">
                <a:solidFill>
                  <a:srgbClr val="000000"/>
                </a:solidFill>
              </a:rPr>
              <a:t>contribution from PHS partners including WMO CREWS 20k, UNDP 30k and UNESCO 10k USD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59C0D-CCF0-4484-879D-743A527E7AED}" type="slidenum">
              <a:rPr lang="en-NZ" smtClean="0"/>
              <a:pPr>
                <a:defRPr/>
              </a:pPr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793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59C0D-CCF0-4484-879D-743A527E7AED}" type="slidenum">
              <a:rPr lang="en-NZ" smtClean="0"/>
              <a:pPr>
                <a:defRPr/>
              </a:pPr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631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59C0D-CCF0-4484-879D-743A527E7AED}" type="slidenum">
              <a:rPr lang="en-NZ" smtClean="0"/>
              <a:pPr>
                <a:defRPr/>
              </a:pPr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884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C095-8FA2-41BF-9A86-7AA3CC080E85}" type="datetime1">
              <a:rPr lang="en-US"/>
              <a:pPr>
                <a:defRPr/>
              </a:pPr>
              <a:t>8/8/2019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11CD-70E6-4D16-B1E5-882F8EB92EB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17CAE-61EC-4821-9F1B-E046A56F77F4}" type="datetime1">
              <a:rPr lang="en-US"/>
              <a:pPr>
                <a:defRPr/>
              </a:pPr>
              <a:t>8/8/2019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F5E1-D706-43B5-86C4-BA56BF4B0E0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24B69-D735-4E90-9720-0474AA838255}" type="datetime1">
              <a:rPr lang="en-US"/>
              <a:pPr>
                <a:defRPr/>
              </a:pPr>
              <a:t>8/8/2019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41B7-44A3-4AA4-9E35-2772D554B5F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E753-0777-4499-BA5E-447DA6DFF92A}" type="datetime1">
              <a:rPr lang="en-US"/>
              <a:pPr>
                <a:defRPr/>
              </a:pPr>
              <a:t>8/8/2019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C927-5DF4-472A-B23B-057405C18CB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2AD1-958E-4839-B83F-4E7638290B3C}" type="datetime1">
              <a:rPr lang="en-US"/>
              <a:pPr>
                <a:defRPr/>
              </a:pPr>
              <a:t>8/8/2019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A3D85-B1A0-4D47-A024-89C6A57B895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DEA1-61FB-4ECE-B4C9-E03F9C76F110}" type="datetime1">
              <a:rPr lang="en-US"/>
              <a:pPr>
                <a:defRPr/>
              </a:pPr>
              <a:t>8/8/2019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207B-02FD-4CFE-A422-F7554F2E7DE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28894-55F1-4D4F-894E-B424BB28F31A}" type="datetime1">
              <a:rPr lang="en-US"/>
              <a:pPr>
                <a:defRPr/>
              </a:pPr>
              <a:t>8/8/2019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EF2B-0BEB-45F6-AA97-CE78531977C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3605-1ED1-4CC5-A3EE-785BEB40BE41}" type="datetime1">
              <a:rPr lang="en-US"/>
              <a:pPr>
                <a:defRPr/>
              </a:pPr>
              <a:t>8/8/2019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505A-F92D-4DCE-8CB4-312A5F18E61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EA84-4229-4C25-B4A6-4395F6D891E5}" type="datetime1">
              <a:rPr lang="en-US"/>
              <a:pPr>
                <a:defRPr/>
              </a:pPr>
              <a:t>8/8/2019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0DBB-B2F6-4106-9485-4D67682D958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1DF24-8DA5-4264-A408-F12259A9F718}" type="datetime1">
              <a:rPr lang="en-US"/>
              <a:pPr>
                <a:defRPr/>
              </a:pPr>
              <a:t>8/8/2019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62AA5-89B0-490F-B1E4-671F58EF937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92B4-D493-498A-B85A-87DC3646C918}" type="datetime1">
              <a:rPr lang="en-US"/>
              <a:pPr>
                <a:defRPr/>
              </a:pPr>
              <a:t>8/8/2019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0AEFA-CAEB-41F3-902F-7A342D572F5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988A"/>
                </a:solidFill>
                <a:latin typeface="Calibri" charset="0"/>
              </a:defRPr>
            </a:lvl1pPr>
          </a:lstStyle>
          <a:p>
            <a:pPr>
              <a:defRPr/>
            </a:pPr>
            <a:fld id="{57291FBC-0475-415A-979F-35DCB323AC0E}" type="datetime1">
              <a:rPr lang="en-US"/>
              <a:pPr>
                <a:defRPr/>
              </a:pPr>
              <a:t>8/8/2019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988A"/>
                </a:solidFill>
                <a:latin typeface="Calibri" charset="0"/>
              </a:defRPr>
            </a:lvl1pPr>
          </a:lstStyle>
          <a:p>
            <a:pPr>
              <a:defRPr/>
            </a:pPr>
            <a:fld id="{4D0A5E91-4DF3-4848-B98F-196D62320F7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p:transition advClick="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d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0.pdf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pd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0.pdf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pd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1.pd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0.pdf"/><Relationship Id="rId7" Type="http://schemas.openxmlformats.org/officeDocument/2006/relationships/image" Target="../media/image5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0.pdf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pd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1470025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</a:rPr>
              <a:t>Agenda 14.1: Pacific Hydrological Services Panel Progress Update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z="2800" dirty="0">
                <a:solidFill>
                  <a:srgbClr val="000000"/>
                </a:solidFill>
              </a:rPr>
              <a:t>Mr. Asuao Malaki Iakopo </a:t>
            </a:r>
          </a:p>
          <a:p>
            <a:r>
              <a:rPr lang="en-NZ" sz="2800" dirty="0">
                <a:solidFill>
                  <a:srgbClr val="000000"/>
                </a:solidFill>
              </a:rPr>
              <a:t>ACEO MNRE Water Resources (Samoa) &amp; PHS Chair</a:t>
            </a:r>
            <a:endParaRPr lang="en-AU" sz="28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304800"/>
            <a:ext cx="25146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53000" y="5970912"/>
            <a:ext cx="3975100" cy="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7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mp:transition xmlns:mp="http://schemas.microsoft.com/office/mac/powerpoint/2008/main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953000" y="5970912"/>
            <a:ext cx="3975100" cy="712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4800" y="304800"/>
            <a:ext cx="2514600" cy="723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B4CDAA-7914-4C96-8E70-F35F54B619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2170073"/>
            <a:ext cx="9004300" cy="36973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41198" y="112797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NZ" sz="2800" dirty="0">
                <a:solidFill>
                  <a:srgbClr val="000000"/>
                </a:solidFill>
              </a:rPr>
              <a:t>Status of hydrological monitoring stations</a:t>
            </a:r>
            <a:endParaRPr lang="en-A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4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953000" y="5970912"/>
            <a:ext cx="3975100" cy="712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4800" y="304800"/>
            <a:ext cx="2514600" cy="72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18DA6F-B769-41D1-AC8A-9AB1314B5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231641"/>
            <a:ext cx="9067800" cy="36546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E40AE2-5359-403E-BA04-D07977F9CB04}"/>
              </a:ext>
            </a:extLst>
          </p:cNvPr>
          <p:cNvSpPr txBox="1"/>
          <p:nvPr/>
        </p:nvSpPr>
        <p:spPr>
          <a:xfrm>
            <a:off x="533400" y="1368632"/>
            <a:ext cx="8610600" cy="88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100"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000000"/>
                </a:solidFill>
              </a:rPr>
              <a:t>Barriers to working with meteorological  services</a:t>
            </a:r>
          </a:p>
        </p:txBody>
      </p:sp>
    </p:spTree>
    <p:extLst>
      <p:ext uri="{BB962C8B-B14F-4D97-AF65-F5344CB8AC3E}">
        <p14:creationId xmlns:p14="http://schemas.microsoft.com/office/powerpoint/2010/main" val="15911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6AFE2-CF27-42CE-8972-5B8AD9CA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Acknowledgements 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6C76-50AD-4FD2-B69A-70D2B15AA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Chair – Mr. </a:t>
            </a:r>
            <a:r>
              <a:rPr lang="en-US" sz="2800" dirty="0" err="1">
                <a:solidFill>
                  <a:srgbClr val="000000"/>
                </a:solidFill>
              </a:rPr>
              <a:t>Issac</a:t>
            </a:r>
            <a:r>
              <a:rPr lang="en-US" sz="2800" dirty="0">
                <a:solidFill>
                  <a:srgbClr val="000000"/>
                </a:solidFill>
              </a:rPr>
              <a:t> Leke (Solomon Islands)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Technical Partners – SPC, SPREP, RAV Hydro President – John Fenwick (NZ/NIWA), UNESCO, WMO</a:t>
            </a:r>
          </a:p>
          <a:p>
            <a:r>
              <a:rPr lang="en-US" sz="2800" dirty="0">
                <a:solidFill>
                  <a:srgbClr val="000000"/>
                </a:solidFill>
              </a:rPr>
              <a:t>Development Partners – UNDP, UNESCO, WMO</a:t>
            </a:r>
          </a:p>
          <a:p>
            <a:r>
              <a:rPr lang="en-US" sz="2800" dirty="0">
                <a:solidFill>
                  <a:srgbClr val="000000"/>
                </a:solidFill>
              </a:rPr>
              <a:t>Climate and Oceans Support </a:t>
            </a:r>
            <a:r>
              <a:rPr lang="en-US" sz="2800" dirty="0" err="1">
                <a:solidFill>
                  <a:srgbClr val="000000"/>
                </a:solidFill>
              </a:rPr>
              <a:t>Programme</a:t>
            </a:r>
            <a:r>
              <a:rPr lang="en-US" sz="2800" dirty="0">
                <a:solidFill>
                  <a:srgbClr val="000000"/>
                </a:solidFill>
              </a:rPr>
              <a:t> in the Pacific (</a:t>
            </a:r>
            <a:r>
              <a:rPr lang="en-US" sz="2800" dirty="0" err="1">
                <a:solidFill>
                  <a:srgbClr val="000000"/>
                </a:solidFill>
              </a:rPr>
              <a:t>COSPPac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99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E46FF82-5284-4BF5-BAC4-7F64E27C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792162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Recommendation</a:t>
            </a:r>
            <a:endParaRPr lang="en-AU" b="1" dirty="0">
              <a:solidFill>
                <a:srgbClr val="0000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C846DD-529F-4CDC-B92A-41CBADBF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23" y="1219200"/>
            <a:ext cx="8229600" cy="4525963"/>
          </a:xfrm>
        </p:spPr>
        <p:txBody>
          <a:bodyPr/>
          <a:lstStyle/>
          <a:p>
            <a:pPr lvl="0"/>
            <a:r>
              <a:rPr lang="en-NZ" sz="2400" b="1" dirty="0">
                <a:solidFill>
                  <a:srgbClr val="000000"/>
                </a:solidFill>
              </a:rPr>
              <a:t>Note</a:t>
            </a:r>
            <a:r>
              <a:rPr lang="en-NZ" sz="2400" dirty="0">
                <a:solidFill>
                  <a:srgbClr val="000000"/>
                </a:solidFill>
              </a:rPr>
              <a:t> the progress of PHS panel including the revised Term of Reference and Workplan.</a:t>
            </a:r>
          </a:p>
          <a:p>
            <a:pPr lvl="0"/>
            <a:r>
              <a:rPr lang="en-NZ" sz="2400" b="1" dirty="0">
                <a:solidFill>
                  <a:srgbClr val="000000"/>
                </a:solidFill>
              </a:rPr>
              <a:t>Note</a:t>
            </a:r>
            <a:r>
              <a:rPr lang="en-NZ" sz="2400" dirty="0">
                <a:solidFill>
                  <a:srgbClr val="000000"/>
                </a:solidFill>
              </a:rPr>
              <a:t> the Needs and Gaps Analysis undertaken by consultant; </a:t>
            </a:r>
            <a:endParaRPr lang="en-AU" sz="2400" dirty="0">
              <a:solidFill>
                <a:srgbClr val="000000"/>
              </a:solidFill>
            </a:endParaRPr>
          </a:p>
          <a:p>
            <a:pPr lvl="0"/>
            <a:r>
              <a:rPr lang="en-NZ" sz="2400" b="1" dirty="0">
                <a:solidFill>
                  <a:srgbClr val="000000"/>
                </a:solidFill>
              </a:rPr>
              <a:t>Encourage </a:t>
            </a:r>
            <a:r>
              <a:rPr lang="en-NZ" sz="2400" dirty="0">
                <a:solidFill>
                  <a:srgbClr val="000000"/>
                </a:solidFill>
              </a:rPr>
              <a:t>Hydrology counterparts and technical partners to provide feedback via online survey. </a:t>
            </a:r>
            <a:endParaRPr lang="en-AU" sz="2400" dirty="0">
              <a:solidFill>
                <a:srgbClr val="000000"/>
              </a:solidFill>
            </a:endParaRPr>
          </a:p>
          <a:p>
            <a:pPr lvl="0"/>
            <a:r>
              <a:rPr lang="en-NZ" sz="2400" b="1" dirty="0">
                <a:solidFill>
                  <a:srgbClr val="000000"/>
                </a:solidFill>
              </a:rPr>
              <a:t>Acknowledge</a:t>
            </a:r>
            <a:r>
              <a:rPr lang="en-NZ" sz="2400" dirty="0">
                <a:solidFill>
                  <a:srgbClr val="000000"/>
                </a:solidFill>
              </a:rPr>
              <a:t> current support through the Panel Partners, and </a:t>
            </a:r>
            <a:r>
              <a:rPr lang="en-NZ" sz="2400" b="1" dirty="0">
                <a:solidFill>
                  <a:srgbClr val="000000"/>
                </a:solidFill>
              </a:rPr>
              <a:t>request</a:t>
            </a:r>
            <a:r>
              <a:rPr lang="en-NZ" sz="2400" dirty="0">
                <a:solidFill>
                  <a:srgbClr val="000000"/>
                </a:solidFill>
              </a:rPr>
              <a:t> continued access to resources &amp; opportunities for the implementation of the PHS workplan.</a:t>
            </a:r>
            <a:endParaRPr lang="en-AU" sz="2400" dirty="0">
              <a:solidFill>
                <a:srgbClr val="000000"/>
              </a:solidFill>
            </a:endParaRPr>
          </a:p>
          <a:p>
            <a:pPr lvl="0"/>
            <a:r>
              <a:rPr lang="en-NZ" sz="2400" b="1" dirty="0">
                <a:solidFill>
                  <a:srgbClr val="000000"/>
                </a:solidFill>
              </a:rPr>
              <a:t>Recommend </a:t>
            </a:r>
            <a:r>
              <a:rPr lang="en-NZ" sz="2400" dirty="0">
                <a:solidFill>
                  <a:srgbClr val="000000"/>
                </a:solidFill>
              </a:rPr>
              <a:t>the Council members to further strengthen and extend support and collaboration with hydrologists. This should include </a:t>
            </a:r>
            <a:r>
              <a:rPr lang="en-AU" sz="2400" dirty="0">
                <a:solidFill>
                  <a:srgbClr val="000000"/>
                </a:solidFill>
              </a:rPr>
              <a:t>sharing of resources, data, and development of joint actions and initiatives for national and regional benefits.</a:t>
            </a:r>
          </a:p>
          <a:p>
            <a:pPr lvl="0"/>
            <a:endParaRPr lang="en-A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A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BEAF5-296A-473D-BCFF-7AA13E8E6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NZ" dirty="0">
                <a:solidFill>
                  <a:srgbClr val="000000"/>
                </a:solidFill>
              </a:rPr>
              <a:t>The purpose of this agenda item is to:</a:t>
            </a:r>
            <a:endParaRPr lang="en-AU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NZ" b="1" dirty="0">
                <a:solidFill>
                  <a:srgbClr val="000000"/>
                </a:solidFill>
              </a:rPr>
              <a:t>Inform </a:t>
            </a:r>
            <a:r>
              <a:rPr lang="en-NZ" dirty="0">
                <a:solidFill>
                  <a:srgbClr val="000000"/>
                </a:solidFill>
              </a:rPr>
              <a:t>the Pacific Meteorological Council (PMC) of the Hydrology panel progress since its establishment at the Fourth Meeting of the Pacific Meteorological Council (PMC-4) in Honiara 2017;</a:t>
            </a:r>
            <a:endParaRPr lang="en-AU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NZ" b="1" dirty="0">
                <a:solidFill>
                  <a:srgbClr val="000000"/>
                </a:solidFill>
              </a:rPr>
              <a:t>Note</a:t>
            </a:r>
            <a:r>
              <a:rPr lang="en-NZ" dirty="0">
                <a:solidFill>
                  <a:srgbClr val="000000"/>
                </a:solidFill>
              </a:rPr>
              <a:t> progress on the Needs and Gaps Analysis of Pacific Hydrological Services;</a:t>
            </a:r>
            <a:endParaRPr lang="en-AU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NZ" b="1" dirty="0">
                <a:solidFill>
                  <a:srgbClr val="000000"/>
                </a:solidFill>
              </a:rPr>
              <a:t>Note</a:t>
            </a:r>
            <a:r>
              <a:rPr lang="en-NZ" dirty="0">
                <a:solidFill>
                  <a:srgbClr val="000000"/>
                </a:solidFill>
              </a:rPr>
              <a:t> the approved PHS Term of Reference and PHS Work Plan 2018-2026. </a:t>
            </a:r>
            <a:endParaRPr lang="en-AU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</a:rPr>
              <a:t>Progress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114801"/>
          </a:xfrm>
        </p:spPr>
        <p:txBody>
          <a:bodyPr/>
          <a:lstStyle/>
          <a:p>
            <a:pPr marL="0" indent="0">
              <a:buNone/>
            </a:pPr>
            <a:r>
              <a:rPr lang="en-NZ" sz="2800" dirty="0">
                <a:solidFill>
                  <a:srgbClr val="000000"/>
                </a:solidFill>
              </a:rPr>
              <a:t>Advancement of the Hydrology panel since inception 2017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UNESCO meeting in Nadi, Nov 2017 to map a way forward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Face-to-face work planning session, August, 2018 through the partnership of NZ’s MFAT, SPC and UNDP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Representation of PHS on international forums: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UNESCO Pavilion at COP23 on Water Action Day (11 Nov 2017)</a:t>
            </a:r>
            <a:endParaRPr lang="en-AU" dirty="0">
              <a:solidFill>
                <a:srgbClr val="000000"/>
              </a:solidFill>
            </a:endParaRPr>
          </a:p>
          <a:p>
            <a:pPr lvl="2"/>
            <a:r>
              <a:rPr lang="en-NZ" dirty="0">
                <a:solidFill>
                  <a:srgbClr val="000000"/>
                </a:solidFill>
              </a:rPr>
              <a:t>UNESCO Asia Pacific Steering Committee in Nov 2018</a:t>
            </a:r>
          </a:p>
          <a:p>
            <a:pPr lvl="2"/>
            <a:r>
              <a:rPr lang="en-NZ" dirty="0">
                <a:solidFill>
                  <a:srgbClr val="000000"/>
                </a:solidFill>
              </a:rPr>
              <a:t>WMO’s Commission of Hydrology session in Feb 2019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Reviewed and strengthened work plan, Aug 2019, as well as support the progress of the Fiji FFGS Project</a:t>
            </a:r>
          </a:p>
          <a:p>
            <a:endParaRPr lang="en-NZ" sz="2800" dirty="0">
              <a:solidFill>
                <a:srgbClr val="000000"/>
              </a:solidFill>
            </a:endParaRPr>
          </a:p>
          <a:p>
            <a:endParaRPr lang="en-NZ" sz="2800" dirty="0">
              <a:solidFill>
                <a:srgbClr val="000000"/>
              </a:solidFill>
            </a:endParaRPr>
          </a:p>
          <a:p>
            <a:endParaRPr lang="en-NZ" sz="2800" dirty="0">
              <a:solidFill>
                <a:srgbClr val="000000"/>
              </a:solidFill>
            </a:endParaRPr>
          </a:p>
          <a:p>
            <a:endParaRPr lang="en-AU" sz="28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800" y="304800"/>
            <a:ext cx="251460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953000" y="5970912"/>
            <a:ext cx="3975100" cy="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mp:transition xmlns:mp="http://schemas.microsoft.com/office/mac/powerpoint/2008/main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6658-9465-40C5-BBC8-9B2E387552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solidFill>
                  <a:srgbClr val="000000"/>
                </a:solidFill>
              </a:rPr>
              <a:t>Workplan Development and Review of Term of Reference</a:t>
            </a:r>
            <a:endParaRPr lang="en-AU" sz="3700" dirty="0">
              <a:solidFill>
                <a:srgbClr val="0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B0CC32-9812-4920-AB23-4AD1751A738F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457200" y="1524000"/>
            <a:ext cx="480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Meeting outcomes includes:</a:t>
            </a:r>
            <a:endParaRPr lang="en-AU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Confirmed and agreed all members of the panel to be selected from national hydrology community and Met Directors to be kept informed on progress;</a:t>
            </a:r>
            <a:endParaRPr lang="en-AU" sz="2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Technical support to be provided by PMDP (WMO &amp; SPREP), SPC, UNESCO, NIWA and others</a:t>
            </a:r>
            <a:endParaRPr lang="en-AU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Membership to be revised and updated on expressions of interest and relevance from countries and partners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8" name="Picture 7" descr="A group of people in a room&#10;&#10;Description automatically generated">
            <a:extLst>
              <a:ext uri="{FF2B5EF4-FFF2-40B4-BE49-F238E27FC236}">
                <a16:creationId xmlns:a16="http://schemas.microsoft.com/office/drawing/2014/main" id="{63F6FD56-BAF7-403B-A72E-C27B76B765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65"/>
          <a:stretch/>
        </p:blipFill>
        <p:spPr>
          <a:xfrm>
            <a:off x="5101329" y="2133600"/>
            <a:ext cx="3876185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6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F109-593F-41DE-8A00-0559B018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PHS Membership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A9E0-372C-4E3F-B27B-5C1D8D723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Kiribati</a:t>
            </a:r>
          </a:p>
          <a:p>
            <a:r>
              <a:rPr lang="en-US" sz="2800" dirty="0">
                <a:solidFill>
                  <a:srgbClr val="000000"/>
                </a:solidFill>
              </a:rPr>
              <a:t>Vanuatu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American Samoa</a:t>
            </a:r>
          </a:p>
          <a:p>
            <a:r>
              <a:rPr lang="en-US" sz="2800" dirty="0">
                <a:solidFill>
                  <a:srgbClr val="000000"/>
                </a:solidFill>
              </a:rPr>
              <a:t>Fiji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Tonga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Tuvalu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Solomon Islands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Samoa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Tokelau</a:t>
            </a:r>
          </a:p>
          <a:p>
            <a:pPr marL="0" indent="0">
              <a:buNone/>
            </a:pPr>
            <a:r>
              <a:rPr lang="en-AU" sz="2800" dirty="0">
                <a:solidFill>
                  <a:srgbClr val="000000"/>
                </a:solidFill>
              </a:rPr>
              <a:t>Supported by: SPREP, SPC, UNESCO, UNDP, WMO, USP</a:t>
            </a:r>
          </a:p>
          <a:p>
            <a:pPr marL="0" indent="0">
              <a:buNone/>
            </a:pPr>
            <a:endParaRPr lang="en-AU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AU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A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3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B5D19-C485-4123-8E90-23C32CCF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Roles &amp; Responsibilities 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000B2-4457-4A9C-A803-1FFBCD742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The roles and responsibilities of the PHS Panel include the provision of technical advice and guidance to the PMC on the following: </a:t>
            </a:r>
          </a:p>
          <a:p>
            <a:r>
              <a:rPr lang="en-AU" sz="2000" dirty="0">
                <a:solidFill>
                  <a:srgbClr val="000000"/>
                </a:solidFill>
              </a:rPr>
              <a:t>To </a:t>
            </a:r>
            <a:r>
              <a:rPr lang="en-AU" sz="2000" b="1" dirty="0">
                <a:solidFill>
                  <a:srgbClr val="000000"/>
                </a:solidFill>
              </a:rPr>
              <a:t>establish links and improve coordination</a:t>
            </a:r>
            <a:r>
              <a:rPr lang="en-AU" sz="2000" dirty="0">
                <a:solidFill>
                  <a:srgbClr val="000000"/>
                </a:solidFill>
              </a:rPr>
              <a:t> between the PMC and international and regional organizations with an interest in hydrological services;</a:t>
            </a:r>
          </a:p>
          <a:p>
            <a:r>
              <a:rPr lang="en-GB" sz="2000" dirty="0">
                <a:solidFill>
                  <a:srgbClr val="000000"/>
                </a:solidFill>
              </a:rPr>
              <a:t>To </a:t>
            </a:r>
            <a:r>
              <a:rPr lang="en-GB" sz="2000" b="1" dirty="0">
                <a:solidFill>
                  <a:srgbClr val="000000"/>
                </a:solidFill>
              </a:rPr>
              <a:t>provide guidance on the design and scope</a:t>
            </a:r>
            <a:r>
              <a:rPr lang="en-GB" sz="2000" dirty="0">
                <a:solidFill>
                  <a:srgbClr val="000000"/>
                </a:solidFill>
              </a:rPr>
              <a:t> of current and future programmes that support hydrological services at the community, national and regional levels;</a:t>
            </a:r>
          </a:p>
          <a:p>
            <a:r>
              <a:rPr lang="en-AU" sz="2000" dirty="0">
                <a:solidFill>
                  <a:srgbClr val="000000"/>
                </a:solidFill>
              </a:rPr>
              <a:t>To work with partners, including the WMO RA V Working Group for Hydrology, to </a:t>
            </a:r>
            <a:r>
              <a:rPr lang="en-AU" sz="2000" b="1" dirty="0">
                <a:solidFill>
                  <a:srgbClr val="000000"/>
                </a:solidFill>
              </a:rPr>
              <a:t>progress the development and implementation of new programmes and initiatives</a:t>
            </a:r>
            <a:r>
              <a:rPr lang="en-AU" sz="2000" dirty="0">
                <a:solidFill>
                  <a:srgbClr val="000000"/>
                </a:solidFill>
              </a:rPr>
              <a:t> to address identified gaps in PICTs </a:t>
            </a:r>
          </a:p>
          <a:p>
            <a:r>
              <a:rPr lang="en-GB" sz="2000" dirty="0">
                <a:solidFill>
                  <a:srgbClr val="000000"/>
                </a:solidFill>
              </a:rPr>
              <a:t>To provide </a:t>
            </a:r>
            <a:r>
              <a:rPr lang="en-GB" sz="2000" b="1" dirty="0">
                <a:solidFill>
                  <a:srgbClr val="000000"/>
                </a:solidFill>
              </a:rPr>
              <a:t>regular reporting to the PMC</a:t>
            </a:r>
            <a:r>
              <a:rPr lang="en-GB" sz="2000" dirty="0">
                <a:solidFill>
                  <a:srgbClr val="000000"/>
                </a:solidFill>
              </a:rPr>
              <a:t> on progress of the PHS Panel activities. </a:t>
            </a:r>
            <a:endParaRPr lang="en-AU" sz="2000" dirty="0">
              <a:solidFill>
                <a:srgbClr val="000000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85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 xmlns:mv="urn:schemas-microsoft-com:mac:vml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1056907"/>
            <a:ext cx="8229600" cy="791018"/>
          </a:xfrm>
        </p:spPr>
        <p:txBody>
          <a:bodyPr/>
          <a:lstStyle/>
          <a:p>
            <a:r>
              <a:rPr lang="en-NZ" sz="3200" dirty="0">
                <a:solidFill>
                  <a:srgbClr val="000000"/>
                </a:solidFill>
              </a:rPr>
              <a:t>Pacific Hydrological Services panel </a:t>
            </a:r>
            <a:r>
              <a:rPr lang="en-NZ" sz="3200" dirty="0" err="1">
                <a:solidFill>
                  <a:srgbClr val="000000"/>
                </a:solidFill>
              </a:rPr>
              <a:t>Workplan</a:t>
            </a:r>
            <a:endParaRPr lang="en-AU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" y="1981200"/>
            <a:ext cx="8775700" cy="4625933"/>
          </a:xfrm>
        </p:spPr>
        <p:txBody>
          <a:bodyPr/>
          <a:lstStyle/>
          <a:p>
            <a:pPr marL="0" indent="0">
              <a:buNone/>
            </a:pPr>
            <a:endParaRPr lang="en-A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A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A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A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A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A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A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A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A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sz="2000" dirty="0">
                <a:solidFill>
                  <a:srgbClr val="000000"/>
                </a:solidFill>
              </a:rPr>
              <a:t>Implementation contingent upon available funding -  primarily through existing projects and country initiatives.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304800"/>
            <a:ext cx="25146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53000" y="5970912"/>
            <a:ext cx="3975100" cy="71242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04292"/>
              </p:ext>
            </p:extLst>
          </p:nvPr>
        </p:nvGraphicFramePr>
        <p:xfrm>
          <a:off x="244577" y="1847925"/>
          <a:ext cx="8623300" cy="3739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0">
                  <a:extLst>
                    <a:ext uri="{9D8B030D-6E8A-4147-A177-3AD203B41FA5}">
                      <a16:colId xmlns:a16="http://schemas.microsoft.com/office/drawing/2014/main" val="3646554511"/>
                    </a:ext>
                  </a:extLst>
                </a:gridCol>
              </a:tblGrid>
              <a:tr h="398534">
                <a:tc>
                  <a:txBody>
                    <a:bodyPr/>
                    <a:lstStyle/>
                    <a:p>
                      <a:r>
                        <a:rPr lang="en-AU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2404"/>
                  </a:ext>
                </a:extLst>
              </a:tr>
              <a:tr h="982686">
                <a:tc>
                  <a:txBody>
                    <a:bodyPr/>
                    <a:lstStyle/>
                    <a:p>
                      <a:r>
                        <a:rPr lang="en-US" sz="1800" b="1" u="sng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1: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A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Impacts of climate variability and climate change on water resources better identified and quantified</a:t>
                      </a:r>
                      <a:endParaRPr lang="en-A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38022"/>
                  </a:ext>
                </a:extLst>
              </a:tr>
              <a:tr h="687880">
                <a:tc>
                  <a:txBody>
                    <a:bodyPr/>
                    <a:lstStyle/>
                    <a:p>
                      <a:r>
                        <a:rPr lang="en-US" sz="1800" b="1" u="sng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2: </a:t>
                      </a:r>
                      <a:endParaRPr lang="en-A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Improved collection, management and use of hydrometric and meteorological data.</a:t>
                      </a:r>
                      <a:endParaRPr lang="en-A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497216"/>
                  </a:ext>
                </a:extLst>
              </a:tr>
              <a:tr h="687880">
                <a:tc>
                  <a:txBody>
                    <a:bodyPr/>
                    <a:lstStyle/>
                    <a:p>
                      <a:r>
                        <a:rPr lang="en-US" sz="1800" b="1" u="sng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3: </a:t>
                      </a:r>
                      <a:endParaRPr lang="en-A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Strengthened capacity of hydrological and meteorological services.</a:t>
                      </a:r>
                      <a:endParaRPr lang="en-A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545560"/>
                  </a:ext>
                </a:extLst>
              </a:tr>
              <a:tr h="982686">
                <a:tc>
                  <a:txBody>
                    <a:bodyPr/>
                    <a:lstStyle/>
                    <a:p>
                      <a:r>
                        <a:rPr lang="en-US" sz="1800" b="1" u="sng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4: </a:t>
                      </a:r>
                      <a:endParaRPr lang="en-A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Improved hydrological  infrastructure, communications and forecasting systems to support hydrological services </a:t>
                      </a:r>
                      <a:endParaRPr lang="en-A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172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3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mp:transition xmlns:mp="http://schemas.microsoft.com/office/mac/powerpoint/2008/main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5250"/>
            <a:ext cx="8229600" cy="1143000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</a:rPr>
              <a:t>Progress continued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191000" cy="2721577"/>
          </a:xfrm>
        </p:spPr>
        <p:txBody>
          <a:bodyPr/>
          <a:lstStyle/>
          <a:p>
            <a:r>
              <a:rPr lang="en-NZ" sz="2800" dirty="0">
                <a:solidFill>
                  <a:srgbClr val="000000"/>
                </a:solidFill>
              </a:rPr>
              <a:t>UNDP – India CLEWS – Hydrology Training </a:t>
            </a:r>
            <a:r>
              <a:rPr lang="en-NZ" sz="2800" dirty="0" err="1">
                <a:solidFill>
                  <a:srgbClr val="000000"/>
                </a:solidFill>
              </a:rPr>
              <a:t>Roorkee</a:t>
            </a:r>
            <a:r>
              <a:rPr lang="en-NZ" sz="2800" dirty="0">
                <a:solidFill>
                  <a:srgbClr val="000000"/>
                </a:solidFill>
              </a:rPr>
              <a:t>, India 17 participants ( countries)</a:t>
            </a:r>
          </a:p>
          <a:p>
            <a:endParaRPr lang="en-NZ" sz="2800" dirty="0">
              <a:solidFill>
                <a:srgbClr val="000000"/>
              </a:solidFill>
            </a:endParaRPr>
          </a:p>
          <a:p>
            <a:endParaRPr lang="en-NZ" sz="2800" dirty="0">
              <a:solidFill>
                <a:srgbClr val="000000"/>
              </a:solidFill>
            </a:endParaRPr>
          </a:p>
          <a:p>
            <a:endParaRPr lang="en-AU" sz="28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800" y="304800"/>
            <a:ext cx="251460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953000" y="5970912"/>
            <a:ext cx="3975100" cy="712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93" y="1060814"/>
            <a:ext cx="3436814" cy="2667378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C479063-2241-482A-B384-EA50465E4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549207"/>
              </p:ext>
            </p:extLst>
          </p:nvPr>
        </p:nvGraphicFramePr>
        <p:xfrm>
          <a:off x="169821" y="3276600"/>
          <a:ext cx="4512572" cy="348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82393" y="3374423"/>
            <a:ext cx="4191000" cy="272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sz="2800" dirty="0">
              <a:solidFill>
                <a:srgbClr val="000000"/>
              </a:solidFill>
            </a:endParaRPr>
          </a:p>
          <a:p>
            <a:r>
              <a:rPr lang="en-NZ" sz="2800" dirty="0">
                <a:solidFill>
                  <a:srgbClr val="000000"/>
                </a:solidFill>
              </a:rPr>
              <a:t>UNESCO, WMO and UNDP supported Needs and Gaps Analysis in PHS, June 2019</a:t>
            </a:r>
          </a:p>
          <a:p>
            <a:endParaRPr lang="en-NZ" sz="2800" dirty="0">
              <a:solidFill>
                <a:srgbClr val="000000"/>
              </a:solidFill>
            </a:endParaRPr>
          </a:p>
          <a:p>
            <a:endParaRPr lang="en-NZ" sz="2800" dirty="0">
              <a:solidFill>
                <a:srgbClr val="000000"/>
              </a:solidFill>
            </a:endParaRPr>
          </a:p>
          <a:p>
            <a:endParaRPr lang="en-NZ" sz="2800" dirty="0">
              <a:solidFill>
                <a:srgbClr val="000000"/>
              </a:solidFill>
            </a:endParaRPr>
          </a:p>
          <a:p>
            <a:endParaRPr lang="en-A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mp:transition xmlns:mp="http://schemas.microsoft.com/office/mac/powerpoint/2008/main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800" y="304800"/>
            <a:ext cx="251460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953000" y="5970912"/>
            <a:ext cx="3975100" cy="71242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84858C1-5192-438B-B932-B11753C20A15}"/>
              </a:ext>
            </a:extLst>
          </p:cNvPr>
          <p:cNvGraphicFramePr>
            <a:graphicFrameLocks/>
          </p:cNvGraphicFramePr>
          <p:nvPr/>
        </p:nvGraphicFramePr>
        <p:xfrm>
          <a:off x="76200" y="1600201"/>
          <a:ext cx="8610600" cy="4498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666545" y="7180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NZ" sz="2800" dirty="0">
                <a:solidFill>
                  <a:srgbClr val="000000"/>
                </a:solidFill>
              </a:rPr>
              <a:t>Areas of service delivery requiring support</a:t>
            </a:r>
            <a:endParaRPr lang="en-A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mp:transition xmlns:mp="http://schemas.microsoft.com/office/mac/powerpoint/2008/main" advClick="0"/>
    </mc:Fallback>
  </mc:AlternateContent>
</p:sld>
</file>

<file path=ppt/theme/theme1.xml><?xml version="1.0" encoding="utf-8"?>
<a:theme xmlns:a="http://schemas.openxmlformats.org/drawingml/2006/main" name="PMC_Template_LogosBottom">
  <a:themeElements>
    <a:clrScheme name="Custom 1">
      <a:dk1>
        <a:srgbClr val="FF5316"/>
      </a:dk1>
      <a:lt1>
        <a:sysClr val="window" lastClr="FFFFFF"/>
      </a:lt1>
      <a:dk2>
        <a:srgbClr val="0A1490"/>
      </a:dk2>
      <a:lt2>
        <a:srgbClr val="EEC66D"/>
      </a:lt2>
      <a:accent1>
        <a:srgbClr val="B00000"/>
      </a:accent1>
      <a:accent2>
        <a:srgbClr val="006C3D"/>
      </a:accent2>
      <a:accent3>
        <a:srgbClr val="75BB19"/>
      </a:accent3>
      <a:accent4>
        <a:srgbClr val="64098D"/>
      </a:accent4>
      <a:accent5>
        <a:srgbClr val="259EAA"/>
      </a:accent5>
      <a:accent6>
        <a:srgbClr val="F7E456"/>
      </a:accent6>
      <a:hlink>
        <a:srgbClr val="E64D00"/>
      </a:hlink>
      <a:folHlink>
        <a:srgbClr val="A7001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716</Words>
  <Application>Microsoft Office PowerPoint</Application>
  <PresentationFormat>On-screen Show (4:3)</PresentationFormat>
  <Paragraphs>96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PMC_Template_LogosBottom</vt:lpstr>
      <vt:lpstr>Agenda 14.1: Pacific Hydrological Services Panel Progress Update</vt:lpstr>
      <vt:lpstr>PowerPoint Presentation</vt:lpstr>
      <vt:lpstr>Progress</vt:lpstr>
      <vt:lpstr>Workplan Development and Review of Term of Reference</vt:lpstr>
      <vt:lpstr>PHS Membership</vt:lpstr>
      <vt:lpstr>Roles &amp; Responsibilities </vt:lpstr>
      <vt:lpstr>Pacific Hydrological Services panel Workplan</vt:lpstr>
      <vt:lpstr>Progress continued</vt:lpstr>
      <vt:lpstr>PowerPoint Presentation</vt:lpstr>
      <vt:lpstr>PowerPoint Presentation</vt:lpstr>
      <vt:lpstr>PowerPoint Presentation</vt:lpstr>
      <vt:lpstr>Acknowledgements </vt:lpstr>
      <vt:lpstr>Recommendation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14.1: Pacific Hydrological Services Panel Progress Update</dc:title>
  <dc:creator>Azarel Mariner</dc:creator>
  <cp:lastModifiedBy>Azarel Mariner</cp:lastModifiedBy>
  <cp:revision>29</cp:revision>
  <dcterms:created xsi:type="dcterms:W3CDTF">2019-08-07T09:23:57Z</dcterms:created>
  <dcterms:modified xsi:type="dcterms:W3CDTF">2019-08-07T22:45:23Z</dcterms:modified>
</cp:coreProperties>
</file>