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84" r:id="rId7"/>
    <p:sldId id="283" r:id="rId8"/>
    <p:sldId id="263" r:id="rId9"/>
    <p:sldId id="274" r:id="rId10"/>
    <p:sldId id="262" r:id="rId11"/>
    <p:sldId id="280" r:id="rId12"/>
    <p:sldId id="264" r:id="rId13"/>
    <p:sldId id="282"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584F2D-9EB1-5A6E-DEC7-1112F5E6F562}" name="Tommaso Abrate" initials="TA" userId="S::tabrate@wmo.int::41950f10-53fa-433c-ba9c-65eac9c94195" providerId="AD"/>
  <p188:author id="{76CBCDDC-F8B7-A8BE-5197-1AAF9B077419}" name="Dominique Berod" initials="DB" userId="S::DBerod@wmo.int::4ac5ba02-bc9c-456e-8d8b-4d43482f326a" providerId="AD"/>
  <p188:author id="{C351CDDD-7E4A-8A65-43AF-618D8B3DAA89}" name="Nakul Prasad" initials="NP" userId="S::nprasad@wmo.int::8f749e05-f404-49f0-9263-2f531a816e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369"/>
    <a:srgbClr val="FCD096"/>
    <a:srgbClr val="FDD799"/>
    <a:srgbClr val="E6E6E6"/>
    <a:srgbClr val="FCC770"/>
    <a:srgbClr val="FBBD57"/>
    <a:srgbClr val="F9A00F"/>
    <a:srgbClr val="F9A61C"/>
    <a:srgbClr val="005BAA"/>
    <a:srgbClr val="BC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0E663-FE8E-4CF6-B14E-7740ABC7FD33}" v="9" dt="2023-08-13T04:22:27.225"/>
    <p1510:client id="{ECE93BE7-3FC8-4CFE-9657-E2937A92E9DB}" v="11" dt="2023-08-13T10:29:50.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7" autoAdjust="0"/>
    <p:restoredTop sz="65722" autoAdjust="0"/>
  </p:normalViewPr>
  <p:slideViewPr>
    <p:cSldViewPr snapToGrid="0">
      <p:cViewPr varScale="1">
        <p:scale>
          <a:sx n="56" d="100"/>
          <a:sy n="56" d="100"/>
        </p:scale>
        <p:origin x="1862" y="48"/>
      </p:cViewPr>
      <p:guideLst/>
    </p:cSldViewPr>
  </p:slideViewPr>
  <p:notesTextViewPr>
    <p:cViewPr>
      <p:scale>
        <a:sx n="1" d="1"/>
        <a:sy n="1" d="1"/>
      </p:scale>
      <p:origin x="0" y="0"/>
    </p:cViewPr>
  </p:notesTextViewPr>
  <p:sorterViewPr>
    <p:cViewPr>
      <p:scale>
        <a:sx n="100" d="100"/>
        <a:sy n="100" d="100"/>
      </p:scale>
      <p:origin x="0" y="-38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TAFUA" userId="1d95c76e-e8e1-41b5-b020-7e8eb780beb3" providerId="ADAL" clId="{ECE93BE7-3FC8-4CFE-9657-E2937A92E9DB}"/>
    <pc:docChg chg="custSel modSld">
      <pc:chgData name="Tessa TAFUA" userId="1d95c76e-e8e1-41b5-b020-7e8eb780beb3" providerId="ADAL" clId="{ECE93BE7-3FC8-4CFE-9657-E2937A92E9DB}" dt="2023-08-13T10:29:50.990" v="21"/>
      <pc:docMkLst>
        <pc:docMk/>
      </pc:docMkLst>
      <pc:sldChg chg="addSp delSp modSp mod">
        <pc:chgData name="Tessa TAFUA" userId="1d95c76e-e8e1-41b5-b020-7e8eb780beb3" providerId="ADAL" clId="{ECE93BE7-3FC8-4CFE-9657-E2937A92E9DB}" dt="2023-08-13T10:29:09.066" v="1"/>
        <pc:sldMkLst>
          <pc:docMk/>
          <pc:sldMk cId="1871166538" sldId="256"/>
        </pc:sldMkLst>
        <pc:picChg chg="add mod">
          <ac:chgData name="Tessa TAFUA" userId="1d95c76e-e8e1-41b5-b020-7e8eb780beb3" providerId="ADAL" clId="{ECE93BE7-3FC8-4CFE-9657-E2937A92E9DB}" dt="2023-08-13T10:29:09.066" v="1"/>
          <ac:picMkLst>
            <pc:docMk/>
            <pc:sldMk cId="1871166538" sldId="256"/>
            <ac:picMk id="3" creationId="{26365593-1871-B1BC-1D8C-8BDD2A454208}"/>
          </ac:picMkLst>
        </pc:picChg>
        <pc:picChg chg="del">
          <ac:chgData name="Tessa TAFUA" userId="1d95c76e-e8e1-41b5-b020-7e8eb780beb3" providerId="ADAL" clId="{ECE93BE7-3FC8-4CFE-9657-E2937A92E9DB}" dt="2023-08-13T10:29:08.304" v="0" actId="478"/>
          <ac:picMkLst>
            <pc:docMk/>
            <pc:sldMk cId="1871166538" sldId="256"/>
            <ac:picMk id="5" creationId="{2B292C72-380F-83B5-6714-EABCF8F3AEDA}"/>
          </ac:picMkLst>
        </pc:picChg>
      </pc:sldChg>
      <pc:sldChg chg="addSp delSp modSp mod">
        <pc:chgData name="Tessa TAFUA" userId="1d95c76e-e8e1-41b5-b020-7e8eb780beb3" providerId="ADAL" clId="{ECE93BE7-3FC8-4CFE-9657-E2937A92E9DB}" dt="2023-08-13T10:29:12.171" v="3"/>
        <pc:sldMkLst>
          <pc:docMk/>
          <pc:sldMk cId="602450786" sldId="257"/>
        </pc:sldMkLst>
        <pc:picChg chg="del">
          <ac:chgData name="Tessa TAFUA" userId="1d95c76e-e8e1-41b5-b020-7e8eb780beb3" providerId="ADAL" clId="{ECE93BE7-3FC8-4CFE-9657-E2937A92E9DB}" dt="2023-08-13T10:29:11.715" v="2" actId="478"/>
          <ac:picMkLst>
            <pc:docMk/>
            <pc:sldMk cId="602450786" sldId="257"/>
            <ac:picMk id="4" creationId="{B605EA59-D2EC-A8F2-3DE4-AF010D78DFBD}"/>
          </ac:picMkLst>
        </pc:picChg>
        <pc:picChg chg="add mod">
          <ac:chgData name="Tessa TAFUA" userId="1d95c76e-e8e1-41b5-b020-7e8eb780beb3" providerId="ADAL" clId="{ECE93BE7-3FC8-4CFE-9657-E2937A92E9DB}" dt="2023-08-13T10:29:12.171" v="3"/>
          <ac:picMkLst>
            <pc:docMk/>
            <pc:sldMk cId="602450786" sldId="257"/>
            <ac:picMk id="5" creationId="{2F8A8091-E388-D9DB-6A59-6EC225BF2556}"/>
          </ac:picMkLst>
        </pc:picChg>
      </pc:sldChg>
      <pc:sldChg chg="addSp delSp modSp mod">
        <pc:chgData name="Tessa TAFUA" userId="1d95c76e-e8e1-41b5-b020-7e8eb780beb3" providerId="ADAL" clId="{ECE93BE7-3FC8-4CFE-9657-E2937A92E9DB}" dt="2023-08-13T10:29:50.990" v="21"/>
        <pc:sldMkLst>
          <pc:docMk/>
          <pc:sldMk cId="809207887" sldId="261"/>
        </pc:sldMkLst>
        <pc:picChg chg="del">
          <ac:chgData name="Tessa TAFUA" userId="1d95c76e-e8e1-41b5-b020-7e8eb780beb3" providerId="ADAL" clId="{ECE93BE7-3FC8-4CFE-9657-E2937A92E9DB}" dt="2023-08-13T10:29:50.459" v="20" actId="478"/>
          <ac:picMkLst>
            <pc:docMk/>
            <pc:sldMk cId="809207887" sldId="261"/>
            <ac:picMk id="4" creationId="{B605EA59-D2EC-A8F2-3DE4-AF010D78DFBD}"/>
          </ac:picMkLst>
        </pc:picChg>
        <pc:picChg chg="add mod">
          <ac:chgData name="Tessa TAFUA" userId="1d95c76e-e8e1-41b5-b020-7e8eb780beb3" providerId="ADAL" clId="{ECE93BE7-3FC8-4CFE-9657-E2937A92E9DB}" dt="2023-08-13T10:29:50.990" v="21"/>
          <ac:picMkLst>
            <pc:docMk/>
            <pc:sldMk cId="809207887" sldId="261"/>
            <ac:picMk id="5" creationId="{92AB38DB-4174-D5F3-74A5-9F3D27FA6DDE}"/>
          </ac:picMkLst>
        </pc:picChg>
      </pc:sldChg>
      <pc:sldChg chg="addSp delSp modSp mod">
        <pc:chgData name="Tessa TAFUA" userId="1d95c76e-e8e1-41b5-b020-7e8eb780beb3" providerId="ADAL" clId="{ECE93BE7-3FC8-4CFE-9657-E2937A92E9DB}" dt="2023-08-13T10:29:34.517" v="13"/>
        <pc:sldMkLst>
          <pc:docMk/>
          <pc:sldMk cId="1049432497" sldId="262"/>
        </pc:sldMkLst>
        <pc:picChg chg="del">
          <ac:chgData name="Tessa TAFUA" userId="1d95c76e-e8e1-41b5-b020-7e8eb780beb3" providerId="ADAL" clId="{ECE93BE7-3FC8-4CFE-9657-E2937A92E9DB}" dt="2023-08-13T10:29:33.843" v="12" actId="478"/>
          <ac:picMkLst>
            <pc:docMk/>
            <pc:sldMk cId="1049432497" sldId="262"/>
            <ac:picMk id="4" creationId="{B605EA59-D2EC-A8F2-3DE4-AF010D78DFBD}"/>
          </ac:picMkLst>
        </pc:picChg>
        <pc:picChg chg="add mod">
          <ac:chgData name="Tessa TAFUA" userId="1d95c76e-e8e1-41b5-b020-7e8eb780beb3" providerId="ADAL" clId="{ECE93BE7-3FC8-4CFE-9657-E2937A92E9DB}" dt="2023-08-13T10:29:34.517" v="13"/>
          <ac:picMkLst>
            <pc:docMk/>
            <pc:sldMk cId="1049432497" sldId="262"/>
            <ac:picMk id="5" creationId="{0A1F5B03-8CE9-EDAF-DC4A-0DB13E958758}"/>
          </ac:picMkLst>
        </pc:picChg>
      </pc:sldChg>
      <pc:sldChg chg="addSp delSp modSp mod">
        <pc:chgData name="Tessa TAFUA" userId="1d95c76e-e8e1-41b5-b020-7e8eb780beb3" providerId="ADAL" clId="{ECE93BE7-3FC8-4CFE-9657-E2937A92E9DB}" dt="2023-08-13T10:29:23.114" v="9"/>
        <pc:sldMkLst>
          <pc:docMk/>
          <pc:sldMk cId="4228628623" sldId="263"/>
        </pc:sldMkLst>
        <pc:picChg chg="del">
          <ac:chgData name="Tessa TAFUA" userId="1d95c76e-e8e1-41b5-b020-7e8eb780beb3" providerId="ADAL" clId="{ECE93BE7-3FC8-4CFE-9657-E2937A92E9DB}" dt="2023-08-13T10:29:22.662" v="8" actId="478"/>
          <ac:picMkLst>
            <pc:docMk/>
            <pc:sldMk cId="4228628623" sldId="263"/>
            <ac:picMk id="4" creationId="{B605EA59-D2EC-A8F2-3DE4-AF010D78DFBD}"/>
          </ac:picMkLst>
        </pc:picChg>
        <pc:picChg chg="add mod">
          <ac:chgData name="Tessa TAFUA" userId="1d95c76e-e8e1-41b5-b020-7e8eb780beb3" providerId="ADAL" clId="{ECE93BE7-3FC8-4CFE-9657-E2937A92E9DB}" dt="2023-08-13T10:29:23.114" v="9"/>
          <ac:picMkLst>
            <pc:docMk/>
            <pc:sldMk cId="4228628623" sldId="263"/>
            <ac:picMk id="5" creationId="{D8F13C46-AF65-F108-F05F-BB88772124CD}"/>
          </ac:picMkLst>
        </pc:picChg>
      </pc:sldChg>
      <pc:sldChg chg="addSp delSp modSp mod">
        <pc:chgData name="Tessa TAFUA" userId="1d95c76e-e8e1-41b5-b020-7e8eb780beb3" providerId="ADAL" clId="{ECE93BE7-3FC8-4CFE-9657-E2937A92E9DB}" dt="2023-08-13T10:29:42.898" v="17"/>
        <pc:sldMkLst>
          <pc:docMk/>
          <pc:sldMk cId="1544241966" sldId="264"/>
        </pc:sldMkLst>
        <pc:picChg chg="add mod">
          <ac:chgData name="Tessa TAFUA" userId="1d95c76e-e8e1-41b5-b020-7e8eb780beb3" providerId="ADAL" clId="{ECE93BE7-3FC8-4CFE-9657-E2937A92E9DB}" dt="2023-08-13T10:29:42.898" v="17"/>
          <ac:picMkLst>
            <pc:docMk/>
            <pc:sldMk cId="1544241966" sldId="264"/>
            <ac:picMk id="3" creationId="{3AAB29B2-8975-7502-A248-49303DB78610}"/>
          </ac:picMkLst>
        </pc:picChg>
        <pc:picChg chg="del">
          <ac:chgData name="Tessa TAFUA" userId="1d95c76e-e8e1-41b5-b020-7e8eb780beb3" providerId="ADAL" clId="{ECE93BE7-3FC8-4CFE-9657-E2937A92E9DB}" dt="2023-08-13T10:29:42.472" v="16" actId="478"/>
          <ac:picMkLst>
            <pc:docMk/>
            <pc:sldMk cId="1544241966" sldId="264"/>
            <ac:picMk id="4" creationId="{B605EA59-D2EC-A8F2-3DE4-AF010D78DFBD}"/>
          </ac:picMkLst>
        </pc:picChg>
      </pc:sldChg>
      <pc:sldChg chg="addSp delSp modSp mod">
        <pc:chgData name="Tessa TAFUA" userId="1d95c76e-e8e1-41b5-b020-7e8eb780beb3" providerId="ADAL" clId="{ECE93BE7-3FC8-4CFE-9657-E2937A92E9DB}" dt="2023-08-13T10:29:26.270" v="11"/>
        <pc:sldMkLst>
          <pc:docMk/>
          <pc:sldMk cId="3134746522" sldId="274"/>
        </pc:sldMkLst>
        <pc:picChg chg="del">
          <ac:chgData name="Tessa TAFUA" userId="1d95c76e-e8e1-41b5-b020-7e8eb780beb3" providerId="ADAL" clId="{ECE93BE7-3FC8-4CFE-9657-E2937A92E9DB}" dt="2023-08-13T10:29:25.670" v="10" actId="478"/>
          <ac:picMkLst>
            <pc:docMk/>
            <pc:sldMk cId="3134746522" sldId="274"/>
            <ac:picMk id="4" creationId="{B605EA59-D2EC-A8F2-3DE4-AF010D78DFBD}"/>
          </ac:picMkLst>
        </pc:picChg>
        <pc:picChg chg="add mod">
          <ac:chgData name="Tessa TAFUA" userId="1d95c76e-e8e1-41b5-b020-7e8eb780beb3" providerId="ADAL" clId="{ECE93BE7-3FC8-4CFE-9657-E2937A92E9DB}" dt="2023-08-13T10:29:26.270" v="11"/>
          <ac:picMkLst>
            <pc:docMk/>
            <pc:sldMk cId="3134746522" sldId="274"/>
            <ac:picMk id="7" creationId="{E1ECB0F0-1304-982E-3743-7AFB92FA601F}"/>
          </ac:picMkLst>
        </pc:picChg>
      </pc:sldChg>
      <pc:sldChg chg="addSp delSp modSp mod">
        <pc:chgData name="Tessa TAFUA" userId="1d95c76e-e8e1-41b5-b020-7e8eb780beb3" providerId="ADAL" clId="{ECE93BE7-3FC8-4CFE-9657-E2937A92E9DB}" dt="2023-08-13T10:29:39.135" v="15"/>
        <pc:sldMkLst>
          <pc:docMk/>
          <pc:sldMk cId="1064090222" sldId="280"/>
        </pc:sldMkLst>
        <pc:picChg chg="del">
          <ac:chgData name="Tessa TAFUA" userId="1d95c76e-e8e1-41b5-b020-7e8eb780beb3" providerId="ADAL" clId="{ECE93BE7-3FC8-4CFE-9657-E2937A92E9DB}" dt="2023-08-13T10:29:38.689" v="14" actId="478"/>
          <ac:picMkLst>
            <pc:docMk/>
            <pc:sldMk cId="1064090222" sldId="280"/>
            <ac:picMk id="4" creationId="{B605EA59-D2EC-A8F2-3DE4-AF010D78DFBD}"/>
          </ac:picMkLst>
        </pc:picChg>
        <pc:picChg chg="add mod">
          <ac:chgData name="Tessa TAFUA" userId="1d95c76e-e8e1-41b5-b020-7e8eb780beb3" providerId="ADAL" clId="{ECE93BE7-3FC8-4CFE-9657-E2937A92E9DB}" dt="2023-08-13T10:29:39.135" v="15"/>
          <ac:picMkLst>
            <pc:docMk/>
            <pc:sldMk cId="1064090222" sldId="280"/>
            <ac:picMk id="11" creationId="{4655FCFD-D7E2-C137-500A-C77624077C7F}"/>
          </ac:picMkLst>
        </pc:picChg>
      </pc:sldChg>
      <pc:sldChg chg="addSp delSp modSp mod">
        <pc:chgData name="Tessa TAFUA" userId="1d95c76e-e8e1-41b5-b020-7e8eb780beb3" providerId="ADAL" clId="{ECE93BE7-3FC8-4CFE-9657-E2937A92E9DB}" dt="2023-08-13T10:29:46.506" v="19"/>
        <pc:sldMkLst>
          <pc:docMk/>
          <pc:sldMk cId="1671826947" sldId="282"/>
        </pc:sldMkLst>
        <pc:picChg chg="del">
          <ac:chgData name="Tessa TAFUA" userId="1d95c76e-e8e1-41b5-b020-7e8eb780beb3" providerId="ADAL" clId="{ECE93BE7-3FC8-4CFE-9657-E2937A92E9DB}" dt="2023-08-13T10:29:46.026" v="18" actId="478"/>
          <ac:picMkLst>
            <pc:docMk/>
            <pc:sldMk cId="1671826947" sldId="282"/>
            <ac:picMk id="4" creationId="{B605EA59-D2EC-A8F2-3DE4-AF010D78DFBD}"/>
          </ac:picMkLst>
        </pc:picChg>
        <pc:picChg chg="add mod">
          <ac:chgData name="Tessa TAFUA" userId="1d95c76e-e8e1-41b5-b020-7e8eb780beb3" providerId="ADAL" clId="{ECE93BE7-3FC8-4CFE-9657-E2937A92E9DB}" dt="2023-08-13T10:29:46.506" v="19"/>
          <ac:picMkLst>
            <pc:docMk/>
            <pc:sldMk cId="1671826947" sldId="282"/>
            <ac:picMk id="5" creationId="{9F1B95F3-7852-0D22-DC14-CFF0EE157C33}"/>
          </ac:picMkLst>
        </pc:picChg>
      </pc:sldChg>
      <pc:sldChg chg="addSp delSp modSp mod">
        <pc:chgData name="Tessa TAFUA" userId="1d95c76e-e8e1-41b5-b020-7e8eb780beb3" providerId="ADAL" clId="{ECE93BE7-3FC8-4CFE-9657-E2937A92E9DB}" dt="2023-08-13T10:29:19.701" v="7"/>
        <pc:sldMkLst>
          <pc:docMk/>
          <pc:sldMk cId="3777505716" sldId="283"/>
        </pc:sldMkLst>
        <pc:picChg chg="add mod">
          <ac:chgData name="Tessa TAFUA" userId="1d95c76e-e8e1-41b5-b020-7e8eb780beb3" providerId="ADAL" clId="{ECE93BE7-3FC8-4CFE-9657-E2937A92E9DB}" dt="2023-08-13T10:29:19.701" v="7"/>
          <ac:picMkLst>
            <pc:docMk/>
            <pc:sldMk cId="3777505716" sldId="283"/>
            <ac:picMk id="3" creationId="{0F8CC7F4-FB48-FFC0-8235-FB6BD151E77A}"/>
          </ac:picMkLst>
        </pc:picChg>
        <pc:picChg chg="del">
          <ac:chgData name="Tessa TAFUA" userId="1d95c76e-e8e1-41b5-b020-7e8eb780beb3" providerId="ADAL" clId="{ECE93BE7-3FC8-4CFE-9657-E2937A92E9DB}" dt="2023-08-13T10:29:18.999" v="6" actId="478"/>
          <ac:picMkLst>
            <pc:docMk/>
            <pc:sldMk cId="3777505716" sldId="283"/>
            <ac:picMk id="4" creationId="{B605EA59-D2EC-A8F2-3DE4-AF010D78DFBD}"/>
          </ac:picMkLst>
        </pc:picChg>
      </pc:sldChg>
      <pc:sldChg chg="addSp delSp modSp mod">
        <pc:chgData name="Tessa TAFUA" userId="1d95c76e-e8e1-41b5-b020-7e8eb780beb3" providerId="ADAL" clId="{ECE93BE7-3FC8-4CFE-9657-E2937A92E9DB}" dt="2023-08-13T10:29:15.924" v="5"/>
        <pc:sldMkLst>
          <pc:docMk/>
          <pc:sldMk cId="2773748116" sldId="284"/>
        </pc:sldMkLst>
        <pc:picChg chg="add mod">
          <ac:chgData name="Tessa TAFUA" userId="1d95c76e-e8e1-41b5-b020-7e8eb780beb3" providerId="ADAL" clId="{ECE93BE7-3FC8-4CFE-9657-E2937A92E9DB}" dt="2023-08-13T10:29:15.924" v="5"/>
          <ac:picMkLst>
            <pc:docMk/>
            <pc:sldMk cId="2773748116" sldId="284"/>
            <ac:picMk id="3" creationId="{A223A66D-5722-F45E-0904-BAEAA91EDBE7}"/>
          </ac:picMkLst>
        </pc:picChg>
        <pc:picChg chg="del">
          <ac:chgData name="Tessa TAFUA" userId="1d95c76e-e8e1-41b5-b020-7e8eb780beb3" providerId="ADAL" clId="{ECE93BE7-3FC8-4CFE-9657-E2937A92E9DB}" dt="2023-08-13T10:29:15.245" v="4" actId="478"/>
          <ac:picMkLst>
            <pc:docMk/>
            <pc:sldMk cId="2773748116" sldId="284"/>
            <ac:picMk id="4" creationId="{B605EA59-D2EC-A8F2-3DE4-AF010D78DFBD}"/>
          </ac:picMkLst>
        </pc:picChg>
      </pc:sldChg>
    </pc:docChg>
  </pc:docChgLst>
  <pc:docChgLst>
    <pc:chgData name="Ben Churchill" userId="f9bb27d1-b6c1-41bb-a215-d242c21568fa" providerId="ADAL" clId="{9DF0E663-FE8E-4CF6-B14E-7740ABC7FD33}"/>
    <pc:docChg chg="modSld">
      <pc:chgData name="Ben Churchill" userId="f9bb27d1-b6c1-41bb-a215-d242c21568fa" providerId="ADAL" clId="{9DF0E663-FE8E-4CF6-B14E-7740ABC7FD33}" dt="2023-08-13T04:23:26.698" v="342" actId="20577"/>
      <pc:docMkLst>
        <pc:docMk/>
      </pc:docMkLst>
      <pc:sldChg chg="modSp mod">
        <pc:chgData name="Ben Churchill" userId="f9bb27d1-b6c1-41bb-a215-d242c21568fa" providerId="ADAL" clId="{9DF0E663-FE8E-4CF6-B14E-7740ABC7FD33}" dt="2023-08-13T04:23:26.698" v="342" actId="20577"/>
        <pc:sldMkLst>
          <pc:docMk/>
          <pc:sldMk cId="1871166538" sldId="256"/>
        </pc:sldMkLst>
        <pc:spChg chg="mod">
          <ac:chgData name="Ben Churchill" userId="f9bb27d1-b6c1-41bb-a215-d242c21568fa" providerId="ADAL" clId="{9DF0E663-FE8E-4CF6-B14E-7740ABC7FD33}" dt="2023-08-13T04:23:26.698" v="342" actId="20577"/>
          <ac:spMkLst>
            <pc:docMk/>
            <pc:sldMk cId="1871166538" sldId="256"/>
            <ac:spMk id="4" creationId="{8343AC29-B198-CD84-10DC-E27ABB070D1C}"/>
          </ac:spMkLst>
        </pc:spChg>
      </pc:sldChg>
      <pc:sldChg chg="modSp mod">
        <pc:chgData name="Ben Churchill" userId="f9bb27d1-b6c1-41bb-a215-d242c21568fa" providerId="ADAL" clId="{9DF0E663-FE8E-4CF6-B14E-7740ABC7FD33}" dt="2023-08-13T04:18:11.346" v="53" actId="20577"/>
        <pc:sldMkLst>
          <pc:docMk/>
          <pc:sldMk cId="3777505716" sldId="283"/>
        </pc:sldMkLst>
        <pc:spChg chg="mod">
          <ac:chgData name="Ben Churchill" userId="f9bb27d1-b6c1-41bb-a215-d242c21568fa" providerId="ADAL" clId="{9DF0E663-FE8E-4CF6-B14E-7740ABC7FD33}" dt="2023-08-13T04:18:11.346" v="53" actId="20577"/>
          <ac:spMkLst>
            <pc:docMk/>
            <pc:sldMk cId="3777505716" sldId="283"/>
            <ac:spMk id="18" creationId="{7C3272BC-BB6E-79F7-C757-B71A6676F9FB}"/>
          </ac:spMkLst>
        </pc:spChg>
      </pc:sldChg>
      <pc:sldChg chg="addSp delSp modSp mod modNotesTx">
        <pc:chgData name="Ben Churchill" userId="f9bb27d1-b6c1-41bb-a215-d242c21568fa" providerId="ADAL" clId="{9DF0E663-FE8E-4CF6-B14E-7740ABC7FD33}" dt="2023-08-13T04:21:46.833" v="330" actId="20577"/>
        <pc:sldMkLst>
          <pc:docMk/>
          <pc:sldMk cId="2773748116" sldId="284"/>
        </pc:sldMkLst>
        <pc:spChg chg="mod">
          <ac:chgData name="Ben Churchill" userId="f9bb27d1-b6c1-41bb-a215-d242c21568fa" providerId="ADAL" clId="{9DF0E663-FE8E-4CF6-B14E-7740ABC7FD33}" dt="2023-08-13T04:18:58.560" v="244" actId="1076"/>
          <ac:spMkLst>
            <pc:docMk/>
            <pc:sldMk cId="2773748116" sldId="284"/>
            <ac:spMk id="2" creationId="{5B433C9D-81BA-3778-38B4-C817CB4B0C81}"/>
          </ac:spMkLst>
        </pc:spChg>
        <pc:spChg chg="mod">
          <ac:chgData name="Ben Churchill" userId="f9bb27d1-b6c1-41bb-a215-d242c21568fa" providerId="ADAL" clId="{9DF0E663-FE8E-4CF6-B14E-7740ABC7FD33}" dt="2023-08-13T04:21:46.833" v="330" actId="20577"/>
          <ac:spMkLst>
            <pc:docMk/>
            <pc:sldMk cId="2773748116" sldId="284"/>
            <ac:spMk id="18" creationId="{7C3272BC-BB6E-79F7-C757-B71A6676F9FB}"/>
          </ac:spMkLst>
        </pc:spChg>
        <pc:picChg chg="add mod">
          <ac:chgData name="Ben Churchill" userId="f9bb27d1-b6c1-41bb-a215-d242c21568fa" providerId="ADAL" clId="{9DF0E663-FE8E-4CF6-B14E-7740ABC7FD33}" dt="2023-08-13T04:20:20.381" v="254" actId="1076"/>
          <ac:picMkLst>
            <pc:docMk/>
            <pc:sldMk cId="2773748116" sldId="284"/>
            <ac:picMk id="5" creationId="{3D0AA0E8-568E-AA96-6E8E-74CF30A84731}"/>
          </ac:picMkLst>
        </pc:picChg>
        <pc:picChg chg="del">
          <ac:chgData name="Ben Churchill" userId="f9bb27d1-b6c1-41bb-a215-d242c21568fa" providerId="ADAL" clId="{9DF0E663-FE8E-4CF6-B14E-7740ABC7FD33}" dt="2023-08-13T04:19:57.109" v="248" actId="478"/>
          <ac:picMkLst>
            <pc:docMk/>
            <pc:sldMk cId="2773748116" sldId="284"/>
            <ac:picMk id="2052" creationId="{074BDBCC-8459-B19D-CC1B-1C5DFC9B2E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AE046-9792-4CC4-B43B-F9826C5EAD6C}" type="datetimeFigureOut">
              <a:rPr lang="en-CH" smtClean="0"/>
              <a:t>08/13/2023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10749-FCA9-446D-A370-9C635CA7BF7C}" type="slidenum">
              <a:rPr lang="en-CH" smtClean="0"/>
              <a:t>‹#›</a:t>
            </a:fld>
            <a:endParaRPr lang="en-CH"/>
          </a:p>
        </p:txBody>
      </p:sp>
    </p:spTree>
    <p:extLst>
      <p:ext uri="{BB962C8B-B14F-4D97-AF65-F5344CB8AC3E}">
        <p14:creationId xmlns:p14="http://schemas.microsoft.com/office/powerpoint/2010/main" val="345846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3B10749-FCA9-446D-A370-9C635CA7BF7C}" type="slidenum">
              <a:rPr lang="en-CH" smtClean="0"/>
              <a:t>3</a:t>
            </a:fld>
            <a:endParaRPr lang="en-CH"/>
          </a:p>
        </p:txBody>
      </p:sp>
    </p:spTree>
    <p:extLst>
      <p:ext uri="{BB962C8B-B14F-4D97-AF65-F5344CB8AC3E}">
        <p14:creationId xmlns:p14="http://schemas.microsoft.com/office/powerpoint/2010/main" val="233678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444444"/>
              </a:solidFill>
              <a:effectLst/>
              <a:latin typeface="OpenSansRegular"/>
            </a:endParaRPr>
          </a:p>
          <a:p>
            <a:endParaRPr lang="en-SG" dirty="0"/>
          </a:p>
        </p:txBody>
      </p:sp>
      <p:sp>
        <p:nvSpPr>
          <p:cNvPr id="4" name="Slide Number Placeholder 3"/>
          <p:cNvSpPr>
            <a:spLocks noGrp="1"/>
          </p:cNvSpPr>
          <p:nvPr>
            <p:ph type="sldNum" sz="quarter" idx="5"/>
          </p:nvPr>
        </p:nvSpPr>
        <p:spPr/>
        <p:txBody>
          <a:bodyPr/>
          <a:lstStyle/>
          <a:p>
            <a:fld id="{63B10749-FCA9-446D-A370-9C635CA7BF7C}" type="slidenum">
              <a:rPr lang="en-CH" smtClean="0"/>
              <a:t>4</a:t>
            </a:fld>
            <a:endParaRPr lang="en-CH"/>
          </a:p>
        </p:txBody>
      </p:sp>
    </p:spTree>
    <p:extLst>
      <p:ext uri="{BB962C8B-B14F-4D97-AF65-F5344CB8AC3E}">
        <p14:creationId xmlns:p14="http://schemas.microsoft.com/office/powerpoint/2010/main" val="189522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S"/>
          </a:p>
        </p:txBody>
      </p:sp>
      <p:sp>
        <p:nvSpPr>
          <p:cNvPr id="4" name="Slide Number Placeholder 3"/>
          <p:cNvSpPr>
            <a:spLocks noGrp="1"/>
          </p:cNvSpPr>
          <p:nvPr>
            <p:ph type="sldNum" sz="quarter" idx="5"/>
          </p:nvPr>
        </p:nvSpPr>
        <p:spPr/>
        <p:txBody>
          <a:bodyPr/>
          <a:lstStyle/>
          <a:p>
            <a:fld id="{63B10749-FCA9-446D-A370-9C635CA7BF7C}" type="slidenum">
              <a:rPr lang="en-CH" smtClean="0"/>
              <a:t>11</a:t>
            </a:fld>
            <a:endParaRPr lang="en-CH"/>
          </a:p>
        </p:txBody>
      </p:sp>
    </p:spTree>
    <p:extLst>
      <p:ext uri="{BB962C8B-B14F-4D97-AF65-F5344CB8AC3E}">
        <p14:creationId xmlns:p14="http://schemas.microsoft.com/office/powerpoint/2010/main" val="45263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43F8-F4B9-C5D9-6ACD-5BDC13740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449D4B7-C81B-64DF-75F5-93E2A5C29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246B41E-3ED1-05A5-71C7-DB507E20DDE7}"/>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5" name="Footer Placeholder 4">
            <a:extLst>
              <a:ext uri="{FF2B5EF4-FFF2-40B4-BE49-F238E27FC236}">
                <a16:creationId xmlns:a16="http://schemas.microsoft.com/office/drawing/2014/main" id="{4117C413-1FD1-80A6-EE42-0A5A353AE4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74F464F-154F-16EB-A1B6-9AF48A400C8F}"/>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333641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0D0A-35A0-0EFE-D85A-8D3AEFAD808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2B840B7-503C-FEE6-5864-3AEA1EF608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EA5AA4-5C3E-3B6C-E4D8-1D08A6705F77}"/>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5" name="Footer Placeholder 4">
            <a:extLst>
              <a:ext uri="{FF2B5EF4-FFF2-40B4-BE49-F238E27FC236}">
                <a16:creationId xmlns:a16="http://schemas.microsoft.com/office/drawing/2014/main" id="{D3FDBF9C-4399-9E84-B364-7A44BCBAE82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9EED16-1609-E98F-F844-12B63075BC83}"/>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146658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9695C-C7C5-2BA1-6C61-161AC9A25D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27135C9-8F1B-EB94-2551-17E49DF680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77BC95B-8798-066F-571D-5CFA31D5C2F6}"/>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5" name="Footer Placeholder 4">
            <a:extLst>
              <a:ext uri="{FF2B5EF4-FFF2-40B4-BE49-F238E27FC236}">
                <a16:creationId xmlns:a16="http://schemas.microsoft.com/office/drawing/2014/main" id="{C1B1431B-BEC2-F1D0-8EA5-52B1ED6D06C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4AE447-46C4-4D99-0C1F-C7DB42C219F2}"/>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266559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DAF7-C336-8A92-CDE0-FD30A1CA9C2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B6F829A-161C-4D73-C048-FBE1F713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9E6504-7DA3-CC54-B752-4A9298C1605F}"/>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5" name="Footer Placeholder 4">
            <a:extLst>
              <a:ext uri="{FF2B5EF4-FFF2-40B4-BE49-F238E27FC236}">
                <a16:creationId xmlns:a16="http://schemas.microsoft.com/office/drawing/2014/main" id="{F7146917-D713-FE1C-B565-26CE300E9B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61F77F-3FDD-796F-B5ED-87C904FE0366}"/>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406628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1D22-3A4B-0BC4-E121-732B176822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313726-1544-F36A-18ED-A1A13C468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A0BC29-5C99-3E1F-CE03-75DAC1B889AE}"/>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5" name="Footer Placeholder 4">
            <a:extLst>
              <a:ext uri="{FF2B5EF4-FFF2-40B4-BE49-F238E27FC236}">
                <a16:creationId xmlns:a16="http://schemas.microsoft.com/office/drawing/2014/main" id="{DCBECB88-3ABC-3F6B-7B22-C580EB7D0C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6C9E35-36AD-1429-15AB-4633594D2C4B}"/>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204972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7333-9017-D8A6-7BC5-7EE58EA8585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E7E411-561D-F2C8-7A9F-89CDB92109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568FF95-19B5-CEDF-25F6-9F08BBAA32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9F36170-AA8D-239B-05F8-8217DC7DA38E}"/>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6" name="Footer Placeholder 5">
            <a:extLst>
              <a:ext uri="{FF2B5EF4-FFF2-40B4-BE49-F238E27FC236}">
                <a16:creationId xmlns:a16="http://schemas.microsoft.com/office/drawing/2014/main" id="{A864C63A-1A0E-CC0C-F3F2-D9F2AD64385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8E23A2D-9772-3EF3-2DB9-C3C674EE93D2}"/>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351037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208C-799C-D9B4-4BB1-267D617B374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7B43E2E-D343-3604-56E2-0E6CAB1FA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859AC-09D2-1A70-1633-B2C43A6F7A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0AF546D-8A1C-8A71-99E7-B23A67CE1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A3F82-B1B2-CF30-8A85-31690BC82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790EB3A-F725-A0E9-4F52-01E90BC45B1B}"/>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8" name="Footer Placeholder 7">
            <a:extLst>
              <a:ext uri="{FF2B5EF4-FFF2-40B4-BE49-F238E27FC236}">
                <a16:creationId xmlns:a16="http://schemas.microsoft.com/office/drawing/2014/main" id="{6528E344-7666-3FDF-ADEA-A011C5C2F82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E545F95-7746-BB2B-89B3-DA5908FCC4E9}"/>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414802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A0A5-5EB0-A4CC-57F6-1B9E19B69C2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E510456-02E0-7EC4-286C-40D41D815604}"/>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4" name="Footer Placeholder 3">
            <a:extLst>
              <a:ext uri="{FF2B5EF4-FFF2-40B4-BE49-F238E27FC236}">
                <a16:creationId xmlns:a16="http://schemas.microsoft.com/office/drawing/2014/main" id="{37C18C27-4D34-31BF-06D1-4FC0C6FCCF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F47793A-5F61-27BA-8244-FEDB4BEC6758}"/>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322990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E4624-4AF0-CBEE-477F-5C4978CE48BC}"/>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3" name="Footer Placeholder 2">
            <a:extLst>
              <a:ext uri="{FF2B5EF4-FFF2-40B4-BE49-F238E27FC236}">
                <a16:creationId xmlns:a16="http://schemas.microsoft.com/office/drawing/2014/main" id="{E9DD1AB6-BD64-47CF-FA09-F26169E040D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5F0B626-B611-C666-FA4F-5DE2497C1BBF}"/>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18204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1F72-8271-C4D1-89C6-C1C08C432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F85477C-56EE-5114-2416-8A2DB3DE4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EFA8FC8-97E1-4B9D-B9A0-94012CB75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A4AE0-E98F-E653-816A-EFDCE62FD25B}"/>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6" name="Footer Placeholder 5">
            <a:extLst>
              <a:ext uri="{FF2B5EF4-FFF2-40B4-BE49-F238E27FC236}">
                <a16:creationId xmlns:a16="http://schemas.microsoft.com/office/drawing/2014/main" id="{9AC424C0-215E-D743-3FF1-16108B419E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CD4515-32B2-B2B4-DA63-B7E095D2E2D7}"/>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114850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73073-424C-D3C5-F5F4-F562D13AD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A31CCDD-DDA1-7C13-17E9-26EA44FDE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10474D9-86F7-40C9-E546-B9F313E07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FB4F0-1E1A-D3ED-59C5-97A9FF6F160C}"/>
              </a:ext>
            </a:extLst>
          </p:cNvPr>
          <p:cNvSpPr>
            <a:spLocks noGrp="1"/>
          </p:cNvSpPr>
          <p:nvPr>
            <p:ph type="dt" sz="half" idx="10"/>
          </p:nvPr>
        </p:nvSpPr>
        <p:spPr/>
        <p:txBody>
          <a:bodyPr/>
          <a:lstStyle/>
          <a:p>
            <a:fld id="{57C52482-80FE-4C66-BD5E-9DB187189179}" type="datetimeFigureOut">
              <a:rPr lang="en-AU" smtClean="0"/>
              <a:t>13/08/2023</a:t>
            </a:fld>
            <a:endParaRPr lang="en-AU"/>
          </a:p>
        </p:txBody>
      </p:sp>
      <p:sp>
        <p:nvSpPr>
          <p:cNvPr id="6" name="Footer Placeholder 5">
            <a:extLst>
              <a:ext uri="{FF2B5EF4-FFF2-40B4-BE49-F238E27FC236}">
                <a16:creationId xmlns:a16="http://schemas.microsoft.com/office/drawing/2014/main" id="{B2CAFACB-8D81-9735-6F48-2AF02054ED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6EC174E-DC2B-336F-D44D-AC7BCA3A8448}"/>
              </a:ext>
            </a:extLst>
          </p:cNvPr>
          <p:cNvSpPr>
            <a:spLocks noGrp="1"/>
          </p:cNvSpPr>
          <p:nvPr>
            <p:ph type="sldNum" sz="quarter" idx="12"/>
          </p:nvPr>
        </p:nvSpPr>
        <p:spPr/>
        <p:txBody>
          <a:bodyPr/>
          <a:lstStyle/>
          <a:p>
            <a:fld id="{0EF3E6D2-E6F3-4A04-A545-77B990EABBD5}" type="slidenum">
              <a:rPr lang="en-AU" smtClean="0"/>
              <a:t>‹#›</a:t>
            </a:fld>
            <a:endParaRPr lang="en-AU"/>
          </a:p>
        </p:txBody>
      </p:sp>
    </p:spTree>
    <p:extLst>
      <p:ext uri="{BB962C8B-B14F-4D97-AF65-F5344CB8AC3E}">
        <p14:creationId xmlns:p14="http://schemas.microsoft.com/office/powerpoint/2010/main" val="117124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4DE22-CF64-CFFC-E3F8-4FF681CC7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76C63BF-431E-9B30-4A6B-BB9DD6699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AA5CD1-7B31-1BED-AFB5-5690AA1DE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52482-80FE-4C66-BD5E-9DB187189179}" type="datetimeFigureOut">
              <a:rPr lang="en-AU" smtClean="0"/>
              <a:t>13/08/2023</a:t>
            </a:fld>
            <a:endParaRPr lang="en-AU"/>
          </a:p>
        </p:txBody>
      </p:sp>
      <p:sp>
        <p:nvSpPr>
          <p:cNvPr id="5" name="Footer Placeholder 4">
            <a:extLst>
              <a:ext uri="{FF2B5EF4-FFF2-40B4-BE49-F238E27FC236}">
                <a16:creationId xmlns:a16="http://schemas.microsoft.com/office/drawing/2014/main" id="{0EB9552F-8717-EE90-8350-873DCC509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99A9F5B-F1B3-E650-9693-7B15D60C8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3E6D2-E6F3-4A04-A545-77B990EABBD5}" type="slidenum">
              <a:rPr lang="en-AU" smtClean="0"/>
              <a:t>‹#›</a:t>
            </a:fld>
            <a:endParaRPr lang="en-AU"/>
          </a:p>
        </p:txBody>
      </p:sp>
    </p:spTree>
    <p:extLst>
      <p:ext uri="{BB962C8B-B14F-4D97-AF65-F5344CB8AC3E}">
        <p14:creationId xmlns:p14="http://schemas.microsoft.com/office/powerpoint/2010/main" val="83196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hydrohub.wmo.int/en/ministerial-roundtabl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hyperlink" Target="https://app.powerbi.com/groups/me/reports/ebed41d6-e445-4b43-a4c7-f8b0f2004c08/?pbi_source=PowerPoint"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app.powerbi.com/groups/me/reports/b35382ad-36b1-4851-83f9-7909f1d11a01/?pbi_source=PowerPoi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powerbi.com/groups/me/reports/bd2795ec-c0ba-478e-8d35-55f907abed71/?pbi_source=PowerPoint"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1D94-7F5A-F41B-FBF8-27B71932581C}"/>
              </a:ext>
            </a:extLst>
          </p:cNvPr>
          <p:cNvSpPr>
            <a:spLocks noGrp="1"/>
          </p:cNvSpPr>
          <p:nvPr>
            <p:ph type="ctrTitle"/>
          </p:nvPr>
        </p:nvSpPr>
        <p:spPr>
          <a:xfrm>
            <a:off x="693420" y="1838610"/>
            <a:ext cx="10805160" cy="2237172"/>
          </a:xfrm>
        </p:spPr>
        <p:txBody>
          <a:bodyPr>
            <a:normAutofit/>
          </a:bodyPr>
          <a:lstStyle/>
          <a:p>
            <a:r>
              <a:rPr lang="en-US" dirty="0"/>
              <a:t>Agenda Item: </a:t>
            </a:r>
            <a:r>
              <a:rPr lang="en-CH" dirty="0"/>
              <a:t>5</a:t>
            </a:r>
            <a:br>
              <a:rPr lang="en-US" dirty="0"/>
            </a:br>
            <a:br>
              <a:rPr lang="en-AU" sz="1800" dirty="0">
                <a:effectLst/>
                <a:latin typeface="Trebuchet MS" panose="020B0603020202020204" pitchFamily="34" charset="0"/>
                <a:ea typeface="Times New Roman" panose="02020603050405020304" pitchFamily="18" charset="0"/>
                <a:cs typeface="Times New Roman" panose="02020603050405020304" pitchFamily="18" charset="0"/>
              </a:rPr>
            </a:br>
            <a:endParaRPr lang="en-AU" dirty="0"/>
          </a:p>
        </p:txBody>
      </p:sp>
      <p:sp>
        <p:nvSpPr>
          <p:cNvPr id="4" name="Title 1">
            <a:extLst>
              <a:ext uri="{FF2B5EF4-FFF2-40B4-BE49-F238E27FC236}">
                <a16:creationId xmlns:a16="http://schemas.microsoft.com/office/drawing/2014/main" id="{8343AC29-B198-CD84-10DC-E27ABB070D1C}"/>
              </a:ext>
            </a:extLst>
          </p:cNvPr>
          <p:cNvSpPr txBox="1">
            <a:spLocks/>
          </p:cNvSpPr>
          <p:nvPr/>
        </p:nvSpPr>
        <p:spPr>
          <a:xfrm>
            <a:off x="693420" y="3171301"/>
            <a:ext cx="10805160" cy="22371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CH" sz="3200" dirty="0"/>
            </a:br>
            <a:r>
              <a:rPr lang="en-CH" sz="3200" dirty="0">
                <a:solidFill>
                  <a:srgbClr val="000000"/>
                </a:solidFill>
                <a:ea typeface="Times New Roman" panose="02020603050405020304" pitchFamily="18" charset="0"/>
                <a:cs typeface="Times New Roman" panose="02020603050405020304" pitchFamily="18" charset="0"/>
              </a:rPr>
              <a:t>World Meteorological Congress and Hydrolog</a:t>
            </a:r>
            <a:r>
              <a:rPr lang="en-US" sz="3200" dirty="0" err="1">
                <a:solidFill>
                  <a:srgbClr val="000000"/>
                </a:solidFill>
                <a:ea typeface="Times New Roman" panose="02020603050405020304" pitchFamily="18" charset="0"/>
                <a:cs typeface="Times New Roman" panose="02020603050405020304" pitchFamily="18" charset="0"/>
              </a:rPr>
              <a:t>ical</a:t>
            </a:r>
            <a:r>
              <a:rPr lang="en-CH" sz="3200" dirty="0">
                <a:solidFill>
                  <a:srgbClr val="000000"/>
                </a:solidFill>
                <a:ea typeface="Times New Roman" panose="02020603050405020304" pitchFamily="18" charset="0"/>
                <a:cs typeface="Times New Roman" panose="02020603050405020304" pitchFamily="18" charset="0"/>
              </a:rPr>
              <a:t> Assembly</a:t>
            </a:r>
            <a:r>
              <a:rPr lang="en-US" sz="3200" dirty="0">
                <a:solidFill>
                  <a:srgbClr val="000000"/>
                </a:solidFill>
                <a:ea typeface="Times New Roman" panose="02020603050405020304" pitchFamily="18" charset="0"/>
                <a:cs typeface="Times New Roman" panose="02020603050405020304" pitchFamily="18" charset="0"/>
              </a:rPr>
              <a:t> o</a:t>
            </a:r>
            <a:r>
              <a:rPr lang="en-CH" sz="3200" dirty="0">
                <a:solidFill>
                  <a:srgbClr val="000000"/>
                </a:solidFill>
                <a:ea typeface="Times New Roman" panose="02020603050405020304" pitchFamily="18" charset="0"/>
                <a:cs typeface="Times New Roman" panose="02020603050405020304" pitchFamily="18" charset="0"/>
              </a:rPr>
              <a:t>utcomes including the human and economic costs of weather-, water-, climate- and ocean-related events and socioeconomic benefits of investment in </a:t>
            </a:r>
            <a:r>
              <a:rPr lang="en-US" sz="3200" dirty="0">
                <a:solidFill>
                  <a:srgbClr val="000000"/>
                </a:solidFill>
                <a:ea typeface="Times New Roman" panose="02020603050405020304" pitchFamily="18" charset="0"/>
                <a:cs typeface="Times New Roman" panose="02020603050405020304" pitchFamily="18" charset="0"/>
              </a:rPr>
              <a:t>h</a:t>
            </a:r>
            <a:r>
              <a:rPr lang="en-CH" sz="3200">
                <a:solidFill>
                  <a:srgbClr val="000000"/>
                </a:solidFill>
                <a:ea typeface="Times New Roman" panose="02020603050405020304" pitchFamily="18" charset="0"/>
                <a:cs typeface="Times New Roman" panose="02020603050405020304" pitchFamily="18" charset="0"/>
              </a:rPr>
              <a:t>ydro-met</a:t>
            </a:r>
            <a:br>
              <a:rPr lang="en-AU" sz="3200" dirty="0">
                <a:latin typeface="Trebuchet MS" panose="020B0603020202020204" pitchFamily="34" charset="0"/>
                <a:ea typeface="Times New Roman" panose="02020603050405020304" pitchFamily="18" charset="0"/>
                <a:cs typeface="Times New Roman" panose="02020603050405020304" pitchFamily="18" charset="0"/>
              </a:rPr>
            </a:br>
            <a:endParaRPr lang="en-AU" sz="3200" dirty="0"/>
          </a:p>
        </p:txBody>
      </p:sp>
      <p:pic>
        <p:nvPicPr>
          <p:cNvPr id="3" name="Picture 2" descr="A logo with a sun and blue waves&#10;&#10;Description automatically generated">
            <a:extLst>
              <a:ext uri="{FF2B5EF4-FFF2-40B4-BE49-F238E27FC236}">
                <a16:creationId xmlns:a16="http://schemas.microsoft.com/office/drawing/2014/main" id="{26365593-1871-B1BC-1D8C-8BDD2A454208}"/>
              </a:ext>
            </a:extLst>
          </p:cNvPr>
          <p:cNvPicPr>
            <a:picLocks noChangeAspect="1"/>
          </p:cNvPicPr>
          <p:nvPr/>
        </p:nvPicPr>
        <p:blipFill rotWithShape="1">
          <a:blip r:embed="rId2">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187116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838200" y="1780058"/>
            <a:ext cx="10515600" cy="967125"/>
          </a:xfrm>
        </p:spPr>
        <p:txBody>
          <a:bodyPr>
            <a:normAutofit/>
          </a:bodyPr>
          <a:lstStyle/>
          <a:p>
            <a:r>
              <a:rPr lang="en-CH" sz="4000" dirty="0" err="1"/>
              <a:t>HydroHub</a:t>
            </a:r>
            <a:r>
              <a:rPr lang="en-CH" sz="4000" dirty="0"/>
              <a:t> Ministerial Roundtables</a:t>
            </a:r>
            <a:endParaRPr lang="en-AU" sz="4000" dirty="0"/>
          </a:p>
        </p:txBody>
      </p:sp>
      <p:sp>
        <p:nvSpPr>
          <p:cNvPr id="11" name="TextBox 42">
            <a:extLst>
              <a:ext uri="{FF2B5EF4-FFF2-40B4-BE49-F238E27FC236}">
                <a16:creationId xmlns:a16="http://schemas.microsoft.com/office/drawing/2014/main" id="{C7297F19-AEB3-BE70-0570-06EE339F5F03}"/>
              </a:ext>
            </a:extLst>
          </p:cNvPr>
          <p:cNvSpPr txBox="1"/>
          <p:nvPr/>
        </p:nvSpPr>
        <p:spPr>
          <a:xfrm>
            <a:off x="976297" y="2901947"/>
            <a:ext cx="9005903" cy="1200329"/>
          </a:xfrm>
          <a:prstGeom prst="rect">
            <a:avLst/>
          </a:prstGeom>
        </p:spPr>
        <p:txBody>
          <a:bodyPr wrap="square" lIns="0" tIns="0" rIns="0" bIns="0" rtlCol="0" anchor="t">
            <a:spAutoFit/>
          </a:bodyPr>
          <a:lstStyle/>
          <a:p>
            <a:pPr algn="just"/>
            <a:r>
              <a:rPr lang="en-US" b="0" i="0" dirty="0">
                <a:effectLst/>
                <a:latin typeface="+mj-lt"/>
              </a:rPr>
              <a:t>Ministerial Roundtables </a:t>
            </a:r>
            <a:r>
              <a:rPr lang="en-CH" b="0" i="0" dirty="0">
                <a:effectLst/>
                <a:latin typeface="+mj-lt"/>
              </a:rPr>
              <a:t>aim to </a:t>
            </a:r>
            <a:r>
              <a:rPr lang="en-CH" dirty="0">
                <a:latin typeface="+mj-lt"/>
              </a:rPr>
              <a:t>inform on costs and ben</a:t>
            </a:r>
            <a:r>
              <a:rPr lang="en-US" dirty="0">
                <a:latin typeface="+mj-lt"/>
              </a:rPr>
              <a:t>e</a:t>
            </a:r>
            <a:r>
              <a:rPr lang="en-CH" dirty="0">
                <a:latin typeface="+mj-lt"/>
              </a:rPr>
              <a:t>fits of investing in hydrological data:</a:t>
            </a:r>
            <a:endParaRPr lang="en-CH" b="0" i="0" dirty="0">
              <a:effectLst/>
              <a:latin typeface="+mj-lt"/>
            </a:endParaRPr>
          </a:p>
          <a:p>
            <a:pPr algn="just"/>
            <a:endParaRPr lang="en-US" sz="2000" b="0" i="0" dirty="0">
              <a:effectLst/>
              <a:latin typeface="+mj-lt"/>
            </a:endParaRPr>
          </a:p>
          <a:p>
            <a:br>
              <a:rPr lang="en-US" sz="2000" b="0" i="0" dirty="0">
                <a:solidFill>
                  <a:srgbClr val="3B3B3B"/>
                </a:solidFill>
                <a:effectLst/>
                <a:latin typeface="opregular"/>
              </a:rPr>
            </a:br>
            <a:endParaRPr lang="en-US" sz="2000" dirty="0"/>
          </a:p>
        </p:txBody>
      </p:sp>
      <p:pic>
        <p:nvPicPr>
          <p:cNvPr id="2050" name="Picture 2">
            <a:extLst>
              <a:ext uri="{FF2B5EF4-FFF2-40B4-BE49-F238E27FC236}">
                <a16:creationId xmlns:a16="http://schemas.microsoft.com/office/drawing/2014/main" id="{D3A197AE-14A0-DE77-E214-C1033175FC6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000" b="99312" l="926" r="71412">
                        <a14:foregroundMark x1="25231" y1="36927" x2="16551" y2="51606"/>
                        <a14:foregroundMark x1="16551" y1="51606" x2="53241" y2="77064"/>
                        <a14:foregroundMark x1="53241" y1="77064" x2="46296" y2="76835"/>
                        <a14:foregroundMark x1="46296" y1="76835" x2="48843" y2="76376"/>
                        <a14:foregroundMark x1="18171" y1="34633" x2="15162" y2="90596"/>
                        <a14:foregroundMark x1="8449" y1="39679" x2="14120" y2="84862"/>
                        <a14:foregroundMark x1="4977" y1="34174" x2="10648" y2="82569"/>
                        <a14:foregroundMark x1="7292" y1="33486" x2="23264" y2="33028"/>
                        <a14:foregroundMark x1="25579" y1="30734" x2="10648" y2="53211"/>
                        <a14:foregroundMark x1="22338" y1="29128" x2="13889" y2="27752"/>
                        <a14:foregroundMark x1="19560" y1="28899" x2="926" y2="33028"/>
                        <a14:foregroundMark x1="5556" y1="36927" x2="4745" y2="90367"/>
                        <a14:foregroundMark x1="3009" y1="42661" x2="6481" y2="99541"/>
                        <a14:foregroundMark x1="3588" y1="76376" x2="13773" y2="93349"/>
                        <a14:foregroundMark x1="9606" y1="86468" x2="50347" y2="91055"/>
                        <a14:foregroundMark x1="58565" y1="74541" x2="11227" y2="77064"/>
                        <a14:foregroundMark x1="15278" y1="62844" x2="38542" y2="72936"/>
                        <a14:foregroundMark x1="18634" y1="43119" x2="43981" y2="62156"/>
                        <a14:foregroundMark x1="26042" y1="28440" x2="32407" y2="51147"/>
                        <a14:foregroundMark x1="23148" y1="30046" x2="13773" y2="26835"/>
                        <a14:foregroundMark x1="23264" y1="30046" x2="21759" y2="25000"/>
                        <a14:foregroundMark x1="21528" y1="26147" x2="14931" y2="25688"/>
                        <a14:foregroundMark x1="53472" y1="45413" x2="65162" y2="89450"/>
                        <a14:foregroundMark x1="68287" y1="52064" x2="71412" y2="78211"/>
                        <a14:foregroundMark x1="38542" y1="53670" x2="39815" y2="56651"/>
                        <a14:foregroundMark x1="59954" y1="52523" x2="61690" y2="57798"/>
                        <a14:foregroundMark x1="43750" y1="53670" x2="43750" y2="58257"/>
                        <a14:foregroundMark x1="57986" y1="54358" x2="57986" y2="54358"/>
                        <a14:foregroundMark x1="66204" y1="55963" x2="66204" y2="55963"/>
                        <a14:backgroundMark x1="34954" y1="28899" x2="64120" y2="26147"/>
                        <a14:backgroundMark x1="64120" y1="26147" x2="64468" y2="26147"/>
                        <a14:backgroundMark x1="65394" y1="29587" x2="48495" y2="30734"/>
                        <a14:backgroundMark x1="48495" y1="30734" x2="48495" y2="30734"/>
                        <a14:backgroundMark x1="49421" y1="30046" x2="32407" y2="30046"/>
                      </a14:backgroundRemoval>
                    </a14:imgEffect>
                  </a14:imgLayer>
                </a14:imgProps>
              </a:ext>
              <a:ext uri="{28A0092B-C50C-407E-A947-70E740481C1C}">
                <a14:useLocalDpi xmlns:a14="http://schemas.microsoft.com/office/drawing/2010/main" val="0"/>
              </a:ext>
            </a:extLst>
          </a:blip>
          <a:srcRect l="2632" t="24429" r="28557" b="8907"/>
          <a:stretch/>
        </p:blipFill>
        <p:spPr bwMode="auto">
          <a:xfrm>
            <a:off x="8848642" y="1483499"/>
            <a:ext cx="2901398" cy="141844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F72A4A13-EDCA-3507-7E26-56B3A3E28EC3}"/>
              </a:ext>
            </a:extLst>
          </p:cNvPr>
          <p:cNvGrpSpPr/>
          <p:nvPr/>
        </p:nvGrpSpPr>
        <p:grpSpPr>
          <a:xfrm>
            <a:off x="976297" y="3544533"/>
            <a:ext cx="8796353" cy="2058880"/>
            <a:chOff x="958775" y="4234451"/>
            <a:chExt cx="7924800" cy="2005181"/>
          </a:xfrm>
        </p:grpSpPr>
        <p:sp>
          <p:nvSpPr>
            <p:cNvPr id="16" name="Arrow: Pentagon 15">
              <a:extLst>
                <a:ext uri="{FF2B5EF4-FFF2-40B4-BE49-F238E27FC236}">
                  <a16:creationId xmlns:a16="http://schemas.microsoft.com/office/drawing/2014/main" id="{BF049163-180D-7FD4-07E4-F20E37EBFA6E}"/>
                </a:ext>
              </a:extLst>
            </p:cNvPr>
            <p:cNvSpPr/>
            <p:nvPr/>
          </p:nvSpPr>
          <p:spPr>
            <a:xfrm>
              <a:off x="958775" y="4234451"/>
              <a:ext cx="7924800" cy="612000"/>
            </a:xfrm>
            <a:prstGeom prst="homePlate">
              <a:avLst/>
            </a:prstGeom>
            <a:solidFill>
              <a:srgbClr val="FCD096">
                <a:alpha val="73000"/>
              </a:srgbClr>
            </a:solidFill>
            <a:ln>
              <a:solidFill>
                <a:srgbClr val="FCD096">
                  <a:alpha val="7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dirty="0">
                <a:solidFill>
                  <a:schemeClr val="tx1"/>
                </a:solidFill>
              </a:endParaRPr>
            </a:p>
          </p:txBody>
        </p:sp>
        <p:sp>
          <p:nvSpPr>
            <p:cNvPr id="17" name="Arrow: Pentagon 16">
              <a:extLst>
                <a:ext uri="{FF2B5EF4-FFF2-40B4-BE49-F238E27FC236}">
                  <a16:creationId xmlns:a16="http://schemas.microsoft.com/office/drawing/2014/main" id="{B4B31176-6DC4-604A-510F-F9586A65AD41}"/>
                </a:ext>
              </a:extLst>
            </p:cNvPr>
            <p:cNvSpPr/>
            <p:nvPr/>
          </p:nvSpPr>
          <p:spPr>
            <a:xfrm>
              <a:off x="958775" y="4931041"/>
              <a:ext cx="7318951" cy="612000"/>
            </a:xfrm>
            <a:prstGeom prst="homePlate">
              <a:avLst/>
            </a:prstGeom>
            <a:solidFill>
              <a:srgbClr val="FBC369"/>
            </a:solidFill>
            <a:ln>
              <a:solidFill>
                <a:srgbClr val="FBC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dirty="0">
                <a:solidFill>
                  <a:schemeClr val="tx1"/>
                </a:solidFill>
              </a:endParaRPr>
            </a:p>
          </p:txBody>
        </p:sp>
        <p:sp>
          <p:nvSpPr>
            <p:cNvPr id="18" name="Arrow: Pentagon 17">
              <a:extLst>
                <a:ext uri="{FF2B5EF4-FFF2-40B4-BE49-F238E27FC236}">
                  <a16:creationId xmlns:a16="http://schemas.microsoft.com/office/drawing/2014/main" id="{97B09510-33BB-D7E5-6C40-E7E96A9B207B}"/>
                </a:ext>
              </a:extLst>
            </p:cNvPr>
            <p:cNvSpPr/>
            <p:nvPr/>
          </p:nvSpPr>
          <p:spPr>
            <a:xfrm>
              <a:off x="958775" y="5627632"/>
              <a:ext cx="6772040" cy="612000"/>
            </a:xfrm>
            <a:prstGeom prst="homePlate">
              <a:avLst/>
            </a:prstGeom>
            <a:solidFill>
              <a:srgbClr val="F9A00F"/>
            </a:solidFill>
            <a:ln>
              <a:solidFill>
                <a:srgbClr val="F9A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dirty="0">
                <a:solidFill>
                  <a:schemeClr val="tx1"/>
                </a:solidFill>
              </a:endParaRPr>
            </a:p>
          </p:txBody>
        </p:sp>
        <p:sp>
          <p:nvSpPr>
            <p:cNvPr id="19" name="TextBox 18">
              <a:extLst>
                <a:ext uri="{FF2B5EF4-FFF2-40B4-BE49-F238E27FC236}">
                  <a16:creationId xmlns:a16="http://schemas.microsoft.com/office/drawing/2014/main" id="{A1B1EC5B-4910-2C77-86C2-A87691B1C514}"/>
                </a:ext>
              </a:extLst>
            </p:cNvPr>
            <p:cNvSpPr txBox="1"/>
            <p:nvPr/>
          </p:nvSpPr>
          <p:spPr>
            <a:xfrm>
              <a:off x="1151220" y="4975431"/>
              <a:ext cx="6737417" cy="569523"/>
            </a:xfrm>
            <a:prstGeom prst="rect">
              <a:avLst/>
            </a:prstGeom>
            <a:noFill/>
          </p:spPr>
          <p:txBody>
            <a:bodyPr wrap="square" rtlCol="0">
              <a:spAutoFit/>
            </a:bodyPr>
            <a:lstStyle/>
            <a:p>
              <a:r>
                <a:rPr lang="en-CH" sz="1600" b="1" dirty="0">
                  <a:solidFill>
                    <a:schemeClr val="tx1"/>
                  </a:solidFill>
                  <a:latin typeface="+mj-lt"/>
                </a:rPr>
                <a:t>Step 2: </a:t>
              </a:r>
              <a:r>
                <a:rPr lang="en-CH" sz="1600" dirty="0">
                  <a:solidFill>
                    <a:schemeClr val="tx1"/>
                  </a:solidFill>
                  <a:latin typeface="+mj-lt"/>
                </a:rPr>
                <a:t>The WMO </a:t>
              </a:r>
              <a:r>
                <a:rPr lang="en-CH" sz="1600" dirty="0" err="1">
                  <a:solidFill>
                    <a:schemeClr val="tx1"/>
                  </a:solidFill>
                  <a:latin typeface="+mj-lt"/>
                </a:rPr>
                <a:t>HydroHub</a:t>
              </a:r>
              <a:r>
                <a:rPr lang="en-CH" sz="1600" dirty="0">
                  <a:solidFill>
                    <a:schemeClr val="tx1"/>
                  </a:solidFill>
                  <a:latin typeface="+mj-lt"/>
                </a:rPr>
                <a:t> identifies and engages with the relevant Ministries responsible for </a:t>
              </a:r>
              <a:r>
                <a:rPr lang="en-CH" sz="1600" dirty="0" err="1">
                  <a:solidFill>
                    <a:schemeClr val="tx1"/>
                  </a:solidFill>
                  <a:latin typeface="+mj-lt"/>
                </a:rPr>
                <a:t>NMHSs</a:t>
              </a:r>
              <a:r>
                <a:rPr lang="en-CH" sz="1600" dirty="0">
                  <a:solidFill>
                    <a:schemeClr val="tx1"/>
                  </a:solidFill>
                  <a:latin typeface="+mj-lt"/>
                </a:rPr>
                <a:t> and budget allocations in the country.</a:t>
              </a:r>
            </a:p>
          </p:txBody>
        </p:sp>
        <p:sp>
          <p:nvSpPr>
            <p:cNvPr id="20" name="TextBox 19">
              <a:extLst>
                <a:ext uri="{FF2B5EF4-FFF2-40B4-BE49-F238E27FC236}">
                  <a16:creationId xmlns:a16="http://schemas.microsoft.com/office/drawing/2014/main" id="{1BCF7D21-1547-D415-385E-5274A8A45079}"/>
                </a:ext>
              </a:extLst>
            </p:cNvPr>
            <p:cNvSpPr txBox="1"/>
            <p:nvPr/>
          </p:nvSpPr>
          <p:spPr>
            <a:xfrm>
              <a:off x="1151220" y="4261281"/>
              <a:ext cx="7333178" cy="569523"/>
            </a:xfrm>
            <a:prstGeom prst="rect">
              <a:avLst/>
            </a:prstGeom>
            <a:noFill/>
          </p:spPr>
          <p:txBody>
            <a:bodyPr wrap="square" rtlCol="0">
              <a:spAutoFit/>
            </a:bodyPr>
            <a:lstStyle/>
            <a:p>
              <a:r>
                <a:rPr lang="en-CH" sz="1600" b="1" dirty="0">
                  <a:solidFill>
                    <a:schemeClr val="tx1"/>
                  </a:solidFill>
                  <a:latin typeface="+mj-lt"/>
                </a:rPr>
                <a:t>Step 1: </a:t>
              </a:r>
              <a:r>
                <a:rPr lang="en-CH" sz="1600" dirty="0">
                  <a:solidFill>
                    <a:schemeClr val="tx1"/>
                  </a:solidFill>
                  <a:latin typeface="+mj-lt"/>
                </a:rPr>
                <a:t>In consultation with national authorities, WMO </a:t>
              </a:r>
              <a:r>
                <a:rPr lang="en-CH" sz="1600" dirty="0" err="1">
                  <a:solidFill>
                    <a:schemeClr val="tx1"/>
                  </a:solidFill>
                  <a:latin typeface="+mj-lt"/>
                </a:rPr>
                <a:t>HydroHub</a:t>
              </a:r>
              <a:r>
                <a:rPr lang="en-CH" sz="1600" dirty="0">
                  <a:solidFill>
                    <a:schemeClr val="tx1"/>
                  </a:solidFill>
                  <a:latin typeface="+mj-lt"/>
                </a:rPr>
                <a:t> facilities the provision of expert services to carry out the cost be</a:t>
              </a:r>
              <a:r>
                <a:rPr lang="fr-CH" sz="1600" dirty="0">
                  <a:solidFill>
                    <a:schemeClr val="tx1"/>
                  </a:solidFill>
                  <a:latin typeface="+mj-lt"/>
                </a:rPr>
                <a:t>ne</a:t>
              </a:r>
              <a:r>
                <a:rPr lang="en-CH" sz="1600" dirty="0">
                  <a:solidFill>
                    <a:schemeClr val="tx1"/>
                  </a:solidFill>
                  <a:latin typeface="+mj-lt"/>
                </a:rPr>
                <a:t>fit assessment.</a:t>
              </a:r>
            </a:p>
          </p:txBody>
        </p:sp>
        <p:sp>
          <p:nvSpPr>
            <p:cNvPr id="21" name="TextBox 20">
              <a:extLst>
                <a:ext uri="{FF2B5EF4-FFF2-40B4-BE49-F238E27FC236}">
                  <a16:creationId xmlns:a16="http://schemas.microsoft.com/office/drawing/2014/main" id="{A72C19D6-A3D9-5C9C-FA1D-E1D14086DDE6}"/>
                </a:ext>
              </a:extLst>
            </p:cNvPr>
            <p:cNvSpPr txBox="1"/>
            <p:nvPr/>
          </p:nvSpPr>
          <p:spPr>
            <a:xfrm>
              <a:off x="1151220" y="5660472"/>
              <a:ext cx="6338807" cy="569523"/>
            </a:xfrm>
            <a:prstGeom prst="rect">
              <a:avLst/>
            </a:prstGeom>
            <a:noFill/>
          </p:spPr>
          <p:txBody>
            <a:bodyPr wrap="square" rtlCol="0">
              <a:spAutoFit/>
            </a:bodyPr>
            <a:lstStyle/>
            <a:p>
              <a:r>
                <a:rPr lang="en-CH" sz="1600" b="1" dirty="0">
                  <a:solidFill>
                    <a:schemeClr val="tx1"/>
                  </a:solidFill>
                  <a:latin typeface="+mj-lt"/>
                </a:rPr>
                <a:t>Step 3: </a:t>
              </a:r>
              <a:r>
                <a:rPr lang="en-CH" sz="1600" dirty="0">
                  <a:solidFill>
                    <a:schemeClr val="tx1"/>
                  </a:solidFill>
                  <a:latin typeface="+mj-lt"/>
                </a:rPr>
                <a:t>WMO </a:t>
              </a:r>
              <a:r>
                <a:rPr lang="en-CH" sz="1600" dirty="0" err="1">
                  <a:solidFill>
                    <a:schemeClr val="tx1"/>
                  </a:solidFill>
                  <a:latin typeface="+mj-lt"/>
                </a:rPr>
                <a:t>HydroHub</a:t>
              </a:r>
              <a:r>
                <a:rPr lang="en-CH" sz="1600" dirty="0">
                  <a:solidFill>
                    <a:schemeClr val="tx1"/>
                  </a:solidFill>
                  <a:latin typeface="+mj-lt"/>
                </a:rPr>
                <a:t> </a:t>
              </a:r>
              <a:r>
                <a:rPr lang="en-CH" sz="1600" dirty="0" err="1">
                  <a:solidFill>
                    <a:schemeClr val="tx1"/>
                  </a:solidFill>
                  <a:latin typeface="+mj-lt"/>
                </a:rPr>
                <a:t>toget</a:t>
              </a:r>
              <a:r>
                <a:rPr lang="fr-CH" sz="1600" dirty="0" err="1">
                  <a:solidFill>
                    <a:schemeClr val="tx1"/>
                  </a:solidFill>
                  <a:latin typeface="+mj-lt"/>
                </a:rPr>
                <a:t>he</a:t>
              </a:r>
              <a:r>
                <a:rPr lang="en-CH" sz="1600" dirty="0">
                  <a:solidFill>
                    <a:schemeClr val="tx1"/>
                  </a:solidFill>
                  <a:latin typeface="+mj-lt"/>
                </a:rPr>
                <a:t>r with </a:t>
              </a:r>
              <a:r>
                <a:rPr lang="en-CH" sz="1600" dirty="0" err="1">
                  <a:solidFill>
                    <a:schemeClr val="tx1"/>
                  </a:solidFill>
                  <a:latin typeface="+mj-lt"/>
                </a:rPr>
                <a:t>NMHSs</a:t>
              </a:r>
              <a:r>
                <a:rPr lang="en-CH" sz="1600" dirty="0">
                  <a:solidFill>
                    <a:schemeClr val="tx1"/>
                  </a:solidFill>
                  <a:latin typeface="+mj-lt"/>
                </a:rPr>
                <a:t> and Basin Organizations, prepares, organizes and carries out Roundtables.</a:t>
              </a:r>
            </a:p>
          </p:txBody>
        </p:sp>
      </p:grpSp>
      <p:sp>
        <p:nvSpPr>
          <p:cNvPr id="3" name="TextBox 2">
            <a:extLst>
              <a:ext uri="{FF2B5EF4-FFF2-40B4-BE49-F238E27FC236}">
                <a16:creationId xmlns:a16="http://schemas.microsoft.com/office/drawing/2014/main" id="{0A569930-C263-6B10-1521-6E4E56EADFA8}"/>
              </a:ext>
            </a:extLst>
          </p:cNvPr>
          <p:cNvSpPr txBox="1"/>
          <p:nvPr/>
        </p:nvSpPr>
        <p:spPr>
          <a:xfrm>
            <a:off x="511302" y="6362361"/>
            <a:ext cx="7411672" cy="230832"/>
          </a:xfrm>
          <a:prstGeom prst="rect">
            <a:avLst/>
          </a:prstGeom>
          <a:noFill/>
        </p:spPr>
        <p:txBody>
          <a:bodyPr wrap="square">
            <a:spAutoFit/>
          </a:bodyPr>
          <a:lstStyle/>
          <a:p>
            <a:pPr algn="l"/>
            <a:r>
              <a:rPr lang="en-CH" sz="900" b="0" i="1" dirty="0">
                <a:solidFill>
                  <a:schemeClr val="tx1">
                    <a:lumMod val="50000"/>
                    <a:lumOff val="50000"/>
                  </a:schemeClr>
                </a:solidFill>
                <a:effectLst/>
                <a:latin typeface="+mj-lt"/>
                <a:cs typeface="Segoe UI" panose="020B0502040204020203" pitchFamily="34" charset="0"/>
              </a:rPr>
              <a:t>Source: </a:t>
            </a:r>
            <a:r>
              <a:rPr lang="en-CH" sz="900" i="1" dirty="0">
                <a:solidFill>
                  <a:schemeClr val="tx1">
                    <a:lumMod val="50000"/>
                    <a:lumOff val="50000"/>
                  </a:schemeClr>
                </a:solidFill>
                <a:latin typeface="+mj-lt"/>
                <a:cs typeface="Segoe UI" panose="020B0502040204020203" pitchFamily="34" charset="0"/>
              </a:rPr>
              <a:t>WMO </a:t>
            </a:r>
            <a:r>
              <a:rPr lang="en-CH" sz="900" i="1" dirty="0" err="1">
                <a:solidFill>
                  <a:schemeClr val="tx1">
                    <a:lumMod val="50000"/>
                    <a:lumOff val="50000"/>
                  </a:schemeClr>
                </a:solidFill>
                <a:latin typeface="+mj-lt"/>
                <a:cs typeface="Segoe UI" panose="020B0502040204020203" pitchFamily="34" charset="0"/>
              </a:rPr>
              <a:t>HydroHub</a:t>
            </a:r>
            <a:r>
              <a:rPr lang="en-CH" sz="900" i="1" dirty="0">
                <a:solidFill>
                  <a:schemeClr val="tx1">
                    <a:lumMod val="50000"/>
                    <a:lumOff val="50000"/>
                  </a:schemeClr>
                </a:solidFill>
                <a:latin typeface="+mj-lt"/>
                <a:cs typeface="Segoe UI" panose="020B0502040204020203" pitchFamily="34" charset="0"/>
              </a:rPr>
              <a:t>, 2020: Ministerial Roundtables, </a:t>
            </a:r>
            <a:r>
              <a:rPr lang="fr-CH" sz="900" dirty="0" err="1">
                <a:hlinkClick r:id="rId4"/>
              </a:rPr>
              <a:t>Ministerial</a:t>
            </a:r>
            <a:r>
              <a:rPr lang="fr-CH" sz="900" dirty="0">
                <a:hlinkClick r:id="rId4"/>
              </a:rPr>
              <a:t> </a:t>
            </a:r>
            <a:r>
              <a:rPr lang="fr-CH" sz="900" dirty="0" err="1">
                <a:hlinkClick r:id="rId4"/>
              </a:rPr>
              <a:t>Roundtables</a:t>
            </a:r>
            <a:r>
              <a:rPr lang="fr-CH" sz="900" dirty="0">
                <a:hlinkClick r:id="rId4"/>
              </a:rPr>
              <a:t> | </a:t>
            </a:r>
            <a:r>
              <a:rPr lang="fr-CH" sz="900" dirty="0" err="1">
                <a:hlinkClick r:id="rId4"/>
              </a:rPr>
              <a:t>HydroHub</a:t>
            </a:r>
            <a:r>
              <a:rPr lang="fr-CH" sz="900" dirty="0">
                <a:hlinkClick r:id="rId4"/>
              </a:rPr>
              <a:t> (wmo.int)</a:t>
            </a:r>
            <a:endParaRPr lang="en-CH" sz="900" i="1" dirty="0">
              <a:solidFill>
                <a:schemeClr val="tx1">
                  <a:lumMod val="50000"/>
                  <a:lumOff val="50000"/>
                </a:schemeClr>
              </a:solidFill>
              <a:highlight>
                <a:srgbClr val="FFFF00"/>
              </a:highlight>
              <a:latin typeface="+mj-lt"/>
              <a:cs typeface="Segoe UI" panose="020B0502040204020203" pitchFamily="34" charset="0"/>
            </a:endParaRPr>
          </a:p>
        </p:txBody>
      </p:sp>
      <p:pic>
        <p:nvPicPr>
          <p:cNvPr id="5" name="Picture 4" descr="A logo with a sun and blue waves&#10;&#10;Description automatically generated">
            <a:extLst>
              <a:ext uri="{FF2B5EF4-FFF2-40B4-BE49-F238E27FC236}">
                <a16:creationId xmlns:a16="http://schemas.microsoft.com/office/drawing/2014/main" id="{9F1B95F3-7852-0D22-DC14-CFF0EE157C33}"/>
              </a:ext>
            </a:extLst>
          </p:cNvPr>
          <p:cNvPicPr>
            <a:picLocks noChangeAspect="1"/>
          </p:cNvPicPr>
          <p:nvPr/>
        </p:nvPicPr>
        <p:blipFill rotWithShape="1">
          <a:blip r:embed="rId5">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167182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838200" y="1618127"/>
            <a:ext cx="10515600" cy="967125"/>
          </a:xfrm>
        </p:spPr>
        <p:txBody>
          <a:bodyPr>
            <a:normAutofit/>
          </a:bodyPr>
          <a:lstStyle/>
          <a:p>
            <a:r>
              <a:rPr lang="en-US" sz="4000" dirty="0"/>
              <a:t>Recommendations:</a:t>
            </a:r>
            <a:endParaRPr lang="en-AU" sz="4000" dirty="0"/>
          </a:p>
        </p:txBody>
      </p:sp>
      <p:sp>
        <p:nvSpPr>
          <p:cNvPr id="3" name="Content Placeholder 2">
            <a:extLst>
              <a:ext uri="{FF2B5EF4-FFF2-40B4-BE49-F238E27FC236}">
                <a16:creationId xmlns:a16="http://schemas.microsoft.com/office/drawing/2014/main" id="{F5ED6D5C-CCFD-2BF9-4A3A-2BCD871F63AD}"/>
              </a:ext>
            </a:extLst>
          </p:cNvPr>
          <p:cNvSpPr>
            <a:spLocks noGrp="1"/>
          </p:cNvSpPr>
          <p:nvPr>
            <p:ph idx="1"/>
          </p:nvPr>
        </p:nvSpPr>
        <p:spPr>
          <a:xfrm>
            <a:off x="838200" y="2701076"/>
            <a:ext cx="10515600" cy="4006293"/>
          </a:xfrm>
        </p:spPr>
        <p:txBody>
          <a:bodyPr>
            <a:normAutofit/>
          </a:bodyPr>
          <a:lstStyle/>
          <a:p>
            <a:pPr marL="0" indent="0">
              <a:spcBef>
                <a:spcPts val="1400"/>
              </a:spcBef>
              <a:buNone/>
            </a:pPr>
            <a:r>
              <a:rPr lang="en-GB" sz="1800" dirty="0">
                <a:effectLst/>
                <a:latin typeface="+mj-lt"/>
                <a:ea typeface="Times New Roman" panose="02020603050405020304" pitchFamily="18" charset="0"/>
                <a:cs typeface="Times New Roman" panose="02020603050405020304" pitchFamily="18" charset="0"/>
              </a:rPr>
              <a:t>The Meeting is invited to:</a:t>
            </a:r>
            <a:endParaRPr lang="en-AU" sz="1800" dirty="0">
              <a:effectLst/>
              <a:latin typeface="+mj-lt"/>
              <a:ea typeface="Times New Roman" panose="02020603050405020304" pitchFamily="18" charset="0"/>
              <a:cs typeface="Times New Roman" panose="02020603050405020304" pitchFamily="18" charset="0"/>
            </a:endParaRPr>
          </a:p>
          <a:p>
            <a:pPr marL="342900" lvl="0" indent="-342900">
              <a:spcBef>
                <a:spcPts val="1400"/>
              </a:spcBef>
              <a:buFont typeface="Wingdings" panose="05000000000000000000" pitchFamily="2" charset="2"/>
              <a:buChar char=""/>
            </a:pPr>
            <a:r>
              <a:rPr lang="en-CH" sz="1800" b="1" dirty="0">
                <a:effectLst/>
                <a:latin typeface="+mj-lt"/>
                <a:ea typeface="Times New Roman" panose="02020603050405020304" pitchFamily="18" charset="0"/>
                <a:cs typeface="Times New Roman" panose="02020603050405020304" pitchFamily="18" charset="0"/>
              </a:rPr>
              <a:t>Note </a:t>
            </a:r>
            <a:r>
              <a:rPr lang="en-CH" sz="1800" dirty="0">
                <a:effectLst/>
                <a:latin typeface="+mj-lt"/>
                <a:ea typeface="Times New Roman" panose="02020603050405020304" pitchFamily="18" charset="0"/>
                <a:cs typeface="Times New Roman" panose="02020603050405020304" pitchFamily="18" charset="0"/>
              </a:rPr>
              <a:t>the societal and economic costs </a:t>
            </a:r>
            <a:r>
              <a:rPr lang="en-CH" sz="1800" dirty="0">
                <a:latin typeface="+mj-lt"/>
                <a:ea typeface="Times New Roman" panose="02020603050405020304" pitchFamily="18" charset="0"/>
                <a:cs typeface="Times New Roman" panose="02020603050405020304" pitchFamily="18" charset="0"/>
              </a:rPr>
              <a:t>incurred due to weather-, climate- and water-related disasters;</a:t>
            </a:r>
            <a:endParaRPr lang="en-CH" sz="1800" b="1" dirty="0">
              <a:effectLst/>
              <a:latin typeface="+mj-lt"/>
              <a:ea typeface="Times New Roman" panose="02020603050405020304" pitchFamily="18" charset="0"/>
              <a:cs typeface="Times New Roman" panose="02020603050405020304" pitchFamily="18" charset="0"/>
            </a:endParaRPr>
          </a:p>
          <a:p>
            <a:pPr marL="342900" lvl="0" indent="-342900">
              <a:spcBef>
                <a:spcPts val="1400"/>
              </a:spcBef>
              <a:buFont typeface="Wingdings" panose="05000000000000000000" pitchFamily="2" charset="2"/>
              <a:buChar char=""/>
            </a:pPr>
            <a:r>
              <a:rPr lang="en-CH" sz="1800" b="1" dirty="0">
                <a:effectLst/>
                <a:latin typeface="+mj-lt"/>
                <a:ea typeface="Times New Roman" panose="02020603050405020304" pitchFamily="18" charset="0"/>
                <a:cs typeface="Times New Roman" panose="02020603050405020304" pitchFamily="18" charset="0"/>
              </a:rPr>
              <a:t>Further note </a:t>
            </a:r>
            <a:r>
              <a:rPr lang="en-CH" sz="1800" dirty="0">
                <a:latin typeface="+mj-lt"/>
                <a:ea typeface="Times New Roman" panose="02020603050405020304" pitchFamily="18" charset="0"/>
                <a:cs typeface="Times New Roman" panose="02020603050405020304" pitchFamily="18" charset="0"/>
              </a:rPr>
              <a:t>the importance of socioeconomic benefit assessments of weather, cli</a:t>
            </a:r>
            <a:r>
              <a:rPr lang="en-US" sz="1800" dirty="0">
                <a:latin typeface="+mj-lt"/>
                <a:ea typeface="Times New Roman" panose="02020603050405020304" pitchFamily="18" charset="0"/>
                <a:cs typeface="Times New Roman" panose="02020603050405020304" pitchFamily="18" charset="0"/>
              </a:rPr>
              <a:t>ma</a:t>
            </a:r>
            <a:r>
              <a:rPr lang="en-CH" sz="1800" dirty="0" err="1">
                <a:latin typeface="+mj-lt"/>
                <a:ea typeface="Times New Roman" panose="02020603050405020304" pitchFamily="18" charset="0"/>
                <a:cs typeface="Times New Roman" panose="02020603050405020304" pitchFamily="18" charset="0"/>
              </a:rPr>
              <a:t>te</a:t>
            </a:r>
            <a:r>
              <a:rPr lang="en-CH" sz="1800" dirty="0">
                <a:latin typeface="+mj-lt"/>
                <a:ea typeface="Times New Roman" panose="02020603050405020304" pitchFamily="18" charset="0"/>
                <a:cs typeface="Times New Roman" panose="02020603050405020304" pitchFamily="18" charset="0"/>
              </a:rPr>
              <a:t> and water services and the gap that exists in terms of performing such asses</a:t>
            </a:r>
            <a:r>
              <a:rPr lang="fr-CH" sz="1800" dirty="0">
                <a:latin typeface="+mj-lt"/>
                <a:ea typeface="Times New Roman" panose="02020603050405020304" pitchFamily="18" charset="0"/>
                <a:cs typeface="Times New Roman" panose="02020603050405020304" pitchFamily="18" charset="0"/>
              </a:rPr>
              <a:t>s</a:t>
            </a:r>
            <a:r>
              <a:rPr lang="en-CH" sz="1800" dirty="0" err="1">
                <a:latin typeface="+mj-lt"/>
                <a:ea typeface="Times New Roman" panose="02020603050405020304" pitchFamily="18" charset="0"/>
                <a:cs typeface="Times New Roman" panose="02020603050405020304" pitchFamily="18" charset="0"/>
              </a:rPr>
              <a:t>ments</a:t>
            </a:r>
            <a:r>
              <a:rPr lang="en-CH" sz="1800" dirty="0">
                <a:latin typeface="+mj-lt"/>
                <a:ea typeface="Times New Roman" panose="02020603050405020304" pitchFamily="18" charset="0"/>
                <a:cs typeface="Times New Roman" panose="02020603050405020304" pitchFamily="18" charset="0"/>
              </a:rPr>
              <a:t>;</a:t>
            </a:r>
          </a:p>
          <a:p>
            <a:pPr marL="342900" lvl="0" indent="-342900">
              <a:spcBef>
                <a:spcPts val="1400"/>
              </a:spcBef>
              <a:buFont typeface="Wingdings" panose="05000000000000000000" pitchFamily="2" charset="2"/>
              <a:buChar char=""/>
            </a:pPr>
            <a:r>
              <a:rPr lang="en-US" sz="1800" b="1" i="0" dirty="0">
                <a:solidFill>
                  <a:srgbClr val="000000"/>
                </a:solidFill>
                <a:effectLst/>
                <a:latin typeface="+mj-lt"/>
              </a:rPr>
              <a:t>Encourage</a:t>
            </a:r>
            <a:r>
              <a:rPr lang="en-US" sz="1800" b="0" i="0" dirty="0">
                <a:solidFill>
                  <a:srgbClr val="000000"/>
                </a:solidFill>
                <a:effectLst/>
                <a:latin typeface="+mj-lt"/>
              </a:rPr>
              <a:t> the conducting of socioeconomic benefits assessment to raise awareness on the importance of investing in weather, climate and </a:t>
            </a:r>
            <a:r>
              <a:rPr lang="en-CH" sz="1800" b="0" i="0" dirty="0">
                <a:solidFill>
                  <a:srgbClr val="000000"/>
                </a:solidFill>
                <a:effectLst/>
                <a:latin typeface="+mj-lt"/>
              </a:rPr>
              <a:t>water services</a:t>
            </a:r>
            <a:r>
              <a:rPr lang="en-US" sz="1800" b="0" i="0" dirty="0">
                <a:solidFill>
                  <a:srgbClr val="000000"/>
                </a:solidFill>
                <a:effectLst/>
                <a:latin typeface="+mj-lt"/>
              </a:rPr>
              <a:t> in the region</a:t>
            </a:r>
            <a:r>
              <a:rPr lang="en-CH" sz="1800" dirty="0">
                <a:solidFill>
                  <a:srgbClr val="000000"/>
                </a:solidFill>
                <a:latin typeface="+mj-lt"/>
              </a:rPr>
              <a:t>.</a:t>
            </a:r>
            <a:endParaRPr lang="en-CH" sz="1800" b="0" i="0" dirty="0">
              <a:solidFill>
                <a:srgbClr val="000000"/>
              </a:solidFill>
              <a:effectLst/>
              <a:latin typeface="+mj-lt"/>
            </a:endParaRPr>
          </a:p>
        </p:txBody>
      </p:sp>
      <p:pic>
        <p:nvPicPr>
          <p:cNvPr id="5" name="Picture 4" descr="A logo with a sun and blue waves&#10;&#10;Description automatically generated">
            <a:extLst>
              <a:ext uri="{FF2B5EF4-FFF2-40B4-BE49-F238E27FC236}">
                <a16:creationId xmlns:a16="http://schemas.microsoft.com/office/drawing/2014/main" id="{92AB38DB-4174-D5F3-74A5-9F3D27FA6DDE}"/>
              </a:ext>
            </a:extLst>
          </p:cNvPr>
          <p:cNvPicPr>
            <a:picLocks noChangeAspect="1"/>
          </p:cNvPicPr>
          <p:nvPr/>
        </p:nvPicPr>
        <p:blipFill rotWithShape="1">
          <a:blip r:embed="rId3">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80920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838200" y="1761665"/>
            <a:ext cx="10515600" cy="967125"/>
          </a:xfrm>
        </p:spPr>
        <p:txBody>
          <a:bodyPr>
            <a:normAutofit/>
          </a:bodyPr>
          <a:lstStyle/>
          <a:p>
            <a:r>
              <a:rPr lang="en-US" sz="4000" dirty="0"/>
              <a:t>Purpose of the paper:</a:t>
            </a:r>
            <a:endParaRPr lang="en-AU" sz="4000" dirty="0"/>
          </a:p>
        </p:txBody>
      </p:sp>
      <p:sp>
        <p:nvSpPr>
          <p:cNvPr id="3" name="Content Placeholder 2">
            <a:extLst>
              <a:ext uri="{FF2B5EF4-FFF2-40B4-BE49-F238E27FC236}">
                <a16:creationId xmlns:a16="http://schemas.microsoft.com/office/drawing/2014/main" id="{F5ED6D5C-CCFD-2BF9-4A3A-2BCD871F63AD}"/>
              </a:ext>
            </a:extLst>
          </p:cNvPr>
          <p:cNvSpPr>
            <a:spLocks noGrp="1"/>
          </p:cNvSpPr>
          <p:nvPr>
            <p:ph idx="1"/>
          </p:nvPr>
        </p:nvSpPr>
        <p:spPr>
          <a:xfrm>
            <a:off x="838200" y="2728790"/>
            <a:ext cx="9890760" cy="3336730"/>
          </a:xfrm>
        </p:spPr>
        <p:txBody>
          <a:bodyPr>
            <a:normAutofit fontScale="92500"/>
          </a:bodyPr>
          <a:lstStyle/>
          <a:p>
            <a:pPr marL="0" indent="0" algn="just">
              <a:buNone/>
            </a:pPr>
            <a:r>
              <a:rPr lang="en-US" sz="1800" dirty="0">
                <a:latin typeface="+mj-lt"/>
              </a:rPr>
              <a:t>To share with Council the key outcomes of the 19</a:t>
            </a:r>
            <a:r>
              <a:rPr lang="en-US" sz="1800" baseline="30000" dirty="0">
                <a:latin typeface="+mj-lt"/>
              </a:rPr>
              <a:t>th</a:t>
            </a:r>
            <a:r>
              <a:rPr lang="en-US" sz="1800" dirty="0">
                <a:latin typeface="+mj-lt"/>
              </a:rPr>
              <a:t> World Meteorological Congress and Hydrological Assembly held in May-June 2023.</a:t>
            </a:r>
          </a:p>
          <a:p>
            <a:pPr marL="0" indent="0" algn="just">
              <a:buNone/>
            </a:pPr>
            <a:endParaRPr lang="en-US" sz="1800" dirty="0">
              <a:latin typeface="+mj-lt"/>
            </a:endParaRPr>
          </a:p>
          <a:p>
            <a:pPr marL="0" indent="0" algn="just">
              <a:buNone/>
            </a:pPr>
            <a:r>
              <a:rPr lang="en-US" sz="1800" dirty="0">
                <a:latin typeface="+mj-lt"/>
              </a:rPr>
              <a:t>T</a:t>
            </a:r>
            <a:r>
              <a:rPr lang="en-CH" sz="1800" dirty="0">
                <a:latin typeface="+mj-lt"/>
              </a:rPr>
              <a:t>o inform the Council on human and economic costs attributed to weather-, water-, and climate-related events.</a:t>
            </a:r>
          </a:p>
          <a:p>
            <a:pPr algn="just"/>
            <a:endParaRPr lang="en-CH" sz="1800" dirty="0">
              <a:latin typeface="+mj-lt"/>
            </a:endParaRPr>
          </a:p>
          <a:p>
            <a:pPr marL="0" indent="0" algn="just">
              <a:buNone/>
            </a:pPr>
            <a:r>
              <a:rPr lang="en-CH" sz="1800" dirty="0">
                <a:latin typeface="+mj-lt"/>
              </a:rPr>
              <a:t>To update the Council on the relevance and current status of socioeconomic bene</a:t>
            </a:r>
            <a:r>
              <a:rPr lang="fr-CH" sz="1800" dirty="0">
                <a:latin typeface="+mj-lt"/>
              </a:rPr>
              <a:t>fi</a:t>
            </a:r>
            <a:r>
              <a:rPr lang="en-CH" sz="1800" dirty="0">
                <a:latin typeface="+mj-lt"/>
              </a:rPr>
              <a:t>t assessments of weather, cli</a:t>
            </a:r>
            <a:r>
              <a:rPr lang="en-US" sz="1800" dirty="0">
                <a:latin typeface="+mj-lt"/>
              </a:rPr>
              <a:t>ma</a:t>
            </a:r>
            <a:r>
              <a:rPr lang="en-CH" sz="1800" dirty="0" err="1">
                <a:latin typeface="+mj-lt"/>
              </a:rPr>
              <a:t>te</a:t>
            </a:r>
            <a:r>
              <a:rPr lang="en-CH" sz="1800" dirty="0">
                <a:latin typeface="+mj-lt"/>
              </a:rPr>
              <a:t> and water services.</a:t>
            </a:r>
          </a:p>
          <a:p>
            <a:pPr marL="0" indent="0" algn="just">
              <a:buNone/>
            </a:pPr>
            <a:endParaRPr lang="en-CH" sz="1800" dirty="0">
              <a:latin typeface="+mj-lt"/>
            </a:endParaRPr>
          </a:p>
          <a:p>
            <a:pPr marL="0" indent="0" algn="just">
              <a:buNone/>
            </a:pPr>
            <a:r>
              <a:rPr lang="en-CH" sz="1800" dirty="0">
                <a:latin typeface="+mj-lt"/>
              </a:rPr>
              <a:t>To recommend that the Pacific National Meteorological and Hydrological Services (</a:t>
            </a:r>
            <a:r>
              <a:rPr lang="en-CH" sz="1800" dirty="0" err="1">
                <a:latin typeface="+mj-lt"/>
              </a:rPr>
              <a:t>NMHSs</a:t>
            </a:r>
            <a:r>
              <a:rPr lang="en-CH" sz="1800" dirty="0">
                <a:latin typeface="+mj-lt"/>
              </a:rPr>
              <a:t>) prioritize undertaking socioeconomic benefit assessments in order to </a:t>
            </a:r>
            <a:r>
              <a:rPr lang="en-CH" sz="1800" dirty="0" err="1">
                <a:latin typeface="+mj-lt"/>
              </a:rPr>
              <a:t>encour</a:t>
            </a:r>
            <a:r>
              <a:rPr lang="fr-CH" sz="1800" dirty="0">
                <a:latin typeface="+mj-lt"/>
              </a:rPr>
              <a:t>ag</a:t>
            </a:r>
            <a:r>
              <a:rPr lang="en-CH" sz="1800" dirty="0">
                <a:latin typeface="+mj-lt"/>
              </a:rPr>
              <a:t>e investment and enhance their services.</a:t>
            </a:r>
          </a:p>
          <a:p>
            <a:pPr algn="just"/>
            <a:endParaRPr lang="en-CH" dirty="0">
              <a:latin typeface="+mj-lt"/>
            </a:endParaRPr>
          </a:p>
          <a:p>
            <a:pPr algn="just"/>
            <a:endParaRPr lang="en-CH" dirty="0">
              <a:latin typeface="+mj-lt"/>
            </a:endParaRPr>
          </a:p>
        </p:txBody>
      </p:sp>
      <p:pic>
        <p:nvPicPr>
          <p:cNvPr id="5" name="Picture 4" descr="A logo with a sun and blue waves&#10;&#10;Description automatically generated">
            <a:extLst>
              <a:ext uri="{FF2B5EF4-FFF2-40B4-BE49-F238E27FC236}">
                <a16:creationId xmlns:a16="http://schemas.microsoft.com/office/drawing/2014/main" id="{2F8A8091-E388-D9DB-6A59-6EC225BF2556}"/>
              </a:ext>
            </a:extLst>
          </p:cNvPr>
          <p:cNvPicPr>
            <a:picLocks noChangeAspect="1"/>
          </p:cNvPicPr>
          <p:nvPr/>
        </p:nvPicPr>
        <p:blipFill rotWithShape="1">
          <a:blip r:embed="rId2">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6024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622569" y="1576225"/>
            <a:ext cx="10946861" cy="1330219"/>
          </a:xfrm>
        </p:spPr>
        <p:txBody>
          <a:bodyPr>
            <a:noAutofit/>
          </a:bodyPr>
          <a:lstStyle/>
          <a:p>
            <a:r>
              <a:rPr lang="en-US" sz="4000" dirty="0"/>
              <a:t>19</a:t>
            </a:r>
            <a:r>
              <a:rPr lang="en-US" sz="4000" baseline="30000" dirty="0"/>
              <a:t>th</a:t>
            </a:r>
            <a:r>
              <a:rPr lang="en-US" sz="4000" dirty="0"/>
              <a:t> World Meteorological Congress</a:t>
            </a:r>
            <a:r>
              <a:rPr lang="en-CH" sz="4000" dirty="0"/>
              <a:t>:</a:t>
            </a:r>
            <a:endParaRPr lang="en-AU" sz="4000" dirty="0"/>
          </a:p>
        </p:txBody>
      </p:sp>
      <p:sp>
        <p:nvSpPr>
          <p:cNvPr id="18" name="TextBox 17">
            <a:extLst>
              <a:ext uri="{FF2B5EF4-FFF2-40B4-BE49-F238E27FC236}">
                <a16:creationId xmlns:a16="http://schemas.microsoft.com/office/drawing/2014/main" id="{7C3272BC-BB6E-79F7-C757-B71A6676F9FB}"/>
              </a:ext>
            </a:extLst>
          </p:cNvPr>
          <p:cNvSpPr txBox="1"/>
          <p:nvPr/>
        </p:nvSpPr>
        <p:spPr>
          <a:xfrm>
            <a:off x="746633" y="2476631"/>
            <a:ext cx="6134228" cy="4518416"/>
          </a:xfrm>
          <a:prstGeom prst="rect">
            <a:avLst/>
          </a:prstGeom>
          <a:noFill/>
        </p:spPr>
        <p:txBody>
          <a:bodyPr wrap="square" lIns="91440" tIns="45720" rIns="91440" bIns="45720" rtlCol="0" anchor="t">
            <a:spAutoFit/>
          </a:bodyPr>
          <a:lstStyle/>
          <a:p>
            <a:pPr algn="just">
              <a:lnSpc>
                <a:spcPct val="107000"/>
              </a:lnSpc>
            </a:pPr>
            <a:r>
              <a:rPr lang="en-US" dirty="0">
                <a:effectLst/>
                <a:latin typeface="+mj-lt"/>
                <a:ea typeface="Calibri" panose="020F0502020204030204" pitchFamily="34" charset="0"/>
                <a:cs typeface="Times New Roman" panose="02020603050405020304" pitchFamily="18" charset="0"/>
              </a:rPr>
              <a:t>The 19</a:t>
            </a:r>
            <a:r>
              <a:rPr lang="en-US" baseline="30000" dirty="0">
                <a:effectLst/>
                <a:latin typeface="+mj-lt"/>
                <a:ea typeface="Calibri" panose="020F0502020204030204" pitchFamily="34" charset="0"/>
                <a:cs typeface="Times New Roman" panose="02020603050405020304" pitchFamily="18" charset="0"/>
              </a:rPr>
              <a:t>th</a:t>
            </a:r>
            <a:r>
              <a:rPr lang="en-US" dirty="0">
                <a:effectLst/>
                <a:latin typeface="+mj-lt"/>
                <a:ea typeface="Calibri" panose="020F0502020204030204" pitchFamily="34" charset="0"/>
                <a:cs typeface="Times New Roman" panose="02020603050405020304" pitchFamily="18" charset="0"/>
              </a:rPr>
              <a:t> World Meteorological Congress (Cg-19) was held in Geneva from 22 May to 2 June 2023.</a:t>
            </a:r>
          </a:p>
          <a:p>
            <a:pPr algn="just">
              <a:lnSpc>
                <a:spcPct val="107000"/>
              </a:lnSpc>
            </a:pPr>
            <a:endParaRPr lang="en-US" dirty="0">
              <a:latin typeface="+mj-lt"/>
              <a:ea typeface="Calibri" panose="020F0502020204030204" pitchFamily="34" charset="0"/>
              <a:cs typeface="Times New Roman" panose="02020603050405020304" pitchFamily="18" charset="0"/>
            </a:endParaRPr>
          </a:p>
          <a:p>
            <a:pPr algn="just">
              <a:lnSpc>
                <a:spcPct val="107000"/>
              </a:lnSpc>
            </a:pPr>
            <a:r>
              <a:rPr lang="en-US" b="1" dirty="0">
                <a:latin typeface="+mj-lt"/>
                <a:ea typeface="Calibri" panose="020F0502020204030204" pitchFamily="34" charset="0"/>
                <a:cs typeface="Times New Roman" panose="02020603050405020304" pitchFamily="18" charset="0"/>
              </a:rPr>
              <a:t>Leadership and governance:</a:t>
            </a:r>
            <a:endParaRPr lang="en-US" b="1" dirty="0">
              <a:effectLst/>
              <a:latin typeface="+mj-lt"/>
              <a:ea typeface="Calibri" panose="020F0502020204030204" pitchFamily="34" charset="0"/>
              <a:cs typeface="Times New Roman" panose="02020603050405020304" pitchFamily="18" charset="0"/>
            </a:endParaRPr>
          </a:p>
          <a:p>
            <a:pPr algn="just">
              <a:lnSpc>
                <a:spcPct val="107000"/>
              </a:lnSpc>
            </a:pPr>
            <a:r>
              <a:rPr lang="en-US" b="1" dirty="0">
                <a:effectLst/>
                <a:latin typeface="+mj-lt"/>
                <a:ea typeface="Calibri" panose="020F0502020204030204" pitchFamily="34" charset="0"/>
                <a:cs typeface="Times New Roman" panose="02020603050405020304" pitchFamily="18" charset="0"/>
              </a:rPr>
              <a:t>Prof. </a:t>
            </a:r>
            <a:r>
              <a:rPr lang="en-US" b="1" dirty="0">
                <a:latin typeface="+mj-lt"/>
                <a:ea typeface="Calibri" panose="020F0502020204030204" pitchFamily="34" charset="0"/>
                <a:cs typeface="Times New Roman" panose="02020603050405020304" pitchFamily="18" charset="0"/>
              </a:rPr>
              <a:t>Celeste </a:t>
            </a:r>
            <a:r>
              <a:rPr lang="en-US" b="1" dirty="0" err="1">
                <a:latin typeface="+mj-lt"/>
                <a:ea typeface="Calibri" panose="020F0502020204030204" pitchFamily="34" charset="0"/>
                <a:cs typeface="Times New Roman" panose="02020603050405020304" pitchFamily="18" charset="0"/>
              </a:rPr>
              <a:t>Saulo</a:t>
            </a:r>
            <a:r>
              <a:rPr lang="en-US" b="1" dirty="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was elected as the WMO Secretary-General and will commence on 1 January 2024. Prof. Petteri Taalas has now served two, four-year terms as WMO Secretary-General.</a:t>
            </a:r>
          </a:p>
          <a:p>
            <a:pPr algn="just">
              <a:lnSpc>
                <a:spcPct val="107000"/>
              </a:lnSpc>
            </a:pPr>
            <a:endParaRPr lang="en-US" dirty="0">
              <a:latin typeface="+mj-lt"/>
              <a:ea typeface="Calibri" panose="020F0502020204030204" pitchFamily="34" charset="0"/>
              <a:cs typeface="Times New Roman" panose="02020603050405020304" pitchFamily="18" charset="0"/>
            </a:endParaRPr>
          </a:p>
          <a:p>
            <a:pPr algn="just">
              <a:lnSpc>
                <a:spcPct val="107000"/>
              </a:lnSpc>
            </a:pPr>
            <a:r>
              <a:rPr lang="en-US" b="1" dirty="0">
                <a:latin typeface="+mj-lt"/>
                <a:ea typeface="Calibri" panose="020F0502020204030204" pitchFamily="34" charset="0"/>
                <a:cs typeface="Times New Roman" panose="02020603050405020304" pitchFamily="18" charset="0"/>
              </a:rPr>
              <a:t>Dr Abdulla Al Mandous</a:t>
            </a:r>
            <a:r>
              <a:rPr lang="en-US" dirty="0">
                <a:latin typeface="+mj-lt"/>
                <a:ea typeface="Calibri" panose="020F0502020204030204" pitchFamily="34" charset="0"/>
                <a:cs typeface="Times New Roman" panose="02020603050405020304" pitchFamily="18" charset="0"/>
              </a:rPr>
              <a:t> was elected as WMO President. </a:t>
            </a:r>
          </a:p>
          <a:p>
            <a:pPr algn="just">
              <a:lnSpc>
                <a:spcPct val="107000"/>
              </a:lnSpc>
            </a:pPr>
            <a:r>
              <a:rPr lang="en-US" dirty="0">
                <a:latin typeface="+mj-lt"/>
                <a:ea typeface="Calibri" panose="020F0502020204030204" pitchFamily="34" charset="0"/>
                <a:cs typeface="Times New Roman" panose="02020603050405020304" pitchFamily="18" charset="0"/>
              </a:rPr>
              <a:t>The 1</a:t>
            </a:r>
            <a:r>
              <a:rPr lang="en-US" baseline="30000" dirty="0">
                <a:latin typeface="+mj-lt"/>
                <a:ea typeface="Calibri" panose="020F0502020204030204" pitchFamily="34" charset="0"/>
                <a:cs typeface="Times New Roman" panose="02020603050405020304" pitchFamily="18" charset="0"/>
              </a:rPr>
              <a:t>st</a:t>
            </a:r>
            <a:r>
              <a:rPr lang="en-US" dirty="0">
                <a:latin typeface="+mj-lt"/>
                <a:ea typeface="Calibri" panose="020F0502020204030204" pitchFamily="34" charset="0"/>
                <a:cs typeface="Times New Roman" panose="02020603050405020304" pitchFamily="18" charset="0"/>
              </a:rPr>
              <a:t>, 2</a:t>
            </a:r>
            <a:r>
              <a:rPr lang="en-US" baseline="30000" dirty="0">
                <a:latin typeface="+mj-lt"/>
                <a:ea typeface="Calibri" panose="020F0502020204030204" pitchFamily="34" charset="0"/>
                <a:cs typeface="Times New Roman" panose="02020603050405020304" pitchFamily="18" charset="0"/>
              </a:rPr>
              <a:t>nd</a:t>
            </a:r>
            <a:r>
              <a:rPr lang="en-US" dirty="0">
                <a:latin typeface="+mj-lt"/>
                <a:ea typeface="Calibri" panose="020F0502020204030204" pitchFamily="34" charset="0"/>
                <a:cs typeface="Times New Roman" panose="02020603050405020304" pitchFamily="18" charset="0"/>
              </a:rPr>
              <a:t> and 3</a:t>
            </a:r>
            <a:r>
              <a:rPr lang="en-US" baseline="30000" dirty="0">
                <a:latin typeface="+mj-lt"/>
                <a:ea typeface="Calibri" panose="020F0502020204030204" pitchFamily="34" charset="0"/>
                <a:cs typeface="Times New Roman" panose="02020603050405020304" pitchFamily="18" charset="0"/>
              </a:rPr>
              <a:t>rd</a:t>
            </a:r>
            <a:r>
              <a:rPr lang="en-US" dirty="0">
                <a:latin typeface="+mj-lt"/>
                <a:ea typeface="Calibri" panose="020F0502020204030204" pitchFamily="34" charset="0"/>
                <a:cs typeface="Times New Roman" panose="02020603050405020304" pitchFamily="18" charset="0"/>
              </a:rPr>
              <a:t> Vice-Presidents are </a:t>
            </a:r>
            <a:r>
              <a:rPr lang="en-US" dirty="0" err="1">
                <a:latin typeface="+mj-lt"/>
                <a:ea typeface="Calibri" panose="020F0502020204030204" pitchFamily="34" charset="0"/>
                <a:cs typeface="Times New Roman" panose="02020603050405020304" pitchFamily="18" charset="0"/>
              </a:rPr>
              <a:t>Douada</a:t>
            </a:r>
            <a:r>
              <a:rPr lang="en-US" dirty="0">
                <a:latin typeface="+mj-lt"/>
                <a:ea typeface="Calibri" panose="020F0502020204030204" pitchFamily="34" charset="0"/>
                <a:cs typeface="Times New Roman" panose="02020603050405020304" pitchFamily="18" charset="0"/>
              </a:rPr>
              <a:t> </a:t>
            </a:r>
            <a:r>
              <a:rPr lang="en-US" dirty="0" err="1">
                <a:latin typeface="+mj-lt"/>
                <a:ea typeface="Calibri" panose="020F0502020204030204" pitchFamily="34" charset="0"/>
                <a:cs typeface="Times New Roman" panose="02020603050405020304" pitchFamily="18" charset="0"/>
              </a:rPr>
              <a:t>Konate</a:t>
            </a:r>
            <a:r>
              <a:rPr lang="en-US" dirty="0">
                <a:latin typeface="+mj-lt"/>
                <a:ea typeface="Calibri" panose="020F0502020204030204" pitchFamily="34" charset="0"/>
                <a:cs typeface="Times New Roman" panose="02020603050405020304" pitchFamily="18" charset="0"/>
              </a:rPr>
              <a:t>, Eoin Moran and </a:t>
            </a:r>
            <a:r>
              <a:rPr lang="en-SG" dirty="0" err="1">
                <a:latin typeface="+mj-lt"/>
                <a:cs typeface="Times New Roman" panose="02020603050405020304" pitchFamily="18" charset="0"/>
              </a:rPr>
              <a:t>Mrutyunjay</a:t>
            </a:r>
            <a:r>
              <a:rPr lang="en-SG" dirty="0">
                <a:latin typeface="+mj-lt"/>
                <a:cs typeface="Times New Roman" panose="02020603050405020304" pitchFamily="18" charset="0"/>
              </a:rPr>
              <a:t> Mohapatra respectively. The President and Vice-Presidents assumed their roles at the end of Cg-19.</a:t>
            </a:r>
          </a:p>
          <a:p>
            <a:pPr algn="just">
              <a:lnSpc>
                <a:spcPct val="107000"/>
              </a:lnSpc>
            </a:pPr>
            <a:endParaRPr lang="en-SG" dirty="0">
              <a:latin typeface="+mj-lt"/>
              <a:cs typeface="Times New Roman" panose="02020603050405020304" pitchFamily="18" charset="0"/>
            </a:endParaRPr>
          </a:p>
          <a:p>
            <a:pPr algn="just">
              <a:lnSpc>
                <a:spcPct val="107000"/>
              </a:lnSpc>
            </a:pPr>
            <a:r>
              <a:rPr lang="en-SG" b="1" dirty="0">
                <a:latin typeface="+mj-lt"/>
                <a:cs typeface="Times New Roman" panose="02020603050405020304" pitchFamily="18" charset="0"/>
              </a:rPr>
              <a:t>RA V</a:t>
            </a:r>
            <a:r>
              <a:rPr lang="en-SG" dirty="0">
                <a:latin typeface="+mj-lt"/>
                <a:cs typeface="Times New Roman" panose="02020603050405020304" pitchFamily="18" charset="0"/>
              </a:rPr>
              <a:t> – status quo for the four allocated Executive Council seats.</a:t>
            </a:r>
            <a:endParaRPr lang="en-US" dirty="0">
              <a:latin typeface="+mj-lt"/>
              <a:cs typeface="Times New Roman" panose="02020603050405020304" pitchFamily="18" charset="0"/>
            </a:endParaRPr>
          </a:p>
          <a:p>
            <a:endParaRPr lang="en-US"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0A4C6376-A494-25FF-92E8-D88CF1ED4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254" y="2128310"/>
            <a:ext cx="3457575" cy="2256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eleste Saulo smiles with Abdulla Al Mandous in conference room">
            <a:extLst>
              <a:ext uri="{FF2B5EF4-FFF2-40B4-BE49-F238E27FC236}">
                <a16:creationId xmlns:a16="http://schemas.microsoft.com/office/drawing/2014/main" id="{3D0AA0E8-568E-AA96-6E8E-74CF30A84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254" y="4219797"/>
            <a:ext cx="3457576" cy="23050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sun and blue waves&#10;&#10;Description automatically generated">
            <a:extLst>
              <a:ext uri="{FF2B5EF4-FFF2-40B4-BE49-F238E27FC236}">
                <a16:creationId xmlns:a16="http://schemas.microsoft.com/office/drawing/2014/main" id="{A223A66D-5722-F45E-0904-BAEAA91EDBE7}"/>
              </a:ext>
            </a:extLst>
          </p:cNvPr>
          <p:cNvPicPr>
            <a:picLocks noChangeAspect="1"/>
          </p:cNvPicPr>
          <p:nvPr/>
        </p:nvPicPr>
        <p:blipFill rotWithShape="1">
          <a:blip r:embed="rId5">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277374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723771" y="1652006"/>
            <a:ext cx="10946861" cy="1330219"/>
          </a:xfrm>
        </p:spPr>
        <p:txBody>
          <a:bodyPr>
            <a:noAutofit/>
          </a:bodyPr>
          <a:lstStyle/>
          <a:p>
            <a:r>
              <a:rPr lang="en-US" sz="4000" dirty="0"/>
              <a:t>19</a:t>
            </a:r>
            <a:r>
              <a:rPr lang="en-US" sz="4000" baseline="30000" dirty="0"/>
              <a:t>th</a:t>
            </a:r>
            <a:r>
              <a:rPr lang="en-US" sz="4000" dirty="0"/>
              <a:t> World Meteorological Congress</a:t>
            </a:r>
            <a:r>
              <a:rPr lang="en-CH" sz="4000" dirty="0"/>
              <a:t>:</a:t>
            </a:r>
            <a:endParaRPr lang="en-AU" sz="4000" dirty="0"/>
          </a:p>
        </p:txBody>
      </p:sp>
      <p:sp>
        <p:nvSpPr>
          <p:cNvPr id="18" name="TextBox 17">
            <a:extLst>
              <a:ext uri="{FF2B5EF4-FFF2-40B4-BE49-F238E27FC236}">
                <a16:creationId xmlns:a16="http://schemas.microsoft.com/office/drawing/2014/main" id="{7C3272BC-BB6E-79F7-C757-B71A6676F9FB}"/>
              </a:ext>
            </a:extLst>
          </p:cNvPr>
          <p:cNvSpPr txBox="1"/>
          <p:nvPr/>
        </p:nvSpPr>
        <p:spPr>
          <a:xfrm>
            <a:off x="723771" y="2650422"/>
            <a:ext cx="7516103" cy="5111143"/>
          </a:xfrm>
          <a:prstGeom prst="rect">
            <a:avLst/>
          </a:prstGeom>
          <a:noFill/>
        </p:spPr>
        <p:txBody>
          <a:bodyPr wrap="square" lIns="91440" tIns="45720" rIns="91440" bIns="45720" rtlCol="0" anchor="t">
            <a:spAutoFit/>
          </a:bodyPr>
          <a:lstStyle/>
          <a:p>
            <a:pPr algn="just">
              <a:lnSpc>
                <a:spcPct val="107000"/>
              </a:lnSpc>
            </a:pPr>
            <a:r>
              <a:rPr lang="en-US" b="1" dirty="0">
                <a:latin typeface="+mj-lt"/>
                <a:cs typeface="Times New Roman" panose="02020603050405020304" pitchFamily="18" charset="0"/>
              </a:rPr>
              <a:t>Key resolutions:</a:t>
            </a:r>
          </a:p>
          <a:p>
            <a:pPr marL="285750" indent="-285750" algn="just">
              <a:lnSpc>
                <a:spcPct val="107000"/>
              </a:lnSpc>
              <a:buFontTx/>
              <a:buChar char="-"/>
            </a:pPr>
            <a:r>
              <a:rPr lang="en-US" dirty="0">
                <a:latin typeface="+mj-lt"/>
                <a:cs typeface="Times New Roman" panose="02020603050405020304" pitchFamily="18" charset="0"/>
              </a:rPr>
              <a:t>Early Warnings for All</a:t>
            </a:r>
          </a:p>
          <a:p>
            <a:pPr marL="285750" indent="-285750" algn="just">
              <a:lnSpc>
                <a:spcPct val="107000"/>
              </a:lnSpc>
              <a:buFontTx/>
              <a:buChar char="-"/>
            </a:pPr>
            <a:r>
              <a:rPr lang="en-US" dirty="0">
                <a:latin typeface="+mj-lt"/>
                <a:cs typeface="Times New Roman" panose="02020603050405020304" pitchFamily="18" charset="0"/>
              </a:rPr>
              <a:t>Global Greenhouse Gas Watch</a:t>
            </a:r>
          </a:p>
          <a:p>
            <a:pPr marL="285750" indent="-285750" algn="just">
              <a:lnSpc>
                <a:spcPct val="107000"/>
              </a:lnSpc>
              <a:buFontTx/>
              <a:buChar char="-"/>
            </a:pPr>
            <a:r>
              <a:rPr lang="en-US" dirty="0">
                <a:latin typeface="+mj-lt"/>
                <a:cs typeface="Times New Roman" panose="02020603050405020304" pitchFamily="18" charset="0"/>
              </a:rPr>
              <a:t>WIS 2.0</a:t>
            </a:r>
          </a:p>
          <a:p>
            <a:pPr marL="285750" indent="-285750" algn="just">
              <a:lnSpc>
                <a:spcPct val="107000"/>
              </a:lnSpc>
              <a:buFontTx/>
              <a:buChar char="-"/>
            </a:pPr>
            <a:r>
              <a:rPr lang="en-US" dirty="0">
                <a:latin typeface="+mj-lt"/>
                <a:cs typeface="Times New Roman" panose="02020603050405020304" pitchFamily="18" charset="0"/>
              </a:rPr>
              <a:t>Cryosphere</a:t>
            </a:r>
          </a:p>
          <a:p>
            <a:pPr marL="285750" indent="-285750" algn="just">
              <a:lnSpc>
                <a:spcPct val="107000"/>
              </a:lnSpc>
              <a:buFontTx/>
              <a:buChar char="-"/>
            </a:pPr>
            <a:r>
              <a:rPr lang="en-US" dirty="0">
                <a:latin typeface="+mj-lt"/>
                <a:cs typeface="Times New Roman" panose="02020603050405020304" pitchFamily="18" charset="0"/>
              </a:rPr>
              <a:t>Hydrology (flood forecasting and drought management)</a:t>
            </a:r>
          </a:p>
          <a:p>
            <a:pPr marL="285750" indent="-285750" algn="just">
              <a:lnSpc>
                <a:spcPct val="107000"/>
              </a:lnSpc>
              <a:buFontTx/>
              <a:buChar char="-"/>
            </a:pPr>
            <a:r>
              <a:rPr lang="en-US" dirty="0">
                <a:latin typeface="+mj-lt"/>
                <a:cs typeface="Times New Roman" panose="02020603050405020304" pitchFamily="18" charset="0"/>
              </a:rPr>
              <a:t>Science and Innovation</a:t>
            </a:r>
          </a:p>
          <a:p>
            <a:pPr marL="285750" indent="-285750" algn="just">
              <a:lnSpc>
                <a:spcPct val="107000"/>
              </a:lnSpc>
              <a:buFontTx/>
              <a:buChar char="-"/>
            </a:pPr>
            <a:r>
              <a:rPr lang="en-US" dirty="0">
                <a:latin typeface="+mj-lt"/>
                <a:cs typeface="Times New Roman" panose="02020603050405020304" pitchFamily="18" charset="0"/>
              </a:rPr>
              <a:t>Gender equality</a:t>
            </a:r>
          </a:p>
          <a:p>
            <a:pPr marL="285750" indent="-285750" algn="just">
              <a:lnSpc>
                <a:spcPct val="107000"/>
              </a:lnSpc>
              <a:buFontTx/>
              <a:buChar char="-"/>
            </a:pPr>
            <a:r>
              <a:rPr lang="en-US" dirty="0">
                <a:latin typeface="+mj-lt"/>
                <a:cs typeface="Times New Roman" panose="02020603050405020304" pitchFamily="18" charset="0"/>
              </a:rPr>
              <a:t>Capacity building</a:t>
            </a:r>
          </a:p>
          <a:p>
            <a:pPr algn="just">
              <a:lnSpc>
                <a:spcPct val="107000"/>
              </a:lnSpc>
            </a:pPr>
            <a:endParaRPr lang="en-US" dirty="0">
              <a:latin typeface="+mj-lt"/>
              <a:ea typeface="Calibri" panose="020F0502020204030204" pitchFamily="34" charset="0"/>
              <a:cs typeface="Times New Roman" panose="02020603050405020304" pitchFamily="18" charset="0"/>
            </a:endParaRPr>
          </a:p>
          <a:p>
            <a:pPr algn="just">
              <a:lnSpc>
                <a:spcPct val="107000"/>
              </a:lnSpc>
            </a:pPr>
            <a:r>
              <a:rPr lang="en-US" b="1" dirty="0">
                <a:latin typeface="+mj-lt"/>
                <a:cs typeface="Times New Roman" panose="02020603050405020304" pitchFamily="18" charset="0"/>
              </a:rPr>
              <a:t>WMO Strategic Plan 2024-2027:</a:t>
            </a:r>
          </a:p>
          <a:p>
            <a:pPr marL="342900" indent="-342900" algn="just">
              <a:lnSpc>
                <a:spcPct val="107000"/>
              </a:lnSpc>
              <a:buAutoNum type="arabicPeriod"/>
            </a:pPr>
            <a:r>
              <a:rPr lang="en-US" dirty="0">
                <a:latin typeface="+mj-lt"/>
                <a:cs typeface="Times New Roman" panose="02020603050405020304" pitchFamily="18" charset="0"/>
              </a:rPr>
              <a:t>Enhance preparedness for extreme climate, weather and water</a:t>
            </a:r>
          </a:p>
          <a:p>
            <a:pPr marL="342900" indent="-342900" algn="just">
              <a:lnSpc>
                <a:spcPct val="107000"/>
              </a:lnSpc>
              <a:buAutoNum type="arabicPeriod"/>
            </a:pPr>
            <a:r>
              <a:rPr lang="en-US" dirty="0">
                <a:latin typeface="+mj-lt"/>
                <a:cs typeface="Times New Roman" panose="02020603050405020304" pitchFamily="18" charset="0"/>
              </a:rPr>
              <a:t>Support climate-smart decision making to adapt and build resilience</a:t>
            </a:r>
          </a:p>
          <a:p>
            <a:pPr marL="342900" indent="-342900" algn="just">
              <a:lnSpc>
                <a:spcPct val="107000"/>
              </a:lnSpc>
              <a:buAutoNum type="arabicPeriod"/>
            </a:pPr>
            <a:r>
              <a:rPr lang="en-US" dirty="0">
                <a:latin typeface="+mj-lt"/>
                <a:cs typeface="Times New Roman" panose="02020603050405020304" pitchFamily="18" charset="0"/>
              </a:rPr>
              <a:t>Enhance socio-economic value of services</a:t>
            </a:r>
          </a:p>
          <a:p>
            <a:pPr algn="just">
              <a:lnSpc>
                <a:spcPct val="107000"/>
              </a:lnSpc>
            </a:pPr>
            <a:endParaRPr lang="en-US" dirty="0">
              <a:latin typeface="+mj-lt"/>
              <a:ea typeface="Calibri" panose="020F0502020204030204" pitchFamily="34" charset="0"/>
              <a:cs typeface="Times New Roman" panose="02020603050405020304" pitchFamily="18" charset="0"/>
            </a:endParaRPr>
          </a:p>
          <a:p>
            <a:pPr algn="just">
              <a:lnSpc>
                <a:spcPct val="107000"/>
              </a:lnSpc>
            </a:pPr>
            <a:endParaRPr lang="en-CH" dirty="0">
              <a:effectLst/>
              <a:latin typeface="+mj-lt"/>
              <a:ea typeface="Calibri" panose="020F0502020204030204" pitchFamily="34" charset="0"/>
              <a:cs typeface="Times New Roman" panose="02020603050405020304" pitchFamily="18" charset="0"/>
            </a:endParaRPr>
          </a:p>
          <a:p>
            <a:endParaRPr lang="en-US"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1028" name="Picture 4" descr="Glass facade of building with WMO sign">
            <a:extLst>
              <a:ext uri="{FF2B5EF4-FFF2-40B4-BE49-F238E27FC236}">
                <a16:creationId xmlns:a16="http://schemas.microsoft.com/office/drawing/2014/main" id="{B0D88BDA-8A7F-FD0F-058D-2CF82DB0F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833" y="3104859"/>
            <a:ext cx="3400710" cy="22689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sun and blue waves&#10;&#10;Description automatically generated">
            <a:extLst>
              <a:ext uri="{FF2B5EF4-FFF2-40B4-BE49-F238E27FC236}">
                <a16:creationId xmlns:a16="http://schemas.microsoft.com/office/drawing/2014/main" id="{0F8CC7F4-FB48-FFC0-8235-FB6BD151E77A}"/>
              </a:ext>
            </a:extLst>
          </p:cNvPr>
          <p:cNvPicPr>
            <a:picLocks noChangeAspect="1"/>
          </p:cNvPicPr>
          <p:nvPr/>
        </p:nvPicPr>
        <p:blipFill rotWithShape="1">
          <a:blip r:embed="rId4">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377750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723771" y="1768121"/>
            <a:ext cx="10946861" cy="1330219"/>
          </a:xfrm>
        </p:spPr>
        <p:txBody>
          <a:bodyPr>
            <a:noAutofit/>
          </a:bodyPr>
          <a:lstStyle/>
          <a:p>
            <a:r>
              <a:rPr lang="en-CH" sz="4000" dirty="0"/>
              <a:t>Updated WMO Atlas of Mortality and Economic </a:t>
            </a:r>
            <a:br>
              <a:rPr lang="en-CH" sz="4000" dirty="0"/>
            </a:br>
            <a:r>
              <a:rPr lang="en-CH" sz="4000" dirty="0"/>
              <a:t>Losses from Weather, Climate and Water</a:t>
            </a:r>
            <a:br>
              <a:rPr lang="en-CH" sz="4000" dirty="0"/>
            </a:br>
            <a:r>
              <a:rPr lang="en-CH" sz="4000" dirty="0"/>
              <a:t>Extremes (1970-2021):</a:t>
            </a:r>
            <a:endParaRPr lang="en-AU" sz="4000" dirty="0"/>
          </a:p>
        </p:txBody>
      </p:sp>
      <p:sp>
        <p:nvSpPr>
          <p:cNvPr id="18" name="TextBox 17">
            <a:extLst>
              <a:ext uri="{FF2B5EF4-FFF2-40B4-BE49-F238E27FC236}">
                <a16:creationId xmlns:a16="http://schemas.microsoft.com/office/drawing/2014/main" id="{7C3272BC-BB6E-79F7-C757-B71A6676F9FB}"/>
              </a:ext>
            </a:extLst>
          </p:cNvPr>
          <p:cNvSpPr txBox="1"/>
          <p:nvPr/>
        </p:nvSpPr>
        <p:spPr>
          <a:xfrm>
            <a:off x="723771" y="3223178"/>
            <a:ext cx="6134228" cy="2740237"/>
          </a:xfrm>
          <a:prstGeom prst="rect">
            <a:avLst/>
          </a:prstGeom>
          <a:noFill/>
        </p:spPr>
        <p:txBody>
          <a:bodyPr wrap="square" lIns="91440" tIns="45720" rIns="91440" bIns="45720" rtlCol="0" anchor="t">
            <a:spAutoFit/>
          </a:bodyPr>
          <a:lstStyle/>
          <a:p>
            <a:pPr>
              <a:lnSpc>
                <a:spcPct val="107000"/>
              </a:lnSpc>
            </a:pPr>
            <a:endParaRPr lang="en-CH" dirty="0">
              <a:effectLst/>
              <a:latin typeface="+mj-lt"/>
              <a:ea typeface="Calibri" panose="020F0502020204030204" pitchFamily="34" charset="0"/>
              <a:cs typeface="Times New Roman" panose="02020603050405020304" pitchFamily="18" charset="0"/>
            </a:endParaRPr>
          </a:p>
          <a:p>
            <a:pPr algn="just">
              <a:lnSpc>
                <a:spcPct val="107000"/>
              </a:lnSpc>
            </a:pPr>
            <a:r>
              <a:rPr lang="en-CH" dirty="0">
                <a:effectLst/>
                <a:latin typeface="+mj-lt"/>
                <a:ea typeface="Calibri" panose="020F0502020204030204" pitchFamily="34" charset="0"/>
                <a:cs typeface="Times New Roman" panose="02020603050405020304" pitchFamily="18" charset="0"/>
              </a:rPr>
              <a:t>Between 1970 and 2021, </a:t>
            </a:r>
            <a:r>
              <a:rPr lang="en-US" b="1" dirty="0">
                <a:effectLst/>
                <a:latin typeface="+mj-lt"/>
                <a:ea typeface="Calibri" panose="020F0502020204030204" pitchFamily="34" charset="0"/>
                <a:cs typeface="Times New Roman" panose="02020603050405020304" pitchFamily="18" charset="0"/>
              </a:rPr>
              <a:t>11 778 disasters</a:t>
            </a:r>
            <a:r>
              <a:rPr lang="en-CH"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were attributed to</a:t>
            </a:r>
            <a:r>
              <a:rPr lang="en-CH"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 weather,</a:t>
            </a:r>
            <a:r>
              <a:rPr lang="en-CH"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 climate </a:t>
            </a:r>
            <a:r>
              <a:rPr lang="en-CH"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and </a:t>
            </a:r>
            <a:r>
              <a:rPr lang="en-CH"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water </a:t>
            </a:r>
            <a:r>
              <a:rPr lang="en-CH"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extremes, </a:t>
            </a:r>
            <a:r>
              <a:rPr lang="en-CH"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resultin</a:t>
            </a:r>
            <a:r>
              <a:rPr lang="en-CH" dirty="0">
                <a:effectLst/>
                <a:latin typeface="+mj-lt"/>
                <a:ea typeface="Calibri" panose="020F0502020204030204" pitchFamily="34" charset="0"/>
                <a:cs typeface="Times New Roman" panose="02020603050405020304" pitchFamily="18" charset="0"/>
              </a:rPr>
              <a:t>g  </a:t>
            </a:r>
            <a:r>
              <a:rPr lang="en-US" dirty="0">
                <a:effectLst/>
                <a:latin typeface="+mj-lt"/>
                <a:ea typeface="Calibri" panose="020F0502020204030204" pitchFamily="34" charset="0"/>
                <a:cs typeface="Times New Roman" panose="02020603050405020304" pitchFamily="18" charset="0"/>
              </a:rPr>
              <a:t>in </a:t>
            </a:r>
            <a:endParaRPr lang="en-CH" dirty="0">
              <a:effectLst/>
              <a:latin typeface="+mj-lt"/>
              <a:ea typeface="Calibri" panose="020F0502020204030204" pitchFamily="34" charset="0"/>
              <a:cs typeface="Times New Roman" panose="02020603050405020304" pitchFamily="18" charset="0"/>
            </a:endParaRPr>
          </a:p>
          <a:p>
            <a:pPr algn="just">
              <a:lnSpc>
                <a:spcPct val="107000"/>
              </a:lnSpc>
            </a:pPr>
            <a:r>
              <a:rPr lang="en-US" b="1" dirty="0">
                <a:effectLst/>
                <a:latin typeface="+mj-lt"/>
                <a:ea typeface="Calibri" panose="020F0502020204030204" pitchFamily="34" charset="0"/>
                <a:cs typeface="Times New Roman" panose="02020603050405020304" pitchFamily="18" charset="0"/>
              </a:rPr>
              <a:t>2 087 229 deaths </a:t>
            </a:r>
            <a:r>
              <a:rPr lang="en-US" dirty="0">
                <a:effectLst/>
                <a:latin typeface="+mj-lt"/>
                <a:ea typeface="Calibri" panose="020F0502020204030204" pitchFamily="34" charset="0"/>
                <a:cs typeface="Times New Roman" panose="02020603050405020304" pitchFamily="18" charset="0"/>
              </a:rPr>
              <a:t>and </a:t>
            </a:r>
            <a:r>
              <a:rPr lang="en-US" b="1" dirty="0">
                <a:effectLst/>
                <a:latin typeface="+mj-lt"/>
                <a:ea typeface="Calibri" panose="020F0502020204030204" pitchFamily="34" charset="0"/>
                <a:cs typeface="Times New Roman" panose="02020603050405020304" pitchFamily="18" charset="0"/>
              </a:rPr>
              <a:t>US$ 4.3 trillion </a:t>
            </a:r>
            <a:r>
              <a:rPr lang="en-US" dirty="0">
                <a:effectLst/>
                <a:latin typeface="+mj-lt"/>
                <a:ea typeface="Calibri" panose="020F0502020204030204" pitchFamily="34" charset="0"/>
                <a:cs typeface="Times New Roman" panose="02020603050405020304" pitchFamily="18" charset="0"/>
              </a:rPr>
              <a:t>in economic losses</a:t>
            </a:r>
            <a:r>
              <a:rPr lang="en-CH" dirty="0">
                <a:effectLst/>
                <a:latin typeface="+mj-lt"/>
                <a:ea typeface="Calibri" panose="020F0502020204030204" pitchFamily="34" charset="0"/>
                <a:cs typeface="Times New Roman" panose="02020603050405020304" pitchFamily="18" charset="0"/>
              </a:rPr>
              <a:t> globally</a:t>
            </a:r>
            <a:r>
              <a:rPr lang="en-US" dirty="0">
                <a:effectLst/>
                <a:latin typeface="+mj-lt"/>
                <a:ea typeface="Calibri" panose="020F0502020204030204" pitchFamily="34" charset="0"/>
                <a:cs typeface="Times New Roman" panose="02020603050405020304" pitchFamily="18" charset="0"/>
              </a:rPr>
              <a:t>.</a:t>
            </a:r>
            <a:endParaRPr lang="en-CH" dirty="0">
              <a:effectLst/>
              <a:latin typeface="+mj-lt"/>
              <a:ea typeface="Calibri" panose="020F0502020204030204" pitchFamily="34" charset="0"/>
              <a:cs typeface="Times New Roman" panose="02020603050405020304" pitchFamily="18" charset="0"/>
            </a:endParaRPr>
          </a:p>
          <a:p>
            <a:pPr algn="just">
              <a:lnSpc>
                <a:spcPct val="107000"/>
              </a:lnSpc>
            </a:pPr>
            <a:endParaRPr lang="en-CH" dirty="0">
              <a:latin typeface="+mj-lt"/>
              <a:ea typeface="Calibri" panose="020F0502020204030204" pitchFamily="34" charset="0"/>
              <a:cs typeface="Times New Roman" panose="02020603050405020304" pitchFamily="18" charset="0"/>
            </a:endParaRPr>
          </a:p>
          <a:p>
            <a:pPr algn="just">
              <a:lnSpc>
                <a:spcPct val="107000"/>
              </a:lnSpc>
            </a:pPr>
            <a:r>
              <a:rPr lang="en-US" b="0" i="0" dirty="0">
                <a:effectLst/>
                <a:latin typeface="+mj-lt"/>
              </a:rPr>
              <a:t>Economic losses have </a:t>
            </a:r>
            <a:r>
              <a:rPr lang="en-CH" b="0" i="0" dirty="0">
                <a:effectLst/>
                <a:latin typeface="+mj-lt"/>
              </a:rPr>
              <a:t>increased, but </a:t>
            </a:r>
            <a:r>
              <a:rPr lang="en-US" b="0" i="0" dirty="0">
                <a:effectLst/>
                <a:latin typeface="+mj-lt"/>
              </a:rPr>
              <a:t>improved early warnings and coordinated disaster management has </a:t>
            </a:r>
            <a:r>
              <a:rPr lang="en-CH" b="0" i="0" dirty="0">
                <a:effectLst/>
                <a:latin typeface="+mj-lt"/>
              </a:rPr>
              <a:t>decreased the </a:t>
            </a:r>
            <a:r>
              <a:rPr lang="en-US" b="0" i="0" dirty="0">
                <a:effectLst/>
                <a:latin typeface="+mj-lt"/>
              </a:rPr>
              <a:t>human casualty toll</a:t>
            </a:r>
            <a:r>
              <a:rPr lang="en-CH" b="0" i="0" dirty="0">
                <a:effectLst/>
                <a:latin typeface="+mj-lt"/>
              </a:rPr>
              <a:t>.</a:t>
            </a:r>
            <a:endParaRPr lang="en-CH" dirty="0">
              <a:effectLst/>
              <a:latin typeface="+mj-lt"/>
              <a:ea typeface="Calibri" panose="020F0502020204030204" pitchFamily="34" charset="0"/>
              <a:cs typeface="Times New Roman" panose="02020603050405020304" pitchFamily="18" charset="0"/>
            </a:endParaRPr>
          </a:p>
          <a:p>
            <a:endParaRPr lang="en-US"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27" name="Picture 26">
            <a:extLst>
              <a:ext uri="{FF2B5EF4-FFF2-40B4-BE49-F238E27FC236}">
                <a16:creationId xmlns:a16="http://schemas.microsoft.com/office/drawing/2014/main" id="{D3EA48D1-8E04-2E43-AE03-FD2AD2C94B75}"/>
              </a:ext>
            </a:extLst>
          </p:cNvPr>
          <p:cNvPicPr>
            <a:picLocks noChangeAspect="1"/>
          </p:cNvPicPr>
          <p:nvPr/>
        </p:nvPicPr>
        <p:blipFill>
          <a:blip r:embed="rId2"/>
          <a:stretch>
            <a:fillRect/>
          </a:stretch>
        </p:blipFill>
        <p:spPr>
          <a:xfrm>
            <a:off x="7591538" y="2834640"/>
            <a:ext cx="3876691" cy="3587925"/>
          </a:xfrm>
          <a:prstGeom prst="rect">
            <a:avLst/>
          </a:prstGeom>
        </p:spPr>
      </p:pic>
      <p:sp>
        <p:nvSpPr>
          <p:cNvPr id="3" name="TextBox 2">
            <a:extLst>
              <a:ext uri="{FF2B5EF4-FFF2-40B4-BE49-F238E27FC236}">
                <a16:creationId xmlns:a16="http://schemas.microsoft.com/office/drawing/2014/main" id="{9EE6036E-E715-C9D8-0792-90A273D2558D}"/>
              </a:ext>
            </a:extLst>
          </p:cNvPr>
          <p:cNvSpPr txBox="1"/>
          <p:nvPr/>
        </p:nvSpPr>
        <p:spPr>
          <a:xfrm>
            <a:off x="689395" y="6168649"/>
            <a:ext cx="6902143" cy="507831"/>
          </a:xfrm>
          <a:prstGeom prst="rect">
            <a:avLst/>
          </a:prstGeom>
          <a:noFill/>
        </p:spPr>
        <p:txBody>
          <a:bodyPr wrap="square">
            <a:spAutoFit/>
          </a:bodyPr>
          <a:lstStyle/>
          <a:p>
            <a:pPr algn="l"/>
            <a:r>
              <a:rPr lang="en-CH" sz="900" b="0" i="1" dirty="0">
                <a:solidFill>
                  <a:schemeClr val="tx1">
                    <a:lumMod val="50000"/>
                    <a:lumOff val="50000"/>
                  </a:schemeClr>
                </a:solidFill>
                <a:effectLst/>
                <a:latin typeface="+mj-lt"/>
                <a:cs typeface="Segoe UI" panose="020B0502040204020203" pitchFamily="34" charset="0"/>
              </a:rPr>
              <a:t>Source: </a:t>
            </a:r>
            <a:r>
              <a:rPr lang="en-ZA" sz="900" b="0" i="1" dirty="0">
                <a:solidFill>
                  <a:schemeClr val="tx1">
                    <a:lumMod val="50000"/>
                    <a:lumOff val="50000"/>
                  </a:schemeClr>
                </a:solidFill>
                <a:effectLst/>
                <a:latin typeface="+mj-lt"/>
                <a:cs typeface="Segoe UI" panose="020B0502040204020203" pitchFamily="34" charset="0"/>
              </a:rPr>
              <a:t>WMO Atlas of Mortality and Economic Losses from Weather, Climate, and Water Extremes (1970–2019) (WMO-No. 1267) 2022 update</a:t>
            </a:r>
            <a:endParaRPr lang="en-CH" sz="900" b="0" i="1" dirty="0">
              <a:solidFill>
                <a:schemeClr val="tx1">
                  <a:lumMod val="50000"/>
                  <a:lumOff val="50000"/>
                </a:schemeClr>
              </a:solidFill>
              <a:effectLst/>
              <a:latin typeface="+mj-lt"/>
              <a:cs typeface="Segoe UI" panose="020B0502040204020203" pitchFamily="34" charset="0"/>
            </a:endParaRPr>
          </a:p>
          <a:p>
            <a:pPr algn="l"/>
            <a:endParaRPr lang="en-CH" sz="900" i="1" dirty="0">
              <a:solidFill>
                <a:schemeClr val="tx1">
                  <a:lumMod val="50000"/>
                  <a:lumOff val="50000"/>
                </a:schemeClr>
              </a:solidFill>
              <a:latin typeface="+mj-lt"/>
              <a:cs typeface="Segoe UI" panose="020B0502040204020203" pitchFamily="34" charset="0"/>
            </a:endParaRPr>
          </a:p>
          <a:p>
            <a:pPr algn="l"/>
            <a:r>
              <a:rPr lang="en-US" sz="900" b="0" i="1" dirty="0">
                <a:solidFill>
                  <a:schemeClr val="tx1">
                    <a:lumMod val="50000"/>
                    <a:lumOff val="50000"/>
                  </a:schemeClr>
                </a:solidFill>
                <a:effectLst/>
                <a:latin typeface="+mj-lt"/>
                <a:cs typeface="Segoe UI" panose="020B0502040204020203" pitchFamily="34" charset="0"/>
              </a:rPr>
              <a:t>Note: </a:t>
            </a:r>
            <a:r>
              <a:rPr lang="en-CH" sz="900" i="1" dirty="0">
                <a:solidFill>
                  <a:schemeClr val="tx1">
                    <a:lumMod val="50000"/>
                    <a:lumOff val="50000"/>
                  </a:schemeClr>
                </a:solidFill>
                <a:latin typeface="+mj-lt"/>
                <a:cs typeface="Segoe UI" panose="020B0502040204020203" pitchFamily="34" charset="0"/>
              </a:rPr>
              <a:t>E</a:t>
            </a:r>
            <a:r>
              <a:rPr lang="en-US" sz="900" b="0" i="1" dirty="0" err="1">
                <a:solidFill>
                  <a:schemeClr val="tx1">
                    <a:lumMod val="50000"/>
                    <a:lumOff val="50000"/>
                  </a:schemeClr>
                </a:solidFill>
                <a:effectLst/>
                <a:latin typeface="+mj-lt"/>
                <a:cs typeface="Segoe UI" panose="020B0502040204020203" pitchFamily="34" charset="0"/>
              </a:rPr>
              <a:t>conomic</a:t>
            </a:r>
            <a:r>
              <a:rPr lang="en-US" sz="900" b="0" i="1" dirty="0">
                <a:solidFill>
                  <a:schemeClr val="tx1">
                    <a:lumMod val="50000"/>
                    <a:lumOff val="50000"/>
                  </a:schemeClr>
                </a:solidFill>
                <a:effectLst/>
                <a:latin typeface="+mj-lt"/>
                <a:cs typeface="Segoe UI" panose="020B0502040204020203" pitchFamily="34" charset="0"/>
              </a:rPr>
              <a:t> losses are reported in 2021 US$ values</a:t>
            </a:r>
            <a:r>
              <a:rPr lang="en-CH" sz="900" b="0" i="1" dirty="0">
                <a:solidFill>
                  <a:schemeClr val="tx1">
                    <a:lumMod val="50000"/>
                    <a:lumOff val="50000"/>
                  </a:schemeClr>
                </a:solidFill>
                <a:effectLst/>
                <a:latin typeface="+mj-lt"/>
                <a:cs typeface="Segoe UI" panose="020B0502040204020203" pitchFamily="34" charset="0"/>
              </a:rPr>
              <a:t>.</a:t>
            </a:r>
          </a:p>
        </p:txBody>
      </p:sp>
      <p:pic>
        <p:nvPicPr>
          <p:cNvPr id="5" name="Picture 4" descr="A logo with a sun and blue waves&#10;&#10;Description automatically generated">
            <a:extLst>
              <a:ext uri="{FF2B5EF4-FFF2-40B4-BE49-F238E27FC236}">
                <a16:creationId xmlns:a16="http://schemas.microsoft.com/office/drawing/2014/main" id="{D8F13C46-AF65-F108-F05F-BB88772124CD}"/>
              </a:ext>
            </a:extLst>
          </p:cNvPr>
          <p:cNvPicPr>
            <a:picLocks noChangeAspect="1"/>
          </p:cNvPicPr>
          <p:nvPr/>
        </p:nvPicPr>
        <p:blipFill rotWithShape="1">
          <a:blip r:embed="rId3">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422862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5" name="Picture" title="This slide contains the following visuals: Number of reported deaths by decade ,Number of reported deaths by hazard type ,Number of reported deaths by hazard type ,textbox ,textbox ,textbox ,textbox ,textbox ,textbox ,textbox ,textbox. Please refer to the notes on this slide for details">
            <a:hlinkClick r:id="rId2"/>
            <a:extLst>
              <a:ext uri="{FF2B5EF4-FFF2-40B4-BE49-F238E27FC236}">
                <a16:creationId xmlns:a16="http://schemas.microsoft.com/office/drawing/2014/main" id="{FBD29089-2CDC-6C51-E4BC-A2A32E7E5CA6}"/>
              </a:ext>
            </a:extLst>
          </p:cNvPr>
          <p:cNvPicPr>
            <a:picLocks noChangeAspect="1"/>
          </p:cNvPicPr>
          <p:nvPr/>
        </p:nvPicPr>
        <p:blipFill rotWithShape="1">
          <a:blip r:embed="rId3"/>
          <a:srcRect l="4744" t="5135" r="59189" b="46505"/>
          <a:stretch/>
        </p:blipFill>
        <p:spPr>
          <a:xfrm>
            <a:off x="8236103" y="1548219"/>
            <a:ext cx="3027275" cy="2315768"/>
          </a:xfrm>
          <a:prstGeom prst="rect">
            <a:avLst/>
          </a:prstGeom>
          <a:noFill/>
        </p:spPr>
      </p:pic>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298917" y="1874785"/>
            <a:ext cx="10515600" cy="967125"/>
          </a:xfrm>
        </p:spPr>
        <p:txBody>
          <a:bodyPr>
            <a:noAutofit/>
          </a:bodyPr>
          <a:lstStyle/>
          <a:p>
            <a:r>
              <a:rPr lang="en-CH" sz="4000" dirty="0"/>
              <a:t>Human and economic costs in RA 5 – </a:t>
            </a:r>
            <a:br>
              <a:rPr lang="en-CH" sz="4000" dirty="0"/>
            </a:br>
            <a:r>
              <a:rPr lang="en-CH" sz="4000" dirty="0"/>
              <a:t>South-West Pacific (1970-2021):</a:t>
            </a:r>
            <a:endParaRPr lang="en-AU" sz="4000" dirty="0"/>
          </a:p>
        </p:txBody>
      </p:sp>
      <p:pic>
        <p:nvPicPr>
          <p:cNvPr id="11" name="Picture" title="This slide contains the following visuals: Number of reported disasters by decade ,textbox. Please refer to the notes on this slide for details">
            <a:hlinkClick r:id="rId4"/>
            <a:extLst>
              <a:ext uri="{FF2B5EF4-FFF2-40B4-BE49-F238E27FC236}">
                <a16:creationId xmlns:a16="http://schemas.microsoft.com/office/drawing/2014/main" id="{47B05396-A7C2-EF43-327E-172018FCB247}"/>
              </a:ext>
            </a:extLst>
          </p:cNvPr>
          <p:cNvPicPr>
            <a:picLocks noChangeAspect="1"/>
          </p:cNvPicPr>
          <p:nvPr/>
        </p:nvPicPr>
        <p:blipFill rotWithShape="1">
          <a:blip r:embed="rId5"/>
          <a:srcRect t="53559" r="60033" b="42724"/>
          <a:stretch/>
        </p:blipFill>
        <p:spPr>
          <a:xfrm>
            <a:off x="7861251" y="6458058"/>
            <a:ext cx="3780785" cy="200607"/>
          </a:xfrm>
          <a:prstGeom prst="rect">
            <a:avLst/>
          </a:prstGeom>
          <a:noFill/>
        </p:spPr>
      </p:pic>
      <p:sp>
        <p:nvSpPr>
          <p:cNvPr id="15" name="TextBox 14">
            <a:extLst>
              <a:ext uri="{FF2B5EF4-FFF2-40B4-BE49-F238E27FC236}">
                <a16:creationId xmlns:a16="http://schemas.microsoft.com/office/drawing/2014/main" id="{C9AC8147-0DA2-4A40-EA9D-9B24EC9234D7}"/>
              </a:ext>
            </a:extLst>
          </p:cNvPr>
          <p:cNvSpPr txBox="1"/>
          <p:nvPr/>
        </p:nvSpPr>
        <p:spPr>
          <a:xfrm>
            <a:off x="7695576" y="1398730"/>
            <a:ext cx="2307870" cy="865493"/>
          </a:xfrm>
          <a:prstGeom prst="rect">
            <a:avLst/>
          </a:prstGeom>
          <a:noFill/>
        </p:spPr>
        <p:txBody>
          <a:bodyPr wrap="square" lIns="91440" tIns="45720" rIns="91440" bIns="45720" rtlCol="0" anchor="t">
            <a:spAutoFit/>
          </a:bodyPr>
          <a:lstStyle/>
          <a:p>
            <a:pPr>
              <a:lnSpc>
                <a:spcPct val="107000"/>
              </a:lnSpc>
            </a:pPr>
            <a:r>
              <a:rPr lang="en-CH" sz="1600" b="1" dirty="0">
                <a:effectLst/>
                <a:latin typeface="+mj-lt"/>
                <a:ea typeface="Calibri" panose="020F0502020204030204" pitchFamily="34" charset="0"/>
                <a:cs typeface="Times New Roman" panose="02020603050405020304" pitchFamily="18" charset="0"/>
              </a:rPr>
              <a:t>Number of reported </a:t>
            </a:r>
          </a:p>
          <a:p>
            <a:pPr>
              <a:lnSpc>
                <a:spcPct val="107000"/>
              </a:lnSpc>
            </a:pPr>
            <a:r>
              <a:rPr lang="en-CH" sz="1600" b="1" dirty="0">
                <a:effectLst/>
                <a:latin typeface="+mj-lt"/>
                <a:ea typeface="Calibri" panose="020F0502020204030204" pitchFamily="34" charset="0"/>
                <a:cs typeface="Times New Roman" panose="02020603050405020304" pitchFamily="18" charset="0"/>
              </a:rPr>
              <a:t>deaths by decade</a:t>
            </a:r>
          </a:p>
          <a:p>
            <a:endParaRPr lang="en-US" sz="1600" b="1" dirty="0">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DB8E1903-8802-4E9C-8C4A-9716F0562227}"/>
              </a:ext>
            </a:extLst>
          </p:cNvPr>
          <p:cNvSpPr txBox="1"/>
          <p:nvPr/>
        </p:nvSpPr>
        <p:spPr>
          <a:xfrm>
            <a:off x="431311" y="3030749"/>
            <a:ext cx="6140241" cy="3120085"/>
          </a:xfrm>
          <a:prstGeom prst="rect">
            <a:avLst/>
          </a:prstGeom>
          <a:noFill/>
        </p:spPr>
        <p:txBody>
          <a:bodyPr wrap="square" lIns="91440" tIns="45720" rIns="91440" bIns="45720" rtlCol="0" anchor="t">
            <a:spAutoFit/>
          </a:bodyPr>
          <a:lstStyle/>
          <a:p>
            <a:pPr>
              <a:lnSpc>
                <a:spcPct val="107000"/>
              </a:lnSpc>
            </a:pPr>
            <a:endParaRPr lang="en-CH" sz="2000" dirty="0">
              <a:effectLst/>
              <a:latin typeface="+mj-lt"/>
              <a:ea typeface="Calibri" panose="020F0502020204030204" pitchFamily="34" charset="0"/>
              <a:cs typeface="Times New Roman" panose="02020603050405020304" pitchFamily="18" charset="0"/>
            </a:endParaRPr>
          </a:p>
          <a:p>
            <a:pPr algn="just">
              <a:lnSpc>
                <a:spcPct val="107000"/>
              </a:lnSpc>
            </a:pPr>
            <a:r>
              <a:rPr lang="en-CH" dirty="0">
                <a:effectLst/>
                <a:latin typeface="+mj-lt"/>
                <a:ea typeface="Calibri" panose="020F0502020204030204" pitchFamily="34" charset="0"/>
                <a:cs typeface="Times New Roman" panose="02020603050405020304" pitchFamily="18" charset="0"/>
              </a:rPr>
              <a:t>Between 1970-2021, </a:t>
            </a:r>
            <a:r>
              <a:rPr lang="en-CH" b="1" dirty="0">
                <a:effectLst/>
                <a:latin typeface="+mj-lt"/>
                <a:ea typeface="Calibri" panose="020F0502020204030204" pitchFamily="34" charset="0"/>
                <a:cs typeface="Times New Roman" panose="02020603050405020304" pitchFamily="18" charset="0"/>
              </a:rPr>
              <a:t>1 493 disasters </a:t>
            </a:r>
            <a:r>
              <a:rPr lang="en-CH" dirty="0">
                <a:effectLst/>
                <a:latin typeface="+mj-lt"/>
                <a:ea typeface="Calibri" panose="020F0502020204030204" pitchFamily="34" charset="0"/>
                <a:cs typeface="Times New Roman" panose="02020603050405020304" pitchFamily="18" charset="0"/>
              </a:rPr>
              <a:t>were reported in the </a:t>
            </a:r>
            <a:r>
              <a:rPr lang="en-CH" dirty="0">
                <a:latin typeface="+mj-lt"/>
                <a:ea typeface="Calibri" panose="020F0502020204030204" pitchFamily="34" charset="0"/>
                <a:cs typeface="Times New Roman" panose="02020603050405020304" pitchFamily="18" charset="0"/>
              </a:rPr>
              <a:t>region</a:t>
            </a:r>
            <a:r>
              <a:rPr lang="en-CH" dirty="0">
                <a:effectLst/>
                <a:latin typeface="+mj-lt"/>
                <a:ea typeface="Calibri" panose="020F0502020204030204" pitchFamily="34" charset="0"/>
                <a:cs typeface="Times New Roman" panose="02020603050405020304" pitchFamily="18" charset="0"/>
              </a:rPr>
              <a:t>, resulting in </a:t>
            </a:r>
            <a:r>
              <a:rPr lang="en-CH" b="1" dirty="0">
                <a:effectLst/>
                <a:latin typeface="+mj-lt"/>
                <a:ea typeface="Calibri" panose="020F0502020204030204" pitchFamily="34" charset="0"/>
                <a:cs typeface="Times New Roman" panose="02020603050405020304" pitchFamily="18" charset="0"/>
              </a:rPr>
              <a:t>66 951 casualties </a:t>
            </a:r>
            <a:r>
              <a:rPr lang="en-CH" dirty="0">
                <a:effectLst/>
                <a:latin typeface="+mj-lt"/>
                <a:ea typeface="Calibri" panose="020F0502020204030204" pitchFamily="34" charset="0"/>
                <a:cs typeface="Times New Roman" panose="02020603050405020304" pitchFamily="18" charset="0"/>
              </a:rPr>
              <a:t>and </a:t>
            </a:r>
            <a:r>
              <a:rPr lang="en-CH" b="1" dirty="0">
                <a:effectLst/>
                <a:latin typeface="+mj-lt"/>
                <a:ea typeface="Calibri" panose="020F0502020204030204" pitchFamily="34" charset="0"/>
                <a:cs typeface="Times New Roman" panose="02020603050405020304" pitchFamily="18" charset="0"/>
              </a:rPr>
              <a:t>US$ 185.8 </a:t>
            </a:r>
            <a:r>
              <a:rPr lang="en-CH" b="1" dirty="0" err="1">
                <a:effectLst/>
                <a:latin typeface="+mj-lt"/>
                <a:ea typeface="Calibri" panose="020F0502020204030204" pitchFamily="34" charset="0"/>
                <a:cs typeface="Times New Roman" panose="02020603050405020304" pitchFamily="18" charset="0"/>
              </a:rPr>
              <a:t>bil</a:t>
            </a:r>
            <a:r>
              <a:rPr lang="fr-CH" b="1" dirty="0">
                <a:effectLst/>
                <a:latin typeface="+mj-lt"/>
                <a:ea typeface="Calibri" panose="020F0502020204030204" pitchFamily="34" charset="0"/>
                <a:cs typeface="Times New Roman" panose="02020603050405020304" pitchFamily="18" charset="0"/>
              </a:rPr>
              <a:t>l</a:t>
            </a:r>
            <a:r>
              <a:rPr lang="en-CH" b="1" dirty="0">
                <a:effectLst/>
                <a:latin typeface="+mj-lt"/>
                <a:ea typeface="Calibri" panose="020F0502020204030204" pitchFamily="34" charset="0"/>
                <a:cs typeface="Times New Roman" panose="02020603050405020304" pitchFamily="18" charset="0"/>
              </a:rPr>
              <a:t>ion </a:t>
            </a:r>
            <a:r>
              <a:rPr lang="en-CH" dirty="0">
                <a:effectLst/>
                <a:latin typeface="+mj-lt"/>
                <a:ea typeface="Calibri" panose="020F0502020204030204" pitchFamily="34" charset="0"/>
                <a:cs typeface="Times New Roman" panose="02020603050405020304" pitchFamily="18" charset="0"/>
              </a:rPr>
              <a:t>in economic losses.</a:t>
            </a:r>
          </a:p>
          <a:p>
            <a:pPr algn="just">
              <a:lnSpc>
                <a:spcPct val="107000"/>
              </a:lnSpc>
            </a:pPr>
            <a:endParaRPr lang="en-CH" dirty="0">
              <a:effectLst/>
              <a:latin typeface="+mj-lt"/>
              <a:ea typeface="Calibri" panose="020F0502020204030204" pitchFamily="34" charset="0"/>
              <a:cs typeface="Times New Roman" panose="02020603050405020304" pitchFamily="18" charset="0"/>
            </a:endParaRPr>
          </a:p>
          <a:p>
            <a:pPr algn="just">
              <a:lnSpc>
                <a:spcPct val="107000"/>
              </a:lnSpc>
            </a:pPr>
            <a:r>
              <a:rPr lang="en-CH" dirty="0">
                <a:latin typeface="+mj-lt"/>
                <a:cs typeface="Times New Roman" panose="02020603050405020304" pitchFamily="18" charset="0"/>
              </a:rPr>
              <a:t>S</a:t>
            </a:r>
            <a:r>
              <a:rPr lang="en-CH" dirty="0">
                <a:latin typeface="+mj-lt"/>
              </a:rPr>
              <a:t>ome disasters caused </a:t>
            </a:r>
            <a:r>
              <a:rPr lang="en-CH" dirty="0" err="1">
                <a:latin typeface="+mj-lt"/>
              </a:rPr>
              <a:t>econo</a:t>
            </a:r>
            <a:r>
              <a:rPr lang="fr-CH" dirty="0">
                <a:latin typeface="+mj-lt"/>
              </a:rPr>
              <a:t>m</a:t>
            </a:r>
            <a:r>
              <a:rPr lang="en-CH" dirty="0" err="1">
                <a:latin typeface="+mj-lt"/>
              </a:rPr>
              <a:t>ic</a:t>
            </a:r>
            <a:r>
              <a:rPr lang="en-CH" dirty="0">
                <a:latin typeface="+mj-lt"/>
              </a:rPr>
              <a:t> losses equivalent to more than 100% of the </a:t>
            </a:r>
            <a:r>
              <a:rPr lang="en-CH" dirty="0" err="1">
                <a:latin typeface="+mj-lt"/>
              </a:rPr>
              <a:t>respec</a:t>
            </a:r>
            <a:r>
              <a:rPr lang="fr-CH" dirty="0">
                <a:latin typeface="+mj-lt"/>
              </a:rPr>
              <a:t>ti</a:t>
            </a:r>
            <a:r>
              <a:rPr lang="en-CH" dirty="0" err="1">
                <a:latin typeface="+mj-lt"/>
              </a:rPr>
              <a:t>ve</a:t>
            </a:r>
            <a:r>
              <a:rPr lang="en-CH" dirty="0">
                <a:latin typeface="+mj-lt"/>
              </a:rPr>
              <a:t> GDPs.</a:t>
            </a:r>
          </a:p>
          <a:p>
            <a:pPr algn="just">
              <a:lnSpc>
                <a:spcPct val="107000"/>
              </a:lnSpc>
            </a:pPr>
            <a:endParaRPr lang="en-CH" sz="2000" dirty="0">
              <a:latin typeface="+mj-lt"/>
              <a:ea typeface="Calibri" panose="020F0502020204030204" pitchFamily="34" charset="0"/>
              <a:cs typeface="Times New Roman" panose="02020603050405020304" pitchFamily="18" charset="0"/>
            </a:endParaRPr>
          </a:p>
          <a:p>
            <a:pPr algn="just">
              <a:lnSpc>
                <a:spcPct val="107000"/>
              </a:lnSpc>
            </a:pPr>
            <a:endParaRPr lang="en-CH" sz="2000" dirty="0">
              <a:latin typeface="+mj-lt"/>
              <a:ea typeface="Calibri" panose="020F0502020204030204" pitchFamily="34" charset="0"/>
              <a:cs typeface="Times New Roman" panose="02020603050405020304" pitchFamily="18" charset="0"/>
            </a:endParaRPr>
          </a:p>
          <a:p>
            <a:endParaRPr lang="en-US" sz="170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6" name="Picture" title="This slide contains the following visuals: Reported economic losses in US$ billion ,Number of reported economic losses by hazard type ,textbox. Please refer to the notes on this slide for details">
            <a:hlinkClick r:id="rId2"/>
            <a:extLst>
              <a:ext uri="{FF2B5EF4-FFF2-40B4-BE49-F238E27FC236}">
                <a16:creationId xmlns:a16="http://schemas.microsoft.com/office/drawing/2014/main" id="{3E734E45-0539-12E5-C34A-EDDCB6A08E45}"/>
              </a:ext>
            </a:extLst>
          </p:cNvPr>
          <p:cNvPicPr>
            <a:picLocks noChangeAspect="1"/>
          </p:cNvPicPr>
          <p:nvPr/>
        </p:nvPicPr>
        <p:blipFill rotWithShape="1">
          <a:blip r:embed="rId6"/>
          <a:srcRect l="4626" t="7233" r="55963" b="39414"/>
          <a:stretch/>
        </p:blipFill>
        <p:spPr>
          <a:xfrm>
            <a:off x="8252480" y="4055673"/>
            <a:ext cx="2998329" cy="2315768"/>
          </a:xfrm>
          <a:prstGeom prst="rect">
            <a:avLst/>
          </a:prstGeom>
          <a:noFill/>
        </p:spPr>
      </p:pic>
      <p:sp>
        <p:nvSpPr>
          <p:cNvPr id="16" name="TextBox 15">
            <a:extLst>
              <a:ext uri="{FF2B5EF4-FFF2-40B4-BE49-F238E27FC236}">
                <a16:creationId xmlns:a16="http://schemas.microsoft.com/office/drawing/2014/main" id="{007B0E72-9D8F-8E5E-1427-E8A475454D69}"/>
              </a:ext>
            </a:extLst>
          </p:cNvPr>
          <p:cNvSpPr txBox="1"/>
          <p:nvPr/>
        </p:nvSpPr>
        <p:spPr>
          <a:xfrm>
            <a:off x="7695576" y="4158044"/>
            <a:ext cx="2624391" cy="865493"/>
          </a:xfrm>
          <a:prstGeom prst="rect">
            <a:avLst/>
          </a:prstGeom>
          <a:noFill/>
        </p:spPr>
        <p:txBody>
          <a:bodyPr wrap="square" lIns="91440" tIns="45720" rIns="91440" bIns="45720" rtlCol="0" anchor="t">
            <a:spAutoFit/>
          </a:bodyPr>
          <a:lstStyle/>
          <a:p>
            <a:pPr>
              <a:lnSpc>
                <a:spcPct val="107000"/>
              </a:lnSpc>
            </a:pPr>
            <a:r>
              <a:rPr lang="en-CH" sz="1600" b="1" dirty="0">
                <a:effectLst/>
                <a:latin typeface="+mj-lt"/>
                <a:ea typeface="Calibri" panose="020F0502020204030204" pitchFamily="34" charset="0"/>
                <a:cs typeface="Times New Roman" panose="02020603050405020304" pitchFamily="18" charset="0"/>
              </a:rPr>
              <a:t>Reported economic </a:t>
            </a:r>
            <a:r>
              <a:rPr lang="en-CH" sz="1600" b="1" dirty="0">
                <a:latin typeface="+mj-lt"/>
                <a:ea typeface="Calibri" panose="020F0502020204030204" pitchFamily="34" charset="0"/>
                <a:cs typeface="Times New Roman" panose="02020603050405020304" pitchFamily="18" charset="0"/>
              </a:rPr>
              <a:t>l</a:t>
            </a:r>
            <a:r>
              <a:rPr lang="en-CH" sz="1600" b="1" dirty="0">
                <a:effectLst/>
                <a:latin typeface="+mj-lt"/>
                <a:ea typeface="Calibri" panose="020F0502020204030204" pitchFamily="34" charset="0"/>
                <a:cs typeface="Times New Roman" panose="02020603050405020304" pitchFamily="18" charset="0"/>
              </a:rPr>
              <a:t>osses </a:t>
            </a:r>
          </a:p>
          <a:p>
            <a:pPr>
              <a:lnSpc>
                <a:spcPct val="107000"/>
              </a:lnSpc>
            </a:pPr>
            <a:r>
              <a:rPr lang="en-CH" sz="1600" b="1" dirty="0">
                <a:effectLst/>
                <a:latin typeface="+mj-lt"/>
                <a:ea typeface="Calibri" panose="020F0502020204030204" pitchFamily="34" charset="0"/>
                <a:cs typeface="Times New Roman" panose="02020603050405020304" pitchFamily="18" charset="0"/>
              </a:rPr>
              <a:t>in US$ billion by decade</a:t>
            </a:r>
          </a:p>
          <a:p>
            <a:endParaRPr lang="en-US" sz="1600" b="1"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C8AC8A0C-E903-E61B-5EA4-8045BDAFD698}"/>
              </a:ext>
            </a:extLst>
          </p:cNvPr>
          <p:cNvSpPr txBox="1"/>
          <p:nvPr/>
        </p:nvSpPr>
        <p:spPr>
          <a:xfrm>
            <a:off x="504583" y="6150834"/>
            <a:ext cx="7078216" cy="507831"/>
          </a:xfrm>
          <a:prstGeom prst="rect">
            <a:avLst/>
          </a:prstGeom>
          <a:noFill/>
        </p:spPr>
        <p:txBody>
          <a:bodyPr wrap="square">
            <a:spAutoFit/>
          </a:bodyPr>
          <a:lstStyle/>
          <a:p>
            <a:pPr algn="l"/>
            <a:r>
              <a:rPr lang="en-CH" sz="900" b="0" i="1" dirty="0">
                <a:solidFill>
                  <a:schemeClr val="tx1">
                    <a:lumMod val="50000"/>
                    <a:lumOff val="50000"/>
                  </a:schemeClr>
                </a:solidFill>
                <a:effectLst/>
                <a:latin typeface="+mj-lt"/>
                <a:cs typeface="Segoe UI" panose="020B0502040204020203" pitchFamily="34" charset="0"/>
              </a:rPr>
              <a:t>Source: </a:t>
            </a:r>
            <a:r>
              <a:rPr lang="en-ZA" sz="900" b="0" i="1" dirty="0">
                <a:solidFill>
                  <a:schemeClr val="tx1">
                    <a:lumMod val="50000"/>
                    <a:lumOff val="50000"/>
                  </a:schemeClr>
                </a:solidFill>
                <a:effectLst/>
                <a:latin typeface="+mj-lt"/>
                <a:cs typeface="Segoe UI" panose="020B0502040204020203" pitchFamily="34" charset="0"/>
              </a:rPr>
              <a:t>WMO Atlas of Mortality and Economic Losses from Weather, Climate, and Water Extremes (1970–2019) (WMO-No. 1267) 2022 update</a:t>
            </a:r>
            <a:endParaRPr lang="en-CH" sz="900" b="0" i="1" dirty="0">
              <a:solidFill>
                <a:schemeClr val="tx1">
                  <a:lumMod val="50000"/>
                  <a:lumOff val="50000"/>
                </a:schemeClr>
              </a:solidFill>
              <a:effectLst/>
              <a:latin typeface="+mj-lt"/>
              <a:cs typeface="Segoe UI" panose="020B0502040204020203" pitchFamily="34" charset="0"/>
            </a:endParaRPr>
          </a:p>
          <a:p>
            <a:pPr algn="l"/>
            <a:endParaRPr lang="en-CH" sz="900" i="1" dirty="0">
              <a:solidFill>
                <a:schemeClr val="tx1">
                  <a:lumMod val="50000"/>
                  <a:lumOff val="50000"/>
                </a:schemeClr>
              </a:solidFill>
              <a:latin typeface="+mj-lt"/>
              <a:cs typeface="Segoe UI" panose="020B0502040204020203" pitchFamily="34" charset="0"/>
            </a:endParaRPr>
          </a:p>
          <a:p>
            <a:pPr algn="l"/>
            <a:r>
              <a:rPr lang="en-US" sz="900" b="0" i="1" dirty="0">
                <a:solidFill>
                  <a:schemeClr val="tx1">
                    <a:lumMod val="50000"/>
                    <a:lumOff val="50000"/>
                  </a:schemeClr>
                </a:solidFill>
                <a:effectLst/>
                <a:latin typeface="+mj-lt"/>
                <a:cs typeface="Segoe UI" panose="020B0502040204020203" pitchFamily="34" charset="0"/>
              </a:rPr>
              <a:t>Note: </a:t>
            </a:r>
            <a:r>
              <a:rPr lang="en-CH" sz="900" b="0" i="1" dirty="0">
                <a:solidFill>
                  <a:schemeClr val="tx1">
                    <a:lumMod val="50000"/>
                    <a:lumOff val="50000"/>
                  </a:schemeClr>
                </a:solidFill>
                <a:effectLst/>
                <a:latin typeface="+mj-lt"/>
                <a:cs typeface="Segoe UI" panose="020B0502040204020203" pitchFamily="34" charset="0"/>
              </a:rPr>
              <a:t>Hazard type </a:t>
            </a:r>
            <a:r>
              <a:rPr lang="en-US" sz="900" b="0" i="1" dirty="0">
                <a:solidFill>
                  <a:schemeClr val="tx1">
                    <a:lumMod val="50000"/>
                    <a:lumOff val="50000"/>
                  </a:schemeClr>
                </a:solidFill>
                <a:effectLst/>
                <a:latin typeface="+mj-lt"/>
                <a:cs typeface="Segoe UI" panose="020B0502040204020203" pitchFamily="34" charset="0"/>
              </a:rPr>
              <a:t>to the EM-DAT classification</a:t>
            </a:r>
            <a:r>
              <a:rPr lang="en-CH" sz="900" i="1" dirty="0">
                <a:solidFill>
                  <a:schemeClr val="tx1">
                    <a:lumMod val="50000"/>
                    <a:lumOff val="50000"/>
                  </a:schemeClr>
                </a:solidFill>
                <a:latin typeface="+mj-lt"/>
                <a:cs typeface="Segoe UI" panose="020B0502040204020203" pitchFamily="34" charset="0"/>
              </a:rPr>
              <a:t>. E</a:t>
            </a:r>
            <a:r>
              <a:rPr lang="en-US" sz="900" b="0" i="1" dirty="0" err="1">
                <a:solidFill>
                  <a:schemeClr val="tx1">
                    <a:lumMod val="50000"/>
                    <a:lumOff val="50000"/>
                  </a:schemeClr>
                </a:solidFill>
                <a:effectLst/>
                <a:latin typeface="+mj-lt"/>
                <a:cs typeface="Segoe UI" panose="020B0502040204020203" pitchFamily="34" charset="0"/>
              </a:rPr>
              <a:t>conomic</a:t>
            </a:r>
            <a:r>
              <a:rPr lang="en-US" sz="900" b="0" i="1" dirty="0">
                <a:solidFill>
                  <a:schemeClr val="tx1">
                    <a:lumMod val="50000"/>
                    <a:lumOff val="50000"/>
                  </a:schemeClr>
                </a:solidFill>
                <a:effectLst/>
                <a:latin typeface="+mj-lt"/>
                <a:cs typeface="Segoe UI" panose="020B0502040204020203" pitchFamily="34" charset="0"/>
              </a:rPr>
              <a:t> losses are reported in 2021 US$ values</a:t>
            </a:r>
            <a:r>
              <a:rPr lang="en-CH" sz="900" b="0" i="1" dirty="0">
                <a:solidFill>
                  <a:schemeClr val="tx1">
                    <a:lumMod val="50000"/>
                    <a:lumOff val="50000"/>
                  </a:schemeClr>
                </a:solidFill>
                <a:effectLst/>
                <a:latin typeface="+mj-lt"/>
                <a:cs typeface="Segoe UI" panose="020B0502040204020203" pitchFamily="34" charset="0"/>
              </a:rPr>
              <a:t>.</a:t>
            </a:r>
          </a:p>
        </p:txBody>
      </p:sp>
      <p:pic>
        <p:nvPicPr>
          <p:cNvPr id="7" name="Picture 6" descr="A logo with a sun and blue waves&#10;&#10;Description automatically generated">
            <a:extLst>
              <a:ext uri="{FF2B5EF4-FFF2-40B4-BE49-F238E27FC236}">
                <a16:creationId xmlns:a16="http://schemas.microsoft.com/office/drawing/2014/main" id="{E1ECB0F0-1304-982E-3743-7AFB92FA601F}"/>
              </a:ext>
            </a:extLst>
          </p:cNvPr>
          <p:cNvPicPr>
            <a:picLocks noChangeAspect="1"/>
          </p:cNvPicPr>
          <p:nvPr/>
        </p:nvPicPr>
        <p:blipFill rotWithShape="1">
          <a:blip r:embed="rId7">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313474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490088" y="1691273"/>
            <a:ext cx="10515600" cy="967125"/>
          </a:xfrm>
        </p:spPr>
        <p:txBody>
          <a:bodyPr>
            <a:normAutofit fontScale="90000"/>
          </a:bodyPr>
          <a:lstStyle/>
          <a:p>
            <a:br>
              <a:rPr lang="en-CH" b="1" dirty="0"/>
            </a:br>
            <a:br>
              <a:rPr lang="en-CH" b="1" dirty="0"/>
            </a:br>
            <a:endParaRPr lang="en-AU" b="1" dirty="0"/>
          </a:p>
        </p:txBody>
      </p:sp>
      <p:sp>
        <p:nvSpPr>
          <p:cNvPr id="8" name="TextBox 7">
            <a:extLst>
              <a:ext uri="{FF2B5EF4-FFF2-40B4-BE49-F238E27FC236}">
                <a16:creationId xmlns:a16="http://schemas.microsoft.com/office/drawing/2014/main" id="{2EA17B51-0C76-8260-F988-5AD00B2A61E0}"/>
              </a:ext>
            </a:extLst>
          </p:cNvPr>
          <p:cNvSpPr txBox="1"/>
          <p:nvPr/>
        </p:nvSpPr>
        <p:spPr>
          <a:xfrm>
            <a:off x="666064" y="3051260"/>
            <a:ext cx="5842910" cy="2751138"/>
          </a:xfrm>
          <a:prstGeom prst="rect">
            <a:avLst/>
          </a:prstGeom>
          <a:noFill/>
        </p:spPr>
        <p:txBody>
          <a:bodyPr wrap="square" lIns="91440" tIns="45720" rIns="91440" bIns="45720" rtlCol="0" anchor="t">
            <a:spAutoFit/>
          </a:bodyPr>
          <a:lstStyle/>
          <a:p>
            <a:pPr algn="just">
              <a:lnSpc>
                <a:spcPct val="107000"/>
              </a:lnSpc>
              <a:spcBef>
                <a:spcPts val="600"/>
              </a:spcBef>
            </a:pPr>
            <a:r>
              <a:rPr lang="en-CH" dirty="0">
                <a:latin typeface="+mj-lt"/>
                <a:ea typeface="Calibri" panose="020F0502020204030204" pitchFamily="34" charset="0"/>
                <a:cs typeface="Times New Roman" panose="02020603050405020304" pitchFamily="18" charset="0"/>
              </a:rPr>
              <a:t>W</a:t>
            </a:r>
            <a:r>
              <a:rPr lang="en-US" dirty="0" err="1">
                <a:effectLst/>
                <a:latin typeface="+mj-lt"/>
                <a:ea typeface="Calibri" panose="020F0502020204030204" pitchFamily="34" charset="0"/>
                <a:cs typeface="Times New Roman" panose="02020603050405020304" pitchFamily="18" charset="0"/>
              </a:rPr>
              <a:t>eather</a:t>
            </a:r>
            <a:r>
              <a:rPr lang="en-US" dirty="0">
                <a:effectLst/>
                <a:latin typeface="+mj-lt"/>
                <a:ea typeface="Calibri" panose="020F0502020204030204" pitchFamily="34" charset="0"/>
                <a:cs typeface="Times New Roman" panose="02020603050405020304" pitchFamily="18" charset="0"/>
              </a:rPr>
              <a:t>, climate and water</a:t>
            </a:r>
            <a:r>
              <a:rPr lang="en-CH" dirty="0">
                <a:latin typeface="+mj-lt"/>
                <a:ea typeface="Calibri" panose="020F0502020204030204" pitchFamily="34" charset="0"/>
                <a:cs typeface="Times New Roman" panose="02020603050405020304" pitchFamily="18" charset="0"/>
              </a:rPr>
              <a:t> s</a:t>
            </a:r>
            <a:r>
              <a:rPr lang="en-US" dirty="0" err="1">
                <a:effectLst/>
                <a:latin typeface="+mj-lt"/>
                <a:ea typeface="Calibri" panose="020F0502020204030204" pitchFamily="34" charset="0"/>
                <a:cs typeface="Times New Roman" panose="02020603050405020304" pitchFamily="18" charset="0"/>
              </a:rPr>
              <a:t>ervices</a:t>
            </a:r>
            <a:r>
              <a:rPr lang="en-CH" dirty="0">
                <a:effectLst/>
                <a:latin typeface="+mj-lt"/>
                <a:ea typeface="Calibri" panose="020F0502020204030204" pitchFamily="34" charset="0"/>
                <a:cs typeface="Times New Roman" panose="02020603050405020304" pitchFamily="18" charset="0"/>
              </a:rPr>
              <a:t> provide multiple ben</a:t>
            </a:r>
            <a:r>
              <a:rPr lang="en-US" dirty="0">
                <a:effectLst/>
                <a:latin typeface="+mj-lt"/>
                <a:ea typeface="Calibri" panose="020F0502020204030204" pitchFamily="34" charset="0"/>
                <a:cs typeface="Times New Roman" panose="02020603050405020304" pitchFamily="18" charset="0"/>
              </a:rPr>
              <a:t>e</a:t>
            </a:r>
            <a:r>
              <a:rPr lang="en-CH" dirty="0">
                <a:effectLst/>
                <a:latin typeface="+mj-lt"/>
                <a:ea typeface="Calibri" panose="020F0502020204030204" pitchFamily="34" charset="0"/>
                <a:cs typeface="Times New Roman" panose="02020603050405020304" pitchFamily="18" charset="0"/>
              </a:rPr>
              <a:t>fits to the soc</a:t>
            </a:r>
            <a:r>
              <a:rPr lang="en-US" dirty="0" err="1">
                <a:effectLst/>
                <a:latin typeface="+mj-lt"/>
                <a:ea typeface="Calibri" panose="020F0502020204030204" pitchFamily="34" charset="0"/>
                <a:cs typeface="Times New Roman" panose="02020603050405020304" pitchFamily="18" charset="0"/>
              </a:rPr>
              <a:t>i</a:t>
            </a:r>
            <a:r>
              <a:rPr lang="en-CH" dirty="0" err="1">
                <a:effectLst/>
                <a:latin typeface="+mj-lt"/>
                <a:ea typeface="Calibri" panose="020F0502020204030204" pitchFamily="34" charset="0"/>
                <a:cs typeface="Times New Roman" panose="02020603050405020304" pitchFamily="18" charset="0"/>
              </a:rPr>
              <a:t>ety</a:t>
            </a:r>
            <a:r>
              <a:rPr lang="en-CH"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 </a:t>
            </a:r>
            <a:endParaRPr lang="en-CH" dirty="0">
              <a:effectLst/>
              <a:latin typeface="+mj-lt"/>
              <a:ea typeface="Calibri" panose="020F0502020204030204" pitchFamily="34" charset="0"/>
              <a:cs typeface="Times New Roman" panose="02020603050405020304" pitchFamily="18" charset="0"/>
            </a:endParaRPr>
          </a:p>
          <a:p>
            <a:pPr algn="just">
              <a:lnSpc>
                <a:spcPts val="2333"/>
              </a:lnSpc>
              <a:spcBef>
                <a:spcPts val="600"/>
              </a:spcBef>
            </a:pPr>
            <a:endParaRPr lang="en-CH" dirty="0">
              <a:latin typeface="+mj-lt"/>
            </a:endParaRPr>
          </a:p>
          <a:p>
            <a:pPr algn="just">
              <a:lnSpc>
                <a:spcPts val="2333"/>
              </a:lnSpc>
              <a:spcBef>
                <a:spcPts val="600"/>
              </a:spcBef>
            </a:pPr>
            <a:r>
              <a:rPr lang="fr-CH" dirty="0">
                <a:latin typeface="+mj-lt"/>
              </a:rPr>
              <a:t>V</a:t>
            </a:r>
            <a:r>
              <a:rPr lang="en-CH" dirty="0" err="1">
                <a:latin typeface="+mj-lt"/>
              </a:rPr>
              <a:t>aluing</a:t>
            </a:r>
            <a:r>
              <a:rPr lang="en-CH" dirty="0">
                <a:latin typeface="+mj-lt"/>
              </a:rPr>
              <a:t> of those benefits remains a persistent challenge, especially in the EW4All initial group of countries.</a:t>
            </a:r>
            <a:endParaRPr lang="en-US" dirty="0">
              <a:latin typeface="+mj-lt"/>
            </a:endParaRPr>
          </a:p>
          <a:p>
            <a:pPr algn="just">
              <a:lnSpc>
                <a:spcPct val="107000"/>
              </a:lnSpc>
              <a:spcBef>
                <a:spcPts val="600"/>
              </a:spcBef>
            </a:pPr>
            <a:endParaRPr lang="en-CH" dirty="0">
              <a:latin typeface="+mj-lt"/>
              <a:ea typeface="Calibri" panose="020F0502020204030204" pitchFamily="34" charset="0"/>
              <a:cs typeface="Times New Roman" panose="02020603050405020304" pitchFamily="18" charset="0"/>
            </a:endParaRPr>
          </a:p>
          <a:p>
            <a:pPr algn="just">
              <a:lnSpc>
                <a:spcPts val="2333"/>
              </a:lnSpc>
              <a:spcBef>
                <a:spcPts val="600"/>
              </a:spcBef>
            </a:pPr>
            <a:r>
              <a:rPr lang="en-CH" dirty="0">
                <a:latin typeface="+mj-lt"/>
              </a:rPr>
              <a:t>Only </a:t>
            </a:r>
            <a:r>
              <a:rPr lang="en-CH" b="1" dirty="0">
                <a:latin typeface="+mj-lt"/>
              </a:rPr>
              <a:t>2 out of 30 EW4All initial group of countries </a:t>
            </a:r>
            <a:r>
              <a:rPr lang="en-CH" dirty="0">
                <a:latin typeface="+mj-lt"/>
              </a:rPr>
              <a:t>have reported to have conducted SEB assessments.</a:t>
            </a:r>
            <a:endParaRPr lang="en-US" dirty="0">
              <a:latin typeface="+mj-lt"/>
            </a:endParaRPr>
          </a:p>
        </p:txBody>
      </p:sp>
      <p:pic>
        <p:nvPicPr>
          <p:cNvPr id="9" name="Picture" title="This slide contains the following visuals: Conducting of SEB studies of hydrological, meteorological, and climatological services ,textbox. Please refer to the notes on this slide for details">
            <a:hlinkClick r:id="rId2"/>
            <a:extLst>
              <a:ext uri="{FF2B5EF4-FFF2-40B4-BE49-F238E27FC236}">
                <a16:creationId xmlns:a16="http://schemas.microsoft.com/office/drawing/2014/main" id="{E9465C43-D4F3-7F20-50CB-174ADBB0567A}"/>
              </a:ext>
            </a:extLst>
          </p:cNvPr>
          <p:cNvPicPr>
            <a:picLocks noChangeAspect="1"/>
          </p:cNvPicPr>
          <p:nvPr/>
        </p:nvPicPr>
        <p:blipFill rotWithShape="1">
          <a:blip r:embed="rId3"/>
          <a:srcRect l="31280" t="20114" r="31072" b="14264"/>
          <a:stretch/>
        </p:blipFill>
        <p:spPr>
          <a:xfrm>
            <a:off x="8644774" y="2277260"/>
            <a:ext cx="1556632" cy="1548000"/>
          </a:xfrm>
          <a:prstGeom prst="rect">
            <a:avLst/>
          </a:prstGeom>
          <a:noFill/>
        </p:spPr>
      </p:pic>
      <p:grpSp>
        <p:nvGrpSpPr>
          <p:cNvPr id="10" name="Group 9">
            <a:extLst>
              <a:ext uri="{FF2B5EF4-FFF2-40B4-BE49-F238E27FC236}">
                <a16:creationId xmlns:a16="http://schemas.microsoft.com/office/drawing/2014/main" id="{006D5F4D-8C1D-9481-D434-FE77B3A4F633}"/>
              </a:ext>
            </a:extLst>
          </p:cNvPr>
          <p:cNvGrpSpPr/>
          <p:nvPr/>
        </p:nvGrpSpPr>
        <p:grpSpPr>
          <a:xfrm>
            <a:off x="10576560" y="2549310"/>
            <a:ext cx="1069935" cy="1108912"/>
            <a:chOff x="7425161" y="8817811"/>
            <a:chExt cx="1604903" cy="1663368"/>
          </a:xfrm>
        </p:grpSpPr>
        <p:pic>
          <p:nvPicPr>
            <p:cNvPr id="11" name="Picture" title="This slide contains the following visuals: Conducting of SEB studies of hydrological, meteorological, and climatological services ,textbox. Please refer to the notes on this slide for details">
              <a:hlinkClick r:id="rId2"/>
              <a:extLst>
                <a:ext uri="{FF2B5EF4-FFF2-40B4-BE49-F238E27FC236}">
                  <a16:creationId xmlns:a16="http://schemas.microsoft.com/office/drawing/2014/main" id="{58BAC92A-600C-C973-BD3D-59FC5EBB67DC}"/>
                </a:ext>
              </a:extLst>
            </p:cNvPr>
            <p:cNvPicPr>
              <a:picLocks noChangeAspect="1"/>
            </p:cNvPicPr>
            <p:nvPr/>
          </p:nvPicPr>
          <p:blipFill rotWithShape="1">
            <a:blip r:embed="rId3"/>
            <a:srcRect l="39586" t="90208" r="48567" b="-41"/>
            <a:stretch/>
          </p:blipFill>
          <p:spPr>
            <a:xfrm>
              <a:off x="7425161" y="9806839"/>
              <a:ext cx="1424065" cy="674340"/>
            </a:xfrm>
            <a:prstGeom prst="rect">
              <a:avLst/>
            </a:prstGeom>
            <a:noFill/>
          </p:spPr>
        </p:pic>
        <p:pic>
          <p:nvPicPr>
            <p:cNvPr id="12" name="Picture" title="This slide contains the following visuals: Conducting of SEB studies of hydrological, meteorological, and climatological services ,textbox. Please refer to the notes on this slide for details">
              <a:hlinkClick r:id="rId2"/>
              <a:extLst>
                <a:ext uri="{FF2B5EF4-FFF2-40B4-BE49-F238E27FC236}">
                  <a16:creationId xmlns:a16="http://schemas.microsoft.com/office/drawing/2014/main" id="{A55EA451-49E6-99C9-D2DD-A2D652C7561D}"/>
                </a:ext>
              </a:extLst>
            </p:cNvPr>
            <p:cNvPicPr>
              <a:picLocks noChangeAspect="1"/>
            </p:cNvPicPr>
            <p:nvPr/>
          </p:nvPicPr>
          <p:blipFill rotWithShape="1">
            <a:blip r:embed="rId3"/>
            <a:srcRect l="55909" t="90437" r="30740" b="-229"/>
            <a:stretch/>
          </p:blipFill>
          <p:spPr>
            <a:xfrm>
              <a:off x="7425162" y="8817811"/>
              <a:ext cx="1604902" cy="671533"/>
            </a:xfrm>
            <a:prstGeom prst="rect">
              <a:avLst/>
            </a:prstGeom>
            <a:noFill/>
          </p:spPr>
        </p:pic>
        <p:pic>
          <p:nvPicPr>
            <p:cNvPr id="13" name="Picture" title="This slide contains the following visuals: Conducting of SEB studies of hydrological, meteorological, and climatological services ,textbox. Please refer to the notes on this slide for details">
              <a:hlinkClick r:id="rId2"/>
              <a:extLst>
                <a:ext uri="{FF2B5EF4-FFF2-40B4-BE49-F238E27FC236}">
                  <a16:creationId xmlns:a16="http://schemas.microsoft.com/office/drawing/2014/main" id="{25339391-E231-E9AC-BB5F-612F178F7B0E}"/>
                </a:ext>
              </a:extLst>
            </p:cNvPr>
            <p:cNvPicPr>
              <a:picLocks noChangeAspect="1"/>
            </p:cNvPicPr>
            <p:nvPr/>
          </p:nvPicPr>
          <p:blipFill rotWithShape="1">
            <a:blip r:embed="rId3"/>
            <a:srcRect l="51566" t="89944" r="44232" b="264"/>
            <a:stretch/>
          </p:blipFill>
          <p:spPr>
            <a:xfrm>
              <a:off x="7425162" y="9282037"/>
              <a:ext cx="505092" cy="671533"/>
            </a:xfrm>
            <a:prstGeom prst="rect">
              <a:avLst/>
            </a:prstGeom>
            <a:noFill/>
          </p:spPr>
        </p:pic>
      </p:grpSp>
      <p:grpSp>
        <p:nvGrpSpPr>
          <p:cNvPr id="14" name="Group 13">
            <a:extLst>
              <a:ext uri="{FF2B5EF4-FFF2-40B4-BE49-F238E27FC236}">
                <a16:creationId xmlns:a16="http://schemas.microsoft.com/office/drawing/2014/main" id="{9632D9D3-0E49-D484-14D0-5C39858C929E}"/>
              </a:ext>
            </a:extLst>
          </p:cNvPr>
          <p:cNvGrpSpPr/>
          <p:nvPr/>
        </p:nvGrpSpPr>
        <p:grpSpPr>
          <a:xfrm>
            <a:off x="10570071" y="4874019"/>
            <a:ext cx="1069935" cy="1091273"/>
            <a:chOff x="1731996" y="7684712"/>
            <a:chExt cx="1604902" cy="1636910"/>
          </a:xfrm>
        </p:grpSpPr>
        <p:pic>
          <p:nvPicPr>
            <p:cNvPr id="15" name="Picture" title="This slide contains the following visuals: Conducting of SEB studies of hydrological, meteorological, and climatological services ,textbox. Please refer to the notes on this slide for details">
              <a:hlinkClick r:id="rId2"/>
              <a:extLst>
                <a:ext uri="{FF2B5EF4-FFF2-40B4-BE49-F238E27FC236}">
                  <a16:creationId xmlns:a16="http://schemas.microsoft.com/office/drawing/2014/main" id="{38AE081C-13AA-B7E2-48F9-C70DA538BD0B}"/>
                </a:ext>
              </a:extLst>
            </p:cNvPr>
            <p:cNvPicPr>
              <a:picLocks noChangeAspect="1"/>
            </p:cNvPicPr>
            <p:nvPr/>
          </p:nvPicPr>
          <p:blipFill rotWithShape="1">
            <a:blip r:embed="rId4"/>
            <a:srcRect l="44342" t="92100" r="44786" b="206"/>
            <a:stretch/>
          </p:blipFill>
          <p:spPr>
            <a:xfrm>
              <a:off x="1731996" y="8794013"/>
              <a:ext cx="1306851" cy="527609"/>
            </a:xfrm>
            <a:prstGeom prst="rect">
              <a:avLst/>
            </a:prstGeom>
            <a:noFill/>
          </p:spPr>
        </p:pic>
        <p:grpSp>
          <p:nvGrpSpPr>
            <p:cNvPr id="16" name="Group 15">
              <a:extLst>
                <a:ext uri="{FF2B5EF4-FFF2-40B4-BE49-F238E27FC236}">
                  <a16:creationId xmlns:a16="http://schemas.microsoft.com/office/drawing/2014/main" id="{71533047-4F82-E98F-0AB6-721F693D7DF0}"/>
                </a:ext>
              </a:extLst>
            </p:cNvPr>
            <p:cNvGrpSpPr/>
            <p:nvPr/>
          </p:nvGrpSpPr>
          <p:grpSpPr>
            <a:xfrm>
              <a:off x="1731996" y="7684712"/>
              <a:ext cx="1604902" cy="1135759"/>
              <a:chOff x="7425162" y="8817811"/>
              <a:chExt cx="1604902" cy="1135759"/>
            </a:xfrm>
          </p:grpSpPr>
          <p:pic>
            <p:nvPicPr>
              <p:cNvPr id="17" name="Picture" title="This slide contains the following visuals: Conducting of SEB studies of hydrological, meteorological, and climatological services ,textbox. Please refer to the notes on this slide for details">
                <a:hlinkClick r:id="rId2"/>
                <a:extLst>
                  <a:ext uri="{FF2B5EF4-FFF2-40B4-BE49-F238E27FC236}">
                    <a16:creationId xmlns:a16="http://schemas.microsoft.com/office/drawing/2014/main" id="{F5262E10-BE1F-0528-C64B-B8E192B7634C}"/>
                  </a:ext>
                </a:extLst>
              </p:cNvPr>
              <p:cNvPicPr>
                <a:picLocks noChangeAspect="1"/>
              </p:cNvPicPr>
              <p:nvPr/>
            </p:nvPicPr>
            <p:blipFill rotWithShape="1">
              <a:blip r:embed="rId3"/>
              <a:srcRect l="55909" t="90437" r="30740" b="-229"/>
              <a:stretch/>
            </p:blipFill>
            <p:spPr>
              <a:xfrm>
                <a:off x="7425162" y="8817811"/>
                <a:ext cx="1604902" cy="671533"/>
              </a:xfrm>
              <a:prstGeom prst="rect">
                <a:avLst/>
              </a:prstGeom>
              <a:noFill/>
            </p:spPr>
          </p:pic>
          <p:pic>
            <p:nvPicPr>
              <p:cNvPr id="18" name="Picture" title="This slide contains the following visuals: Conducting of SEB studies of hydrological, meteorological, and climatological services ,textbox. Please refer to the notes on this slide for details">
                <a:hlinkClick r:id="rId2"/>
                <a:extLst>
                  <a:ext uri="{FF2B5EF4-FFF2-40B4-BE49-F238E27FC236}">
                    <a16:creationId xmlns:a16="http://schemas.microsoft.com/office/drawing/2014/main" id="{E4926C60-94DD-63BB-5EDD-4473771D7781}"/>
                  </a:ext>
                </a:extLst>
              </p:cNvPr>
              <p:cNvPicPr>
                <a:picLocks noChangeAspect="1"/>
              </p:cNvPicPr>
              <p:nvPr/>
            </p:nvPicPr>
            <p:blipFill rotWithShape="1">
              <a:blip r:embed="rId3"/>
              <a:srcRect l="51566" t="89944" r="44232" b="264"/>
              <a:stretch/>
            </p:blipFill>
            <p:spPr>
              <a:xfrm>
                <a:off x="7425162" y="9282037"/>
                <a:ext cx="505092" cy="671533"/>
              </a:xfrm>
              <a:prstGeom prst="rect">
                <a:avLst/>
              </a:prstGeom>
              <a:noFill/>
            </p:spPr>
          </p:pic>
        </p:grpSp>
      </p:grpSp>
      <p:sp>
        <p:nvSpPr>
          <p:cNvPr id="22" name="TextBox 21">
            <a:extLst>
              <a:ext uri="{FF2B5EF4-FFF2-40B4-BE49-F238E27FC236}">
                <a16:creationId xmlns:a16="http://schemas.microsoft.com/office/drawing/2014/main" id="{02D50622-9106-762E-EB0D-3D4022F4BDCA}"/>
              </a:ext>
            </a:extLst>
          </p:cNvPr>
          <p:cNvSpPr txBox="1"/>
          <p:nvPr/>
        </p:nvSpPr>
        <p:spPr>
          <a:xfrm>
            <a:off x="10540860" y="6246492"/>
            <a:ext cx="6102926" cy="230832"/>
          </a:xfrm>
          <a:prstGeom prst="rect">
            <a:avLst/>
          </a:prstGeom>
          <a:noFill/>
        </p:spPr>
        <p:txBody>
          <a:bodyPr wrap="square">
            <a:spAutoFit/>
          </a:bodyPr>
          <a:lstStyle/>
          <a:p>
            <a:pPr algn="l"/>
            <a:r>
              <a:rPr lang="en-US" sz="900" b="0" i="1" dirty="0">
                <a:solidFill>
                  <a:schemeClr val="tx1">
                    <a:lumMod val="50000"/>
                    <a:lumOff val="50000"/>
                  </a:schemeClr>
                </a:solidFill>
                <a:effectLst/>
                <a:latin typeface="+mj-lt"/>
                <a:cs typeface="Segoe UI" panose="020B0502040204020203" pitchFamily="34" charset="0"/>
              </a:rPr>
              <a:t>Note</a:t>
            </a:r>
            <a:r>
              <a:rPr lang="en-CH" sz="900" i="1" dirty="0">
                <a:solidFill>
                  <a:schemeClr val="tx1">
                    <a:lumMod val="50000"/>
                    <a:lumOff val="50000"/>
                  </a:schemeClr>
                </a:solidFill>
                <a:latin typeface="+mj-lt"/>
                <a:cs typeface="Segoe UI" panose="020B0502040204020203" pitchFamily="34" charset="0"/>
              </a:rPr>
              <a:t>: *ongoing assessment</a:t>
            </a:r>
            <a:endParaRPr lang="en-CH" sz="900" b="0" i="1" dirty="0">
              <a:solidFill>
                <a:schemeClr val="tx1">
                  <a:lumMod val="50000"/>
                  <a:lumOff val="50000"/>
                </a:schemeClr>
              </a:solidFill>
              <a:effectLst/>
              <a:latin typeface="+mj-lt"/>
              <a:cs typeface="Segoe UI" panose="020B0502040204020203" pitchFamily="34" charset="0"/>
            </a:endParaRPr>
          </a:p>
        </p:txBody>
      </p:sp>
      <p:sp>
        <p:nvSpPr>
          <p:cNvPr id="23" name="TextBox 22">
            <a:extLst>
              <a:ext uri="{FF2B5EF4-FFF2-40B4-BE49-F238E27FC236}">
                <a16:creationId xmlns:a16="http://schemas.microsoft.com/office/drawing/2014/main" id="{9EDC7082-A292-B72E-CA91-285BF4A50B12}"/>
              </a:ext>
            </a:extLst>
          </p:cNvPr>
          <p:cNvSpPr txBox="1"/>
          <p:nvPr/>
        </p:nvSpPr>
        <p:spPr>
          <a:xfrm>
            <a:off x="7659163" y="6292658"/>
            <a:ext cx="2542243" cy="369332"/>
          </a:xfrm>
          <a:prstGeom prst="rect">
            <a:avLst/>
          </a:prstGeom>
          <a:noFill/>
        </p:spPr>
        <p:txBody>
          <a:bodyPr wrap="square">
            <a:spAutoFit/>
          </a:bodyPr>
          <a:lstStyle/>
          <a:p>
            <a:r>
              <a:rPr lang="en-CH" sz="900" i="1" dirty="0">
                <a:solidFill>
                  <a:schemeClr val="tx1">
                    <a:lumMod val="50000"/>
                    <a:lumOff val="50000"/>
                  </a:schemeClr>
                </a:solidFill>
                <a:latin typeface="+mj-lt"/>
                <a:cs typeface="Segoe UI Semibold"/>
              </a:rPr>
              <a:t>Source: </a:t>
            </a:r>
            <a:r>
              <a:rPr lang="en-US" sz="900" i="1" dirty="0">
                <a:solidFill>
                  <a:schemeClr val="tx1">
                    <a:lumMod val="50000"/>
                    <a:lumOff val="50000"/>
                  </a:schemeClr>
                </a:solidFill>
                <a:latin typeface="+mj-lt"/>
                <a:cs typeface="Segoe UI Semibold"/>
              </a:rPr>
              <a:t>WMO (2023), EW4All </a:t>
            </a:r>
            <a:r>
              <a:rPr lang="en-CH" sz="900" i="1" dirty="0">
                <a:solidFill>
                  <a:schemeClr val="tx1">
                    <a:lumMod val="50000"/>
                    <a:lumOff val="50000"/>
                  </a:schemeClr>
                </a:solidFill>
                <a:latin typeface="+mj-lt"/>
                <a:cs typeface="Segoe UI Semibold"/>
              </a:rPr>
              <a:t> </a:t>
            </a:r>
            <a:r>
              <a:rPr lang="en-US" sz="900" i="1" dirty="0">
                <a:solidFill>
                  <a:schemeClr val="tx1">
                    <a:lumMod val="50000"/>
                    <a:lumOff val="50000"/>
                  </a:schemeClr>
                </a:solidFill>
                <a:latin typeface="+mj-lt"/>
                <a:cs typeface="Segoe UI Semibold"/>
              </a:rPr>
              <a:t>Rapid Assessment</a:t>
            </a:r>
            <a:r>
              <a:rPr lang="en-CH" sz="900" i="1" dirty="0">
                <a:solidFill>
                  <a:schemeClr val="tx1">
                    <a:lumMod val="50000"/>
                    <a:lumOff val="50000"/>
                  </a:schemeClr>
                </a:solidFill>
                <a:latin typeface="+mj-lt"/>
                <a:cs typeface="Segoe UI Semibold"/>
              </a:rPr>
              <a:t>. </a:t>
            </a:r>
            <a:endParaRPr lang="en-US" sz="900" i="1" dirty="0">
              <a:solidFill>
                <a:schemeClr val="tx1">
                  <a:lumMod val="50000"/>
                  <a:lumOff val="50000"/>
                </a:schemeClr>
              </a:solidFill>
              <a:latin typeface="+mj-lt"/>
              <a:cs typeface="Segoe UI Semibold"/>
            </a:endParaRPr>
          </a:p>
          <a:p>
            <a:pPr algn="l"/>
            <a:endParaRPr lang="en-CH" sz="900" b="0" i="1" dirty="0">
              <a:solidFill>
                <a:schemeClr val="tx1">
                  <a:lumMod val="50000"/>
                  <a:lumOff val="50000"/>
                </a:schemeClr>
              </a:solidFill>
              <a:effectLst/>
              <a:latin typeface="+mj-lt"/>
              <a:cs typeface="Segoe UI" panose="020B0502040204020203" pitchFamily="34" charset="0"/>
            </a:endParaRPr>
          </a:p>
        </p:txBody>
      </p:sp>
      <p:sp>
        <p:nvSpPr>
          <p:cNvPr id="24" name="TextBox 23">
            <a:extLst>
              <a:ext uri="{FF2B5EF4-FFF2-40B4-BE49-F238E27FC236}">
                <a16:creationId xmlns:a16="http://schemas.microsoft.com/office/drawing/2014/main" id="{94056840-8DCF-F675-123E-2F698821BB08}"/>
              </a:ext>
            </a:extLst>
          </p:cNvPr>
          <p:cNvSpPr txBox="1"/>
          <p:nvPr/>
        </p:nvSpPr>
        <p:spPr>
          <a:xfrm>
            <a:off x="7551724" y="3878568"/>
            <a:ext cx="3078956" cy="230832"/>
          </a:xfrm>
          <a:prstGeom prst="rect">
            <a:avLst/>
          </a:prstGeom>
          <a:noFill/>
        </p:spPr>
        <p:txBody>
          <a:bodyPr wrap="square">
            <a:spAutoFit/>
          </a:bodyPr>
          <a:lstStyle/>
          <a:p>
            <a:r>
              <a:rPr lang="en-CH" sz="900" i="1" dirty="0">
                <a:solidFill>
                  <a:schemeClr val="tx1">
                    <a:lumMod val="50000"/>
                    <a:lumOff val="50000"/>
                  </a:schemeClr>
                </a:solidFill>
                <a:latin typeface="+mj-lt"/>
                <a:cs typeface="Segoe UI Semibold"/>
              </a:rPr>
              <a:t>Source: </a:t>
            </a:r>
            <a:r>
              <a:rPr lang="en-US" sz="900" i="1" dirty="0">
                <a:solidFill>
                  <a:schemeClr val="tx1">
                    <a:lumMod val="50000"/>
                    <a:lumOff val="50000"/>
                  </a:schemeClr>
                </a:solidFill>
                <a:latin typeface="+mj-lt"/>
                <a:cs typeface="Segoe UI Semibold"/>
              </a:rPr>
              <a:t>WMO (2022), Performance Monitoring System</a:t>
            </a:r>
            <a:r>
              <a:rPr lang="en-CH" sz="900" i="1" dirty="0">
                <a:solidFill>
                  <a:schemeClr val="tx1">
                    <a:lumMod val="50000"/>
                    <a:lumOff val="50000"/>
                  </a:schemeClr>
                </a:solidFill>
                <a:latin typeface="+mj-lt"/>
                <a:cs typeface="Segoe UI Semibold"/>
              </a:rPr>
              <a:t>.</a:t>
            </a:r>
            <a:endParaRPr lang="en-CH" sz="900" b="0" i="1" dirty="0">
              <a:solidFill>
                <a:schemeClr val="tx1">
                  <a:lumMod val="50000"/>
                  <a:lumOff val="50000"/>
                </a:schemeClr>
              </a:solidFill>
              <a:effectLst/>
              <a:latin typeface="+mj-lt"/>
              <a:cs typeface="Segoe UI" panose="020B0502040204020203" pitchFamily="34" charset="0"/>
            </a:endParaRPr>
          </a:p>
        </p:txBody>
      </p:sp>
      <p:sp>
        <p:nvSpPr>
          <p:cNvPr id="25" name="TextBox 24">
            <a:extLst>
              <a:ext uri="{FF2B5EF4-FFF2-40B4-BE49-F238E27FC236}">
                <a16:creationId xmlns:a16="http://schemas.microsoft.com/office/drawing/2014/main" id="{8E239135-ED2C-FD27-306F-D1154DE0376D}"/>
              </a:ext>
            </a:extLst>
          </p:cNvPr>
          <p:cNvSpPr txBox="1"/>
          <p:nvPr/>
        </p:nvSpPr>
        <p:spPr>
          <a:xfrm>
            <a:off x="6873716" y="1557927"/>
            <a:ext cx="4828196" cy="865493"/>
          </a:xfrm>
          <a:prstGeom prst="rect">
            <a:avLst/>
          </a:prstGeom>
          <a:noFill/>
        </p:spPr>
        <p:txBody>
          <a:bodyPr wrap="square" lIns="91440" tIns="45720" rIns="91440" bIns="45720" rtlCol="0" anchor="t">
            <a:spAutoFit/>
          </a:bodyPr>
          <a:lstStyle/>
          <a:p>
            <a:pPr algn="ctr">
              <a:lnSpc>
                <a:spcPct val="107000"/>
              </a:lnSpc>
            </a:pPr>
            <a:r>
              <a:rPr lang="en-CH" sz="1600" b="1" dirty="0">
                <a:effectLst/>
                <a:latin typeface="+mj-lt"/>
                <a:ea typeface="Calibri" panose="020F0502020204030204" pitchFamily="34" charset="0"/>
                <a:cs typeface="Times New Roman" panose="02020603050405020304" pitchFamily="18" charset="0"/>
              </a:rPr>
              <a:t>WMO Members globall</a:t>
            </a:r>
            <a:r>
              <a:rPr lang="en-CH" sz="1600" b="1" dirty="0">
                <a:latin typeface="+mj-lt"/>
                <a:ea typeface="Calibri" panose="020F0502020204030204" pitchFamily="34" charset="0"/>
                <a:cs typeface="Times New Roman" panose="02020603050405020304" pitchFamily="18" charset="0"/>
              </a:rPr>
              <a:t>y reporting to have conducted </a:t>
            </a:r>
          </a:p>
          <a:p>
            <a:pPr algn="ctr">
              <a:lnSpc>
                <a:spcPct val="107000"/>
              </a:lnSpc>
            </a:pPr>
            <a:r>
              <a:rPr lang="en-CH" sz="1600" b="1" dirty="0">
                <a:latin typeface="+mj-lt"/>
                <a:ea typeface="Calibri" panose="020F0502020204030204" pitchFamily="34" charset="0"/>
                <a:cs typeface="Times New Roman" panose="02020603050405020304" pitchFamily="18" charset="0"/>
              </a:rPr>
              <a:t>SEB assessments, as of Dec 2021</a:t>
            </a:r>
            <a:endParaRPr lang="en-CH" sz="1600" b="1" dirty="0">
              <a:effectLst/>
              <a:latin typeface="+mj-lt"/>
              <a:ea typeface="Calibri" panose="020F0502020204030204" pitchFamily="34" charset="0"/>
              <a:cs typeface="Times New Roman" panose="02020603050405020304" pitchFamily="18" charset="0"/>
            </a:endParaRPr>
          </a:p>
          <a:p>
            <a:pPr algn="ctr"/>
            <a:endParaRPr lang="en-US" sz="1600" b="1" dirty="0">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451D5C34-B88D-63A1-116A-1F1C4D60B5AA}"/>
              </a:ext>
            </a:extLst>
          </p:cNvPr>
          <p:cNvSpPr txBox="1"/>
          <p:nvPr/>
        </p:nvSpPr>
        <p:spPr>
          <a:xfrm>
            <a:off x="7130608" y="4176270"/>
            <a:ext cx="4739878" cy="865493"/>
          </a:xfrm>
          <a:prstGeom prst="rect">
            <a:avLst/>
          </a:prstGeom>
          <a:noFill/>
        </p:spPr>
        <p:txBody>
          <a:bodyPr wrap="square" lIns="91440" tIns="45720" rIns="91440" bIns="45720" rtlCol="0" anchor="t">
            <a:spAutoFit/>
          </a:bodyPr>
          <a:lstStyle/>
          <a:p>
            <a:pPr algn="ctr">
              <a:lnSpc>
                <a:spcPct val="107000"/>
              </a:lnSpc>
            </a:pPr>
            <a:r>
              <a:rPr lang="en-CH" sz="1600" b="1" dirty="0">
                <a:effectLst/>
                <a:latin typeface="+mj-lt"/>
                <a:ea typeface="Calibri" panose="020F0502020204030204" pitchFamily="34" charset="0"/>
                <a:cs typeface="Times New Roman" panose="02020603050405020304" pitchFamily="18" charset="0"/>
              </a:rPr>
              <a:t>EW4All initial group of countries reporting to have conducted SEB assessments</a:t>
            </a:r>
            <a:r>
              <a:rPr lang="en-CH" sz="1600" b="1" dirty="0">
                <a:latin typeface="+mj-lt"/>
                <a:ea typeface="Calibri" panose="020F0502020204030204" pitchFamily="34" charset="0"/>
                <a:cs typeface="Times New Roman" panose="02020603050405020304" pitchFamily="18" charset="0"/>
              </a:rPr>
              <a:t>, as of Jun 2023</a:t>
            </a:r>
            <a:endParaRPr lang="en-CH" sz="1600" b="1" dirty="0">
              <a:effectLst/>
              <a:latin typeface="+mj-lt"/>
              <a:ea typeface="Calibri" panose="020F0502020204030204" pitchFamily="34" charset="0"/>
              <a:cs typeface="Times New Roman" panose="02020603050405020304" pitchFamily="18" charset="0"/>
            </a:endParaRPr>
          </a:p>
          <a:p>
            <a:pPr algn="ctr"/>
            <a:endParaRPr lang="en-US" sz="1600" b="1" dirty="0">
              <a:latin typeface="Segoe UI" panose="020B0502040204020203" pitchFamily="34" charset="0"/>
              <a:cs typeface="Segoe UI" panose="020B0502040204020203" pitchFamily="34" charset="0"/>
            </a:endParaRPr>
          </a:p>
        </p:txBody>
      </p:sp>
      <p:pic>
        <p:nvPicPr>
          <p:cNvPr id="28" name="Picture" title="This slide contains the following visuals: Conducting of SEB studies of hydrological, meteorological, and climatological services ,textbox. Please refer to the notes on this slide for details">
            <a:hlinkClick r:id="rId2"/>
            <a:extLst>
              <a:ext uri="{FF2B5EF4-FFF2-40B4-BE49-F238E27FC236}">
                <a16:creationId xmlns:a16="http://schemas.microsoft.com/office/drawing/2014/main" id="{F90B43C1-7B7A-53A9-F953-E9A9E867959B}"/>
              </a:ext>
            </a:extLst>
          </p:cNvPr>
          <p:cNvPicPr>
            <a:picLocks noChangeAspect="1"/>
          </p:cNvPicPr>
          <p:nvPr/>
        </p:nvPicPr>
        <p:blipFill rotWithShape="1">
          <a:blip r:embed="rId5"/>
          <a:srcRect l="31337" t="20220" r="31271" b="14896"/>
          <a:stretch/>
        </p:blipFill>
        <p:spPr>
          <a:xfrm>
            <a:off x="8644774" y="4714423"/>
            <a:ext cx="1563631" cy="1548000"/>
          </a:xfrm>
          <a:prstGeom prst="rect">
            <a:avLst/>
          </a:prstGeom>
          <a:noFill/>
        </p:spPr>
      </p:pic>
      <p:sp>
        <p:nvSpPr>
          <p:cNvPr id="3" name="Title 1">
            <a:extLst>
              <a:ext uri="{FF2B5EF4-FFF2-40B4-BE49-F238E27FC236}">
                <a16:creationId xmlns:a16="http://schemas.microsoft.com/office/drawing/2014/main" id="{66A53173-3A0E-587B-A7B4-47E89A7678DB}"/>
              </a:ext>
            </a:extLst>
          </p:cNvPr>
          <p:cNvSpPr txBox="1">
            <a:spLocks/>
          </p:cNvSpPr>
          <p:nvPr/>
        </p:nvSpPr>
        <p:spPr>
          <a:xfrm>
            <a:off x="595928" y="1792289"/>
            <a:ext cx="10515600" cy="967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4000" dirty="0"/>
              <a:t>Status of socioeconomic </a:t>
            </a:r>
          </a:p>
          <a:p>
            <a:r>
              <a:rPr lang="en-CH" sz="4000" dirty="0"/>
              <a:t>benefit (SEB) assessments:</a:t>
            </a:r>
            <a:endParaRPr lang="en-AU" sz="4000" dirty="0"/>
          </a:p>
        </p:txBody>
      </p:sp>
      <p:pic>
        <p:nvPicPr>
          <p:cNvPr id="5" name="Picture 4" descr="A logo with a sun and blue waves&#10;&#10;Description automatically generated">
            <a:extLst>
              <a:ext uri="{FF2B5EF4-FFF2-40B4-BE49-F238E27FC236}">
                <a16:creationId xmlns:a16="http://schemas.microsoft.com/office/drawing/2014/main" id="{0A1F5B03-8CE9-EDAF-DC4A-0DB13E958758}"/>
              </a:ext>
            </a:extLst>
          </p:cNvPr>
          <p:cNvPicPr>
            <a:picLocks noChangeAspect="1"/>
          </p:cNvPicPr>
          <p:nvPr/>
        </p:nvPicPr>
        <p:blipFill rotWithShape="1">
          <a:blip r:embed="rId6">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104943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554491" y="2179085"/>
            <a:ext cx="10515600" cy="967125"/>
          </a:xfrm>
        </p:spPr>
        <p:txBody>
          <a:bodyPr>
            <a:normAutofit fontScale="90000"/>
          </a:bodyPr>
          <a:lstStyle/>
          <a:p>
            <a:br>
              <a:rPr lang="en-CH" b="1" dirty="0"/>
            </a:br>
            <a:br>
              <a:rPr lang="en-CH" b="1" dirty="0"/>
            </a:br>
            <a:endParaRPr lang="en-AU" b="1" dirty="0"/>
          </a:p>
        </p:txBody>
      </p:sp>
      <p:sp>
        <p:nvSpPr>
          <p:cNvPr id="8" name="TextBox 7">
            <a:extLst>
              <a:ext uri="{FF2B5EF4-FFF2-40B4-BE49-F238E27FC236}">
                <a16:creationId xmlns:a16="http://schemas.microsoft.com/office/drawing/2014/main" id="{2EA17B51-0C76-8260-F988-5AD00B2A61E0}"/>
              </a:ext>
            </a:extLst>
          </p:cNvPr>
          <p:cNvSpPr txBox="1"/>
          <p:nvPr/>
        </p:nvSpPr>
        <p:spPr>
          <a:xfrm>
            <a:off x="501520" y="2571779"/>
            <a:ext cx="5842910" cy="2380652"/>
          </a:xfrm>
          <a:prstGeom prst="rect">
            <a:avLst/>
          </a:prstGeom>
          <a:noFill/>
        </p:spPr>
        <p:txBody>
          <a:bodyPr wrap="square" lIns="91440" tIns="45720" rIns="91440" bIns="45720" rtlCol="0" anchor="t">
            <a:spAutoFit/>
          </a:bodyPr>
          <a:lstStyle/>
          <a:p>
            <a:pPr algn="just">
              <a:lnSpc>
                <a:spcPts val="2333"/>
              </a:lnSpc>
              <a:spcBef>
                <a:spcPts val="600"/>
              </a:spcBef>
            </a:pPr>
            <a:endParaRPr lang="en-CH" dirty="0">
              <a:latin typeface="+mj-lt"/>
              <a:cs typeface="Times New Roman" panose="02020603050405020304" pitchFamily="18" charset="0"/>
            </a:endParaRPr>
          </a:p>
          <a:p>
            <a:pPr algn="just">
              <a:lnSpc>
                <a:spcPts val="2333"/>
              </a:lnSpc>
              <a:spcBef>
                <a:spcPts val="600"/>
              </a:spcBef>
            </a:pPr>
            <a:r>
              <a:rPr lang="en-CH" dirty="0">
                <a:latin typeface="+mj-lt"/>
                <a:cs typeface="Times New Roman" panose="02020603050405020304" pitchFamily="18" charset="0"/>
              </a:rPr>
              <a:t>Based on a survey conducted at the Nineteenth World Meteorological Congress (22 May – 2 June 2023):</a:t>
            </a:r>
            <a:endParaRPr lang="en-US" dirty="0">
              <a:latin typeface="+mj-lt"/>
            </a:endParaRPr>
          </a:p>
          <a:p>
            <a:pPr algn="just">
              <a:lnSpc>
                <a:spcPct val="107000"/>
              </a:lnSpc>
              <a:spcBef>
                <a:spcPts val="600"/>
              </a:spcBef>
            </a:pPr>
            <a:endParaRPr lang="en-CH" dirty="0">
              <a:latin typeface="+mj-lt"/>
              <a:ea typeface="Calibri" panose="020F0502020204030204" pitchFamily="34" charset="0"/>
              <a:cs typeface="Times New Roman" panose="02020603050405020304" pitchFamily="18" charset="0"/>
            </a:endParaRPr>
          </a:p>
          <a:p>
            <a:pPr algn="just">
              <a:lnSpc>
                <a:spcPct val="107000"/>
              </a:lnSpc>
            </a:pPr>
            <a:endParaRPr lang="en-CH" dirty="0">
              <a:latin typeface="+mj-lt"/>
              <a:ea typeface="Calibri" panose="020F0502020204030204" pitchFamily="34" charset="0"/>
              <a:cs typeface="Times New Roman" panose="02020603050405020304" pitchFamily="18" charset="0"/>
            </a:endParaRPr>
          </a:p>
          <a:p>
            <a:pPr algn="just">
              <a:lnSpc>
                <a:spcPct val="107000"/>
              </a:lnSpc>
            </a:pPr>
            <a:endParaRPr lang="en-CH" dirty="0">
              <a:latin typeface="+mj-lt"/>
              <a:ea typeface="Calibri" panose="020F0502020204030204" pitchFamily="34" charset="0"/>
              <a:cs typeface="Times New Roman" panose="02020603050405020304" pitchFamily="18" charset="0"/>
            </a:endParaRPr>
          </a:p>
          <a:p>
            <a:pPr algn="just"/>
            <a:endParaRPr lang="en-US" dirty="0">
              <a:latin typeface="+mj-lt"/>
              <a:cs typeface="Segoe UI" panose="020B0502040204020203" pitchFamily="34" charset="0"/>
            </a:endParaRPr>
          </a:p>
        </p:txBody>
      </p:sp>
      <p:grpSp>
        <p:nvGrpSpPr>
          <p:cNvPr id="3" name="Group 2">
            <a:extLst>
              <a:ext uri="{FF2B5EF4-FFF2-40B4-BE49-F238E27FC236}">
                <a16:creationId xmlns:a16="http://schemas.microsoft.com/office/drawing/2014/main" id="{7CEDE62A-C09A-6D17-B1FB-300F03A07F62}"/>
              </a:ext>
            </a:extLst>
          </p:cNvPr>
          <p:cNvGrpSpPr/>
          <p:nvPr/>
        </p:nvGrpSpPr>
        <p:grpSpPr>
          <a:xfrm>
            <a:off x="7474003" y="2396363"/>
            <a:ext cx="4271025" cy="3789974"/>
            <a:chOff x="10179934" y="2068348"/>
            <a:chExt cx="7379889" cy="6367996"/>
          </a:xfrm>
        </p:grpSpPr>
        <p:grpSp>
          <p:nvGrpSpPr>
            <p:cNvPr id="5" name="Group 19">
              <a:extLst>
                <a:ext uri="{FF2B5EF4-FFF2-40B4-BE49-F238E27FC236}">
                  <a16:creationId xmlns:a16="http://schemas.microsoft.com/office/drawing/2014/main" id="{7518DF0E-FB8E-8ED8-839B-28FDCBA16D52}"/>
                </a:ext>
              </a:extLst>
            </p:cNvPr>
            <p:cNvGrpSpPr/>
            <p:nvPr/>
          </p:nvGrpSpPr>
          <p:grpSpPr>
            <a:xfrm>
              <a:off x="10179934" y="2068348"/>
              <a:ext cx="6799926" cy="1019749"/>
              <a:chOff x="0" y="0"/>
              <a:chExt cx="9066568" cy="1359665"/>
            </a:xfrm>
          </p:grpSpPr>
          <p:grpSp>
            <p:nvGrpSpPr>
              <p:cNvPr id="53" name="Group 20">
                <a:extLst>
                  <a:ext uri="{FF2B5EF4-FFF2-40B4-BE49-F238E27FC236}">
                    <a16:creationId xmlns:a16="http://schemas.microsoft.com/office/drawing/2014/main" id="{2AE2BE61-A309-92BA-7216-88AB415E6D14}"/>
                  </a:ext>
                </a:extLst>
              </p:cNvPr>
              <p:cNvGrpSpPr/>
              <p:nvPr/>
            </p:nvGrpSpPr>
            <p:grpSpPr>
              <a:xfrm>
                <a:off x="0" y="0"/>
                <a:ext cx="9066568" cy="1359665"/>
                <a:chOff x="0" y="0"/>
                <a:chExt cx="7268207" cy="1106170"/>
              </a:xfrm>
            </p:grpSpPr>
            <p:sp>
              <p:nvSpPr>
                <p:cNvPr id="56" name="Freeform 21">
                  <a:extLst>
                    <a:ext uri="{FF2B5EF4-FFF2-40B4-BE49-F238E27FC236}">
                      <a16:creationId xmlns:a16="http://schemas.microsoft.com/office/drawing/2014/main" id="{EF4D2F12-F788-5867-D694-1E2DF3D4261F}"/>
                    </a:ext>
                  </a:extLst>
                </p:cNvPr>
                <p:cNvSpPr/>
                <p:nvPr/>
              </p:nvSpPr>
              <p:spPr>
                <a:xfrm>
                  <a:off x="0" y="0"/>
                  <a:ext cx="7269477" cy="1107440"/>
                </a:xfrm>
                <a:custGeom>
                  <a:avLst/>
                  <a:gdLst/>
                  <a:ahLst/>
                  <a:cxnLst/>
                  <a:rect l="l" t="t" r="r" b="b"/>
                  <a:pathLst>
                    <a:path w="7269477" h="1107440">
                      <a:moveTo>
                        <a:pt x="7268207" y="0"/>
                      </a:moveTo>
                      <a:lnTo>
                        <a:pt x="553720" y="0"/>
                      </a:lnTo>
                      <a:cubicBezTo>
                        <a:pt x="247650" y="0"/>
                        <a:pt x="0" y="247650"/>
                        <a:pt x="0" y="553720"/>
                      </a:cubicBezTo>
                      <a:cubicBezTo>
                        <a:pt x="0" y="859790"/>
                        <a:pt x="247650" y="1107440"/>
                        <a:pt x="553720" y="1107440"/>
                      </a:cubicBezTo>
                      <a:lnTo>
                        <a:pt x="7269476" y="1107440"/>
                      </a:lnTo>
                      <a:lnTo>
                        <a:pt x="7269476" y="0"/>
                      </a:lnTo>
                      <a:close/>
                    </a:path>
                  </a:pathLst>
                </a:custGeom>
                <a:solidFill>
                  <a:srgbClr val="005BAA">
                    <a:alpha val="25000"/>
                  </a:srgbClr>
                </a:solidFill>
                <a:ln>
                  <a:noFill/>
                </a:ln>
              </p:spPr>
            </p:sp>
            <p:sp>
              <p:nvSpPr>
                <p:cNvPr id="57" name="Freeform 22">
                  <a:extLst>
                    <a:ext uri="{FF2B5EF4-FFF2-40B4-BE49-F238E27FC236}">
                      <a16:creationId xmlns:a16="http://schemas.microsoft.com/office/drawing/2014/main" id="{F7AE0576-B637-9532-F1F2-49D22D246C39}"/>
                    </a:ext>
                  </a:extLst>
                </p:cNvPr>
                <p:cNvSpPr/>
                <p:nvPr/>
              </p:nvSpPr>
              <p:spPr>
                <a:xfrm>
                  <a:off x="162990" y="172720"/>
                  <a:ext cx="758600" cy="762000"/>
                </a:xfrm>
                <a:custGeom>
                  <a:avLst/>
                  <a:gdLst/>
                  <a:ahLst/>
                  <a:cxnLst/>
                  <a:rect l="l" t="t" r="r" b="b"/>
                  <a:pathLst>
                    <a:path w="758600" h="762000">
                      <a:moveTo>
                        <a:pt x="379300" y="0"/>
                      </a:moveTo>
                      <a:cubicBezTo>
                        <a:pt x="589055" y="938"/>
                        <a:pt x="758600" y="171243"/>
                        <a:pt x="758600" y="381000"/>
                      </a:cubicBezTo>
                      <a:cubicBezTo>
                        <a:pt x="758600" y="590757"/>
                        <a:pt x="589055" y="761062"/>
                        <a:pt x="379300" y="762000"/>
                      </a:cubicBezTo>
                      <a:cubicBezTo>
                        <a:pt x="169545" y="761062"/>
                        <a:pt x="0" y="590757"/>
                        <a:pt x="0" y="381000"/>
                      </a:cubicBezTo>
                      <a:cubicBezTo>
                        <a:pt x="0" y="171243"/>
                        <a:pt x="169545" y="938"/>
                        <a:pt x="379300" y="0"/>
                      </a:cubicBezTo>
                      <a:close/>
                    </a:path>
                  </a:pathLst>
                </a:custGeom>
                <a:solidFill>
                  <a:srgbClr val="FFFFFF"/>
                </a:solidFill>
              </p:spPr>
            </p:sp>
          </p:grpSp>
          <p:sp>
            <p:nvSpPr>
              <p:cNvPr id="54" name="TextBox 23">
                <a:extLst>
                  <a:ext uri="{FF2B5EF4-FFF2-40B4-BE49-F238E27FC236}">
                    <a16:creationId xmlns:a16="http://schemas.microsoft.com/office/drawing/2014/main" id="{D392A91D-21F4-6213-A00A-2BC532B8D729}"/>
                  </a:ext>
                </a:extLst>
              </p:cNvPr>
              <p:cNvSpPr txBox="1"/>
              <p:nvPr/>
            </p:nvSpPr>
            <p:spPr>
              <a:xfrm>
                <a:off x="1663448" y="246605"/>
                <a:ext cx="6942071" cy="960863"/>
              </a:xfrm>
              <a:prstGeom prst="rect">
                <a:avLst/>
              </a:prstGeom>
            </p:spPr>
            <p:txBody>
              <a:bodyPr lIns="0" tIns="0" rIns="0" bIns="0" rtlCol="0" anchor="t">
                <a:spAutoFit/>
              </a:bodyPr>
              <a:lstStyle/>
              <a:p>
                <a:pPr>
                  <a:lnSpc>
                    <a:spcPts val="1728"/>
                  </a:lnSpc>
                </a:pPr>
                <a:r>
                  <a:rPr lang="en-CH" sz="1400" dirty="0">
                    <a:solidFill>
                      <a:schemeClr val="tx1">
                        <a:lumMod val="75000"/>
                        <a:lumOff val="25000"/>
                      </a:schemeClr>
                    </a:solidFill>
                    <a:latin typeface="+mj-lt"/>
                  </a:rPr>
                  <a:t>Evidence-based justification for new investments</a:t>
                </a:r>
                <a:endParaRPr lang="en-US" sz="1400" dirty="0">
                  <a:solidFill>
                    <a:schemeClr val="tx1">
                      <a:lumMod val="75000"/>
                      <a:lumOff val="25000"/>
                    </a:schemeClr>
                  </a:solidFill>
                  <a:latin typeface="+mj-lt"/>
                </a:endParaRPr>
              </a:p>
            </p:txBody>
          </p:sp>
          <p:sp>
            <p:nvSpPr>
              <p:cNvPr id="55" name="TextBox 24">
                <a:extLst>
                  <a:ext uri="{FF2B5EF4-FFF2-40B4-BE49-F238E27FC236}">
                    <a16:creationId xmlns:a16="http://schemas.microsoft.com/office/drawing/2014/main" id="{14D9B891-42E6-9AFC-0F5D-75D4B1402579}"/>
                  </a:ext>
                </a:extLst>
              </p:cNvPr>
              <p:cNvSpPr txBox="1"/>
              <p:nvPr/>
            </p:nvSpPr>
            <p:spPr>
              <a:xfrm>
                <a:off x="437156" y="338677"/>
                <a:ext cx="464049" cy="666385"/>
              </a:xfrm>
              <a:prstGeom prst="rect">
                <a:avLst/>
              </a:prstGeom>
            </p:spPr>
            <p:txBody>
              <a:bodyPr lIns="0" tIns="0" rIns="0" bIns="0" rtlCol="0" anchor="t">
                <a:spAutoFit/>
              </a:bodyPr>
              <a:lstStyle/>
              <a:p>
                <a:pPr algn="ctr">
                  <a:lnSpc>
                    <a:spcPts val="2639"/>
                  </a:lnSpc>
                  <a:spcBef>
                    <a:spcPct val="0"/>
                  </a:spcBef>
                </a:pPr>
                <a:r>
                  <a:rPr lang="en-US" sz="1400" b="1" dirty="0">
                    <a:solidFill>
                      <a:schemeClr val="tx1">
                        <a:lumMod val="75000"/>
                        <a:lumOff val="25000"/>
                      </a:schemeClr>
                    </a:solidFill>
                    <a:latin typeface="+mj-lt"/>
                  </a:rPr>
                  <a:t>1</a:t>
                </a:r>
              </a:p>
            </p:txBody>
          </p:sp>
        </p:grpSp>
        <p:grpSp>
          <p:nvGrpSpPr>
            <p:cNvPr id="6" name="Group 25">
              <a:extLst>
                <a:ext uri="{FF2B5EF4-FFF2-40B4-BE49-F238E27FC236}">
                  <a16:creationId xmlns:a16="http://schemas.microsoft.com/office/drawing/2014/main" id="{E53DFE5A-55BC-A603-A9DB-8D236FF7BD96}"/>
                </a:ext>
              </a:extLst>
            </p:cNvPr>
            <p:cNvGrpSpPr/>
            <p:nvPr/>
          </p:nvGrpSpPr>
          <p:grpSpPr>
            <a:xfrm>
              <a:off x="10179934" y="3405410"/>
              <a:ext cx="6799926" cy="1019749"/>
              <a:chOff x="0" y="0"/>
              <a:chExt cx="9066568" cy="1359665"/>
            </a:xfrm>
          </p:grpSpPr>
          <p:grpSp>
            <p:nvGrpSpPr>
              <p:cNvPr id="48" name="Group 26">
                <a:extLst>
                  <a:ext uri="{FF2B5EF4-FFF2-40B4-BE49-F238E27FC236}">
                    <a16:creationId xmlns:a16="http://schemas.microsoft.com/office/drawing/2014/main" id="{60802ED5-FC9F-6AD9-4C69-FF11E4BA43CA}"/>
                  </a:ext>
                </a:extLst>
              </p:cNvPr>
              <p:cNvGrpSpPr/>
              <p:nvPr/>
            </p:nvGrpSpPr>
            <p:grpSpPr>
              <a:xfrm>
                <a:off x="0" y="0"/>
                <a:ext cx="9066568" cy="1359665"/>
                <a:chOff x="0" y="0"/>
                <a:chExt cx="7268207" cy="1106170"/>
              </a:xfrm>
            </p:grpSpPr>
            <p:sp>
              <p:nvSpPr>
                <p:cNvPr id="51" name="Freeform 27">
                  <a:extLst>
                    <a:ext uri="{FF2B5EF4-FFF2-40B4-BE49-F238E27FC236}">
                      <a16:creationId xmlns:a16="http://schemas.microsoft.com/office/drawing/2014/main" id="{C314CB5A-84BF-AAFF-4F62-2D860C6E837A}"/>
                    </a:ext>
                  </a:extLst>
                </p:cNvPr>
                <p:cNvSpPr/>
                <p:nvPr/>
              </p:nvSpPr>
              <p:spPr>
                <a:xfrm>
                  <a:off x="0" y="0"/>
                  <a:ext cx="7269477" cy="1107440"/>
                </a:xfrm>
                <a:custGeom>
                  <a:avLst/>
                  <a:gdLst/>
                  <a:ahLst/>
                  <a:cxnLst/>
                  <a:rect l="l" t="t" r="r" b="b"/>
                  <a:pathLst>
                    <a:path w="7269477" h="1107440">
                      <a:moveTo>
                        <a:pt x="7268207" y="0"/>
                      </a:moveTo>
                      <a:lnTo>
                        <a:pt x="553720" y="0"/>
                      </a:lnTo>
                      <a:cubicBezTo>
                        <a:pt x="247650" y="0"/>
                        <a:pt x="0" y="247650"/>
                        <a:pt x="0" y="553720"/>
                      </a:cubicBezTo>
                      <a:cubicBezTo>
                        <a:pt x="0" y="859790"/>
                        <a:pt x="247650" y="1107440"/>
                        <a:pt x="553720" y="1107440"/>
                      </a:cubicBezTo>
                      <a:lnTo>
                        <a:pt x="7269476" y="1107440"/>
                      </a:lnTo>
                      <a:lnTo>
                        <a:pt x="7269476" y="0"/>
                      </a:lnTo>
                      <a:close/>
                    </a:path>
                  </a:pathLst>
                </a:custGeom>
                <a:solidFill>
                  <a:srgbClr val="005BAA">
                    <a:alpha val="25000"/>
                  </a:srgbClr>
                </a:solidFill>
                <a:ln>
                  <a:noFill/>
                </a:ln>
              </p:spPr>
            </p:sp>
            <p:sp>
              <p:nvSpPr>
                <p:cNvPr id="52" name="Freeform 28">
                  <a:extLst>
                    <a:ext uri="{FF2B5EF4-FFF2-40B4-BE49-F238E27FC236}">
                      <a16:creationId xmlns:a16="http://schemas.microsoft.com/office/drawing/2014/main" id="{CB1E3524-D8D7-B29B-CB7B-AA228AAA2D31}"/>
                    </a:ext>
                  </a:extLst>
                </p:cNvPr>
                <p:cNvSpPr/>
                <p:nvPr/>
              </p:nvSpPr>
              <p:spPr>
                <a:xfrm>
                  <a:off x="162990" y="172720"/>
                  <a:ext cx="758600" cy="762000"/>
                </a:xfrm>
                <a:custGeom>
                  <a:avLst/>
                  <a:gdLst/>
                  <a:ahLst/>
                  <a:cxnLst/>
                  <a:rect l="l" t="t" r="r" b="b"/>
                  <a:pathLst>
                    <a:path w="758600" h="762000">
                      <a:moveTo>
                        <a:pt x="379300" y="0"/>
                      </a:moveTo>
                      <a:cubicBezTo>
                        <a:pt x="589055" y="938"/>
                        <a:pt x="758600" y="171243"/>
                        <a:pt x="758600" y="381000"/>
                      </a:cubicBezTo>
                      <a:cubicBezTo>
                        <a:pt x="758600" y="590757"/>
                        <a:pt x="589055" y="761062"/>
                        <a:pt x="379300" y="762000"/>
                      </a:cubicBezTo>
                      <a:cubicBezTo>
                        <a:pt x="169545" y="761062"/>
                        <a:pt x="0" y="590757"/>
                        <a:pt x="0" y="381000"/>
                      </a:cubicBezTo>
                      <a:cubicBezTo>
                        <a:pt x="0" y="171243"/>
                        <a:pt x="169545" y="938"/>
                        <a:pt x="379300" y="0"/>
                      </a:cubicBezTo>
                      <a:close/>
                    </a:path>
                  </a:pathLst>
                </a:custGeom>
                <a:solidFill>
                  <a:srgbClr val="FFFFFF"/>
                </a:solidFill>
              </p:spPr>
            </p:sp>
          </p:grpSp>
          <p:sp>
            <p:nvSpPr>
              <p:cNvPr id="49" name="TextBox 29">
                <a:extLst>
                  <a:ext uri="{FF2B5EF4-FFF2-40B4-BE49-F238E27FC236}">
                    <a16:creationId xmlns:a16="http://schemas.microsoft.com/office/drawing/2014/main" id="{BFF07518-7694-110B-FA09-97C791278863}"/>
                  </a:ext>
                </a:extLst>
              </p:cNvPr>
              <p:cNvSpPr txBox="1"/>
              <p:nvPr/>
            </p:nvSpPr>
            <p:spPr>
              <a:xfrm>
                <a:off x="1663448" y="243601"/>
                <a:ext cx="7238023" cy="960863"/>
              </a:xfrm>
              <a:prstGeom prst="rect">
                <a:avLst/>
              </a:prstGeom>
            </p:spPr>
            <p:txBody>
              <a:bodyPr lIns="0" tIns="0" rIns="0" bIns="0" rtlCol="0" anchor="t">
                <a:spAutoFit/>
              </a:bodyPr>
              <a:lstStyle/>
              <a:p>
                <a:pPr>
                  <a:lnSpc>
                    <a:spcPts val="1728"/>
                  </a:lnSpc>
                  <a:spcBef>
                    <a:spcPct val="0"/>
                  </a:spcBef>
                </a:pPr>
                <a:r>
                  <a:rPr lang="en-CH" sz="1400" dirty="0">
                    <a:solidFill>
                      <a:schemeClr val="tx1">
                        <a:lumMod val="75000"/>
                        <a:lumOff val="25000"/>
                      </a:schemeClr>
                    </a:solidFill>
                    <a:latin typeface="+mj-lt"/>
                  </a:rPr>
                  <a:t>Determining NHMS value to user </a:t>
                </a:r>
              </a:p>
              <a:p>
                <a:pPr>
                  <a:lnSpc>
                    <a:spcPts val="1728"/>
                  </a:lnSpc>
                  <a:spcBef>
                    <a:spcPct val="0"/>
                  </a:spcBef>
                </a:pPr>
                <a:r>
                  <a:rPr lang="en-CH" sz="1400" dirty="0">
                    <a:solidFill>
                      <a:schemeClr val="tx1">
                        <a:lumMod val="75000"/>
                        <a:lumOff val="25000"/>
                      </a:schemeClr>
                    </a:solidFill>
                    <a:latin typeface="+mj-lt"/>
                  </a:rPr>
                  <a:t>objectives</a:t>
                </a:r>
                <a:endParaRPr lang="en-US" sz="1400" dirty="0">
                  <a:solidFill>
                    <a:schemeClr val="tx1">
                      <a:lumMod val="75000"/>
                      <a:lumOff val="25000"/>
                    </a:schemeClr>
                  </a:solidFill>
                  <a:latin typeface="+mj-lt"/>
                </a:endParaRPr>
              </a:p>
            </p:txBody>
          </p:sp>
          <p:sp>
            <p:nvSpPr>
              <p:cNvPr id="50" name="TextBox 30">
                <a:extLst>
                  <a:ext uri="{FF2B5EF4-FFF2-40B4-BE49-F238E27FC236}">
                    <a16:creationId xmlns:a16="http://schemas.microsoft.com/office/drawing/2014/main" id="{2193A765-6EB3-F2CE-1C3D-45A422214407}"/>
                  </a:ext>
                </a:extLst>
              </p:cNvPr>
              <p:cNvSpPr txBox="1"/>
              <p:nvPr/>
            </p:nvSpPr>
            <p:spPr>
              <a:xfrm>
                <a:off x="437156" y="291420"/>
                <a:ext cx="464049" cy="666385"/>
              </a:xfrm>
              <a:prstGeom prst="rect">
                <a:avLst/>
              </a:prstGeom>
            </p:spPr>
            <p:txBody>
              <a:bodyPr lIns="0" tIns="0" rIns="0" bIns="0" rtlCol="0" anchor="t">
                <a:spAutoFit/>
              </a:bodyPr>
              <a:lstStyle/>
              <a:p>
                <a:pPr algn="ctr">
                  <a:lnSpc>
                    <a:spcPts val="2639"/>
                  </a:lnSpc>
                  <a:spcBef>
                    <a:spcPct val="0"/>
                  </a:spcBef>
                </a:pPr>
                <a:r>
                  <a:rPr lang="en-US" sz="1400" b="1" dirty="0">
                    <a:solidFill>
                      <a:schemeClr val="tx1">
                        <a:lumMod val="75000"/>
                        <a:lumOff val="25000"/>
                      </a:schemeClr>
                    </a:solidFill>
                    <a:latin typeface="+mj-lt"/>
                  </a:rPr>
                  <a:t>2</a:t>
                </a:r>
              </a:p>
            </p:txBody>
          </p:sp>
        </p:grpSp>
        <p:grpSp>
          <p:nvGrpSpPr>
            <p:cNvPr id="7" name="Group 31">
              <a:extLst>
                <a:ext uri="{FF2B5EF4-FFF2-40B4-BE49-F238E27FC236}">
                  <a16:creationId xmlns:a16="http://schemas.microsoft.com/office/drawing/2014/main" id="{A82F609F-D5C8-9F57-999A-D46661E50EC0}"/>
                </a:ext>
              </a:extLst>
            </p:cNvPr>
            <p:cNvGrpSpPr/>
            <p:nvPr/>
          </p:nvGrpSpPr>
          <p:grpSpPr>
            <a:xfrm>
              <a:off x="10179934" y="4742472"/>
              <a:ext cx="6799926" cy="1019749"/>
              <a:chOff x="0" y="0"/>
              <a:chExt cx="9066568" cy="1359665"/>
            </a:xfrm>
          </p:grpSpPr>
          <p:grpSp>
            <p:nvGrpSpPr>
              <p:cNvPr id="43" name="Group 32">
                <a:extLst>
                  <a:ext uri="{FF2B5EF4-FFF2-40B4-BE49-F238E27FC236}">
                    <a16:creationId xmlns:a16="http://schemas.microsoft.com/office/drawing/2014/main" id="{F778B8C6-5C0B-F44D-115B-8A931158A5A2}"/>
                  </a:ext>
                </a:extLst>
              </p:cNvPr>
              <p:cNvGrpSpPr/>
              <p:nvPr/>
            </p:nvGrpSpPr>
            <p:grpSpPr>
              <a:xfrm>
                <a:off x="0" y="0"/>
                <a:ext cx="9066568" cy="1359665"/>
                <a:chOff x="0" y="0"/>
                <a:chExt cx="7268207" cy="1106170"/>
              </a:xfrm>
            </p:grpSpPr>
            <p:sp>
              <p:nvSpPr>
                <p:cNvPr id="46" name="Freeform 33">
                  <a:extLst>
                    <a:ext uri="{FF2B5EF4-FFF2-40B4-BE49-F238E27FC236}">
                      <a16:creationId xmlns:a16="http://schemas.microsoft.com/office/drawing/2014/main" id="{5ECEA20F-8B2B-64D1-4DB7-868A6BED2B89}"/>
                    </a:ext>
                  </a:extLst>
                </p:cNvPr>
                <p:cNvSpPr/>
                <p:nvPr/>
              </p:nvSpPr>
              <p:spPr>
                <a:xfrm>
                  <a:off x="0" y="0"/>
                  <a:ext cx="7269477" cy="1107440"/>
                </a:xfrm>
                <a:custGeom>
                  <a:avLst/>
                  <a:gdLst/>
                  <a:ahLst/>
                  <a:cxnLst/>
                  <a:rect l="l" t="t" r="r" b="b"/>
                  <a:pathLst>
                    <a:path w="7269477" h="1107440">
                      <a:moveTo>
                        <a:pt x="7268207" y="0"/>
                      </a:moveTo>
                      <a:lnTo>
                        <a:pt x="553720" y="0"/>
                      </a:lnTo>
                      <a:cubicBezTo>
                        <a:pt x="247650" y="0"/>
                        <a:pt x="0" y="247650"/>
                        <a:pt x="0" y="553720"/>
                      </a:cubicBezTo>
                      <a:cubicBezTo>
                        <a:pt x="0" y="859790"/>
                        <a:pt x="247650" y="1107440"/>
                        <a:pt x="553720" y="1107440"/>
                      </a:cubicBezTo>
                      <a:lnTo>
                        <a:pt x="7269476" y="1107440"/>
                      </a:lnTo>
                      <a:lnTo>
                        <a:pt x="7269476" y="0"/>
                      </a:lnTo>
                      <a:close/>
                    </a:path>
                  </a:pathLst>
                </a:custGeom>
                <a:solidFill>
                  <a:srgbClr val="005BAA">
                    <a:alpha val="25000"/>
                  </a:srgbClr>
                </a:solidFill>
                <a:ln>
                  <a:noFill/>
                </a:ln>
              </p:spPr>
            </p:sp>
            <p:sp>
              <p:nvSpPr>
                <p:cNvPr id="47" name="Freeform 34">
                  <a:extLst>
                    <a:ext uri="{FF2B5EF4-FFF2-40B4-BE49-F238E27FC236}">
                      <a16:creationId xmlns:a16="http://schemas.microsoft.com/office/drawing/2014/main" id="{5EF2E7F2-7480-A1A9-C844-22C21204C438}"/>
                    </a:ext>
                  </a:extLst>
                </p:cNvPr>
                <p:cNvSpPr/>
                <p:nvPr/>
              </p:nvSpPr>
              <p:spPr>
                <a:xfrm>
                  <a:off x="162990" y="172720"/>
                  <a:ext cx="758600" cy="762000"/>
                </a:xfrm>
                <a:custGeom>
                  <a:avLst/>
                  <a:gdLst/>
                  <a:ahLst/>
                  <a:cxnLst/>
                  <a:rect l="l" t="t" r="r" b="b"/>
                  <a:pathLst>
                    <a:path w="758600" h="762000">
                      <a:moveTo>
                        <a:pt x="379300" y="0"/>
                      </a:moveTo>
                      <a:cubicBezTo>
                        <a:pt x="589055" y="938"/>
                        <a:pt x="758600" y="171243"/>
                        <a:pt x="758600" y="381000"/>
                      </a:cubicBezTo>
                      <a:cubicBezTo>
                        <a:pt x="758600" y="590757"/>
                        <a:pt x="589055" y="761062"/>
                        <a:pt x="379300" y="762000"/>
                      </a:cubicBezTo>
                      <a:cubicBezTo>
                        <a:pt x="169545" y="761062"/>
                        <a:pt x="0" y="590757"/>
                        <a:pt x="0" y="381000"/>
                      </a:cubicBezTo>
                      <a:cubicBezTo>
                        <a:pt x="0" y="171243"/>
                        <a:pt x="169545" y="938"/>
                        <a:pt x="379300" y="0"/>
                      </a:cubicBezTo>
                      <a:close/>
                    </a:path>
                  </a:pathLst>
                </a:custGeom>
                <a:solidFill>
                  <a:srgbClr val="FFFFFF"/>
                </a:solidFill>
              </p:spPr>
            </p:sp>
          </p:grpSp>
          <p:sp>
            <p:nvSpPr>
              <p:cNvPr id="44" name="TextBox 35">
                <a:extLst>
                  <a:ext uri="{FF2B5EF4-FFF2-40B4-BE49-F238E27FC236}">
                    <a16:creationId xmlns:a16="http://schemas.microsoft.com/office/drawing/2014/main" id="{D8879D50-1230-2F44-32D6-D19CF7F87C63}"/>
                  </a:ext>
                </a:extLst>
              </p:cNvPr>
              <p:cNvSpPr txBox="1"/>
              <p:nvPr/>
            </p:nvSpPr>
            <p:spPr>
              <a:xfrm>
                <a:off x="1663448" y="442456"/>
                <a:ext cx="7238023" cy="472461"/>
              </a:xfrm>
              <a:prstGeom prst="rect">
                <a:avLst/>
              </a:prstGeom>
            </p:spPr>
            <p:txBody>
              <a:bodyPr wrap="square" lIns="0" tIns="0" rIns="0" bIns="0" rtlCol="0" anchor="t">
                <a:spAutoFit/>
              </a:bodyPr>
              <a:lstStyle/>
              <a:p>
                <a:pPr>
                  <a:lnSpc>
                    <a:spcPts val="1728"/>
                  </a:lnSpc>
                  <a:spcBef>
                    <a:spcPct val="0"/>
                  </a:spcBef>
                </a:pPr>
                <a:r>
                  <a:rPr lang="en-CH" sz="1400" dirty="0">
                    <a:solidFill>
                      <a:schemeClr val="tx1">
                        <a:lumMod val="75000"/>
                        <a:lumOff val="25000"/>
                      </a:schemeClr>
                    </a:solidFill>
                    <a:latin typeface="+mj-lt"/>
                  </a:rPr>
                  <a:t>Prioritizing &amp; (re)allocating resources</a:t>
                </a:r>
                <a:endParaRPr lang="en-US" sz="1400" dirty="0">
                  <a:solidFill>
                    <a:schemeClr val="tx1">
                      <a:lumMod val="75000"/>
                      <a:lumOff val="25000"/>
                    </a:schemeClr>
                  </a:solidFill>
                  <a:latin typeface="+mj-lt"/>
                </a:endParaRPr>
              </a:p>
            </p:txBody>
          </p:sp>
          <p:sp>
            <p:nvSpPr>
              <p:cNvPr id="45" name="TextBox 36">
                <a:extLst>
                  <a:ext uri="{FF2B5EF4-FFF2-40B4-BE49-F238E27FC236}">
                    <a16:creationId xmlns:a16="http://schemas.microsoft.com/office/drawing/2014/main" id="{3D2283F7-D6DE-73AD-C2D6-4D9BFDA8957B}"/>
                  </a:ext>
                </a:extLst>
              </p:cNvPr>
              <p:cNvSpPr txBox="1"/>
              <p:nvPr/>
            </p:nvSpPr>
            <p:spPr>
              <a:xfrm>
                <a:off x="437158" y="308222"/>
                <a:ext cx="464051" cy="666385"/>
              </a:xfrm>
              <a:prstGeom prst="rect">
                <a:avLst/>
              </a:prstGeom>
            </p:spPr>
            <p:txBody>
              <a:bodyPr lIns="0" tIns="0" rIns="0" bIns="0" rtlCol="0" anchor="t">
                <a:spAutoFit/>
              </a:bodyPr>
              <a:lstStyle/>
              <a:p>
                <a:pPr algn="ctr">
                  <a:lnSpc>
                    <a:spcPts val="2639"/>
                  </a:lnSpc>
                  <a:spcBef>
                    <a:spcPct val="0"/>
                  </a:spcBef>
                </a:pPr>
                <a:r>
                  <a:rPr lang="en-US" sz="1400" b="1" dirty="0">
                    <a:solidFill>
                      <a:schemeClr val="tx1">
                        <a:lumMod val="75000"/>
                        <a:lumOff val="25000"/>
                      </a:schemeClr>
                    </a:solidFill>
                    <a:latin typeface="+mj-lt"/>
                  </a:rPr>
                  <a:t>3</a:t>
                </a:r>
              </a:p>
            </p:txBody>
          </p:sp>
        </p:grpSp>
        <p:grpSp>
          <p:nvGrpSpPr>
            <p:cNvPr id="19" name="Group 37">
              <a:extLst>
                <a:ext uri="{FF2B5EF4-FFF2-40B4-BE49-F238E27FC236}">
                  <a16:creationId xmlns:a16="http://schemas.microsoft.com/office/drawing/2014/main" id="{037B1FEB-5DCD-C8BA-3B1C-10658A30A173}"/>
                </a:ext>
              </a:extLst>
            </p:cNvPr>
            <p:cNvGrpSpPr/>
            <p:nvPr/>
          </p:nvGrpSpPr>
          <p:grpSpPr>
            <a:xfrm>
              <a:off x="10179934" y="6079534"/>
              <a:ext cx="6799926" cy="1019749"/>
              <a:chOff x="0" y="0"/>
              <a:chExt cx="9066568" cy="1359665"/>
            </a:xfrm>
          </p:grpSpPr>
          <p:grpSp>
            <p:nvGrpSpPr>
              <p:cNvPr id="38" name="Group 38">
                <a:extLst>
                  <a:ext uri="{FF2B5EF4-FFF2-40B4-BE49-F238E27FC236}">
                    <a16:creationId xmlns:a16="http://schemas.microsoft.com/office/drawing/2014/main" id="{457FCDD6-A8F2-D9BE-3D37-7A4B68143DBC}"/>
                  </a:ext>
                </a:extLst>
              </p:cNvPr>
              <p:cNvGrpSpPr/>
              <p:nvPr/>
            </p:nvGrpSpPr>
            <p:grpSpPr>
              <a:xfrm>
                <a:off x="0" y="0"/>
                <a:ext cx="9066568" cy="1359665"/>
                <a:chOff x="0" y="0"/>
                <a:chExt cx="7268207" cy="1106170"/>
              </a:xfrm>
            </p:grpSpPr>
            <p:sp>
              <p:nvSpPr>
                <p:cNvPr id="41" name="Freeform 39">
                  <a:extLst>
                    <a:ext uri="{FF2B5EF4-FFF2-40B4-BE49-F238E27FC236}">
                      <a16:creationId xmlns:a16="http://schemas.microsoft.com/office/drawing/2014/main" id="{2031A70F-560E-1E1C-82E5-A22F2F529CCB}"/>
                    </a:ext>
                  </a:extLst>
                </p:cNvPr>
                <p:cNvSpPr/>
                <p:nvPr/>
              </p:nvSpPr>
              <p:spPr>
                <a:xfrm>
                  <a:off x="0" y="0"/>
                  <a:ext cx="7269477" cy="1107440"/>
                </a:xfrm>
                <a:custGeom>
                  <a:avLst/>
                  <a:gdLst/>
                  <a:ahLst/>
                  <a:cxnLst/>
                  <a:rect l="l" t="t" r="r" b="b"/>
                  <a:pathLst>
                    <a:path w="7269477" h="1107440">
                      <a:moveTo>
                        <a:pt x="7268207" y="0"/>
                      </a:moveTo>
                      <a:lnTo>
                        <a:pt x="553720" y="0"/>
                      </a:lnTo>
                      <a:cubicBezTo>
                        <a:pt x="247650" y="0"/>
                        <a:pt x="0" y="247650"/>
                        <a:pt x="0" y="553720"/>
                      </a:cubicBezTo>
                      <a:cubicBezTo>
                        <a:pt x="0" y="859790"/>
                        <a:pt x="247650" y="1107440"/>
                        <a:pt x="553720" y="1107440"/>
                      </a:cubicBezTo>
                      <a:lnTo>
                        <a:pt x="7269476" y="1107440"/>
                      </a:lnTo>
                      <a:lnTo>
                        <a:pt x="7269476" y="0"/>
                      </a:lnTo>
                      <a:close/>
                    </a:path>
                  </a:pathLst>
                </a:custGeom>
                <a:solidFill>
                  <a:srgbClr val="005BAA">
                    <a:alpha val="25000"/>
                  </a:srgbClr>
                </a:solidFill>
                <a:ln>
                  <a:noFill/>
                </a:ln>
              </p:spPr>
            </p:sp>
            <p:sp>
              <p:nvSpPr>
                <p:cNvPr id="42" name="Freeform 40">
                  <a:extLst>
                    <a:ext uri="{FF2B5EF4-FFF2-40B4-BE49-F238E27FC236}">
                      <a16:creationId xmlns:a16="http://schemas.microsoft.com/office/drawing/2014/main" id="{E502A89C-73E8-DDC4-B80D-AECFF75A6B17}"/>
                    </a:ext>
                  </a:extLst>
                </p:cNvPr>
                <p:cNvSpPr/>
                <p:nvPr/>
              </p:nvSpPr>
              <p:spPr>
                <a:xfrm>
                  <a:off x="162990" y="172720"/>
                  <a:ext cx="758600" cy="762000"/>
                </a:xfrm>
                <a:custGeom>
                  <a:avLst/>
                  <a:gdLst/>
                  <a:ahLst/>
                  <a:cxnLst/>
                  <a:rect l="l" t="t" r="r" b="b"/>
                  <a:pathLst>
                    <a:path w="758600" h="762000">
                      <a:moveTo>
                        <a:pt x="379300" y="0"/>
                      </a:moveTo>
                      <a:cubicBezTo>
                        <a:pt x="589055" y="938"/>
                        <a:pt x="758600" y="171243"/>
                        <a:pt x="758600" y="381000"/>
                      </a:cubicBezTo>
                      <a:cubicBezTo>
                        <a:pt x="758600" y="590757"/>
                        <a:pt x="589055" y="761062"/>
                        <a:pt x="379300" y="762000"/>
                      </a:cubicBezTo>
                      <a:cubicBezTo>
                        <a:pt x="169545" y="761062"/>
                        <a:pt x="0" y="590757"/>
                        <a:pt x="0" y="381000"/>
                      </a:cubicBezTo>
                      <a:cubicBezTo>
                        <a:pt x="0" y="171243"/>
                        <a:pt x="169545" y="938"/>
                        <a:pt x="379300" y="0"/>
                      </a:cubicBezTo>
                      <a:close/>
                    </a:path>
                  </a:pathLst>
                </a:custGeom>
                <a:solidFill>
                  <a:srgbClr val="FFFFFF"/>
                </a:solidFill>
              </p:spPr>
            </p:sp>
          </p:grpSp>
          <p:sp>
            <p:nvSpPr>
              <p:cNvPr id="39" name="TextBox 41">
                <a:extLst>
                  <a:ext uri="{FF2B5EF4-FFF2-40B4-BE49-F238E27FC236}">
                    <a16:creationId xmlns:a16="http://schemas.microsoft.com/office/drawing/2014/main" id="{A552DC6C-2CA4-531C-0A24-835498A695A2}"/>
                  </a:ext>
                </a:extLst>
              </p:cNvPr>
              <p:cNvSpPr txBox="1"/>
              <p:nvPr/>
            </p:nvSpPr>
            <p:spPr>
              <a:xfrm>
                <a:off x="1663448" y="439965"/>
                <a:ext cx="6510516" cy="472461"/>
              </a:xfrm>
              <a:prstGeom prst="rect">
                <a:avLst/>
              </a:prstGeom>
            </p:spPr>
            <p:txBody>
              <a:bodyPr lIns="0" tIns="0" rIns="0" bIns="0" rtlCol="0" anchor="t">
                <a:spAutoFit/>
              </a:bodyPr>
              <a:lstStyle/>
              <a:p>
                <a:pPr>
                  <a:lnSpc>
                    <a:spcPts val="1728"/>
                  </a:lnSpc>
                  <a:spcBef>
                    <a:spcPct val="0"/>
                  </a:spcBef>
                </a:pPr>
                <a:r>
                  <a:rPr lang="en-CH" sz="1400" dirty="0">
                    <a:solidFill>
                      <a:schemeClr val="tx1">
                        <a:lumMod val="75000"/>
                        <a:lumOff val="25000"/>
                      </a:schemeClr>
                    </a:solidFill>
                    <a:latin typeface="+mj-lt"/>
                  </a:rPr>
                  <a:t>Validating existing services</a:t>
                </a:r>
                <a:endParaRPr lang="en-US" sz="1400" dirty="0">
                  <a:solidFill>
                    <a:schemeClr val="tx1">
                      <a:lumMod val="75000"/>
                      <a:lumOff val="25000"/>
                    </a:schemeClr>
                  </a:solidFill>
                  <a:latin typeface="+mj-lt"/>
                </a:endParaRPr>
              </a:p>
            </p:txBody>
          </p:sp>
          <p:sp>
            <p:nvSpPr>
              <p:cNvPr id="40" name="TextBox 42">
                <a:extLst>
                  <a:ext uri="{FF2B5EF4-FFF2-40B4-BE49-F238E27FC236}">
                    <a16:creationId xmlns:a16="http://schemas.microsoft.com/office/drawing/2014/main" id="{8CCC8CE1-D3E8-4147-D676-56A17AFCDF94}"/>
                  </a:ext>
                </a:extLst>
              </p:cNvPr>
              <p:cNvSpPr txBox="1"/>
              <p:nvPr/>
            </p:nvSpPr>
            <p:spPr>
              <a:xfrm>
                <a:off x="428463" y="294353"/>
                <a:ext cx="464051" cy="666385"/>
              </a:xfrm>
              <a:prstGeom prst="rect">
                <a:avLst/>
              </a:prstGeom>
            </p:spPr>
            <p:txBody>
              <a:bodyPr lIns="0" tIns="0" rIns="0" bIns="0" rtlCol="0" anchor="t">
                <a:spAutoFit/>
              </a:bodyPr>
              <a:lstStyle/>
              <a:p>
                <a:pPr algn="ctr">
                  <a:lnSpc>
                    <a:spcPts val="2639"/>
                  </a:lnSpc>
                  <a:spcBef>
                    <a:spcPct val="0"/>
                  </a:spcBef>
                </a:pPr>
                <a:r>
                  <a:rPr lang="en-US" sz="1400" b="1" dirty="0">
                    <a:solidFill>
                      <a:schemeClr val="tx1">
                        <a:lumMod val="75000"/>
                        <a:lumOff val="25000"/>
                      </a:schemeClr>
                    </a:solidFill>
                    <a:latin typeface="+mj-lt"/>
                  </a:rPr>
                  <a:t>4</a:t>
                </a:r>
              </a:p>
            </p:txBody>
          </p:sp>
        </p:grpSp>
        <p:grpSp>
          <p:nvGrpSpPr>
            <p:cNvPr id="20" name="Group 43">
              <a:extLst>
                <a:ext uri="{FF2B5EF4-FFF2-40B4-BE49-F238E27FC236}">
                  <a16:creationId xmlns:a16="http://schemas.microsoft.com/office/drawing/2014/main" id="{5612D162-927C-CF09-7BE9-F7CEF83B7703}"/>
                </a:ext>
              </a:extLst>
            </p:cNvPr>
            <p:cNvGrpSpPr/>
            <p:nvPr/>
          </p:nvGrpSpPr>
          <p:grpSpPr>
            <a:xfrm>
              <a:off x="10179934" y="7416595"/>
              <a:ext cx="6799926" cy="1019749"/>
              <a:chOff x="0" y="0"/>
              <a:chExt cx="9066568" cy="1359665"/>
            </a:xfrm>
          </p:grpSpPr>
          <p:grpSp>
            <p:nvGrpSpPr>
              <p:cNvPr id="33" name="Group 44">
                <a:extLst>
                  <a:ext uri="{FF2B5EF4-FFF2-40B4-BE49-F238E27FC236}">
                    <a16:creationId xmlns:a16="http://schemas.microsoft.com/office/drawing/2014/main" id="{C48A48A6-12A3-A4BE-E349-FF306C07349E}"/>
                  </a:ext>
                </a:extLst>
              </p:cNvPr>
              <p:cNvGrpSpPr/>
              <p:nvPr/>
            </p:nvGrpSpPr>
            <p:grpSpPr>
              <a:xfrm>
                <a:off x="0" y="0"/>
                <a:ext cx="9066568" cy="1359665"/>
                <a:chOff x="0" y="0"/>
                <a:chExt cx="7268207" cy="1106170"/>
              </a:xfrm>
            </p:grpSpPr>
            <p:sp>
              <p:nvSpPr>
                <p:cNvPr id="36" name="Freeform 45">
                  <a:extLst>
                    <a:ext uri="{FF2B5EF4-FFF2-40B4-BE49-F238E27FC236}">
                      <a16:creationId xmlns:a16="http://schemas.microsoft.com/office/drawing/2014/main" id="{D4976189-805D-34B0-3038-CAA70B1D1D08}"/>
                    </a:ext>
                  </a:extLst>
                </p:cNvPr>
                <p:cNvSpPr/>
                <p:nvPr/>
              </p:nvSpPr>
              <p:spPr>
                <a:xfrm>
                  <a:off x="0" y="0"/>
                  <a:ext cx="7269477" cy="1107440"/>
                </a:xfrm>
                <a:custGeom>
                  <a:avLst/>
                  <a:gdLst/>
                  <a:ahLst/>
                  <a:cxnLst/>
                  <a:rect l="l" t="t" r="r" b="b"/>
                  <a:pathLst>
                    <a:path w="7269477" h="1107440">
                      <a:moveTo>
                        <a:pt x="7268207" y="0"/>
                      </a:moveTo>
                      <a:lnTo>
                        <a:pt x="553720" y="0"/>
                      </a:lnTo>
                      <a:cubicBezTo>
                        <a:pt x="247650" y="0"/>
                        <a:pt x="0" y="247650"/>
                        <a:pt x="0" y="553720"/>
                      </a:cubicBezTo>
                      <a:cubicBezTo>
                        <a:pt x="0" y="859790"/>
                        <a:pt x="247650" y="1107440"/>
                        <a:pt x="553720" y="1107440"/>
                      </a:cubicBezTo>
                      <a:lnTo>
                        <a:pt x="7269476" y="1107440"/>
                      </a:lnTo>
                      <a:lnTo>
                        <a:pt x="7269476" y="0"/>
                      </a:lnTo>
                      <a:close/>
                    </a:path>
                  </a:pathLst>
                </a:custGeom>
                <a:solidFill>
                  <a:srgbClr val="005BAA">
                    <a:alpha val="25000"/>
                  </a:srgbClr>
                </a:solidFill>
                <a:ln>
                  <a:noFill/>
                </a:ln>
              </p:spPr>
            </p:sp>
            <p:sp>
              <p:nvSpPr>
                <p:cNvPr id="37" name="Freeform 46">
                  <a:extLst>
                    <a:ext uri="{FF2B5EF4-FFF2-40B4-BE49-F238E27FC236}">
                      <a16:creationId xmlns:a16="http://schemas.microsoft.com/office/drawing/2014/main" id="{299386F7-57A5-3D7F-0ED0-8D3DCD95A6F0}"/>
                    </a:ext>
                  </a:extLst>
                </p:cNvPr>
                <p:cNvSpPr/>
                <p:nvPr/>
              </p:nvSpPr>
              <p:spPr>
                <a:xfrm>
                  <a:off x="162990" y="172720"/>
                  <a:ext cx="758600" cy="762000"/>
                </a:xfrm>
                <a:custGeom>
                  <a:avLst/>
                  <a:gdLst/>
                  <a:ahLst/>
                  <a:cxnLst/>
                  <a:rect l="l" t="t" r="r" b="b"/>
                  <a:pathLst>
                    <a:path w="758600" h="762000">
                      <a:moveTo>
                        <a:pt x="379300" y="0"/>
                      </a:moveTo>
                      <a:cubicBezTo>
                        <a:pt x="589055" y="938"/>
                        <a:pt x="758600" y="171243"/>
                        <a:pt x="758600" y="381000"/>
                      </a:cubicBezTo>
                      <a:cubicBezTo>
                        <a:pt x="758600" y="590757"/>
                        <a:pt x="589055" y="761062"/>
                        <a:pt x="379300" y="762000"/>
                      </a:cubicBezTo>
                      <a:cubicBezTo>
                        <a:pt x="169545" y="761062"/>
                        <a:pt x="0" y="590757"/>
                        <a:pt x="0" y="381000"/>
                      </a:cubicBezTo>
                      <a:cubicBezTo>
                        <a:pt x="0" y="171243"/>
                        <a:pt x="169545" y="938"/>
                        <a:pt x="379300" y="0"/>
                      </a:cubicBezTo>
                      <a:close/>
                    </a:path>
                  </a:pathLst>
                </a:custGeom>
                <a:solidFill>
                  <a:srgbClr val="FFFFFF"/>
                </a:solidFill>
              </p:spPr>
            </p:sp>
          </p:grpSp>
          <p:sp>
            <p:nvSpPr>
              <p:cNvPr id="34" name="TextBox 47">
                <a:extLst>
                  <a:ext uri="{FF2B5EF4-FFF2-40B4-BE49-F238E27FC236}">
                    <a16:creationId xmlns:a16="http://schemas.microsoft.com/office/drawing/2014/main" id="{46F9574E-E0B1-5C5E-4099-0AF677EDF816}"/>
                  </a:ext>
                </a:extLst>
              </p:cNvPr>
              <p:cNvSpPr txBox="1"/>
              <p:nvPr/>
            </p:nvSpPr>
            <p:spPr>
              <a:xfrm>
                <a:off x="1663448" y="254000"/>
                <a:ext cx="7238023" cy="960863"/>
              </a:xfrm>
              <a:prstGeom prst="rect">
                <a:avLst/>
              </a:prstGeom>
            </p:spPr>
            <p:txBody>
              <a:bodyPr lIns="0" tIns="0" rIns="0" bIns="0" rtlCol="0" anchor="t">
                <a:spAutoFit/>
              </a:bodyPr>
              <a:lstStyle/>
              <a:p>
                <a:pPr>
                  <a:lnSpc>
                    <a:spcPts val="1728"/>
                  </a:lnSpc>
                  <a:spcBef>
                    <a:spcPct val="0"/>
                  </a:spcBef>
                </a:pPr>
                <a:r>
                  <a:rPr lang="en-CH" sz="1400" dirty="0">
                    <a:solidFill>
                      <a:schemeClr val="tx1">
                        <a:lumMod val="75000"/>
                        <a:lumOff val="25000"/>
                      </a:schemeClr>
                    </a:solidFill>
                    <a:latin typeface="+mj-lt"/>
                  </a:rPr>
                  <a:t>Validating previous and current </a:t>
                </a:r>
              </a:p>
              <a:p>
                <a:pPr>
                  <a:lnSpc>
                    <a:spcPts val="1728"/>
                  </a:lnSpc>
                  <a:spcBef>
                    <a:spcPct val="0"/>
                  </a:spcBef>
                </a:pPr>
                <a:r>
                  <a:rPr lang="en-CH" sz="1400" dirty="0">
                    <a:solidFill>
                      <a:schemeClr val="tx1">
                        <a:lumMod val="75000"/>
                        <a:lumOff val="25000"/>
                      </a:schemeClr>
                    </a:solidFill>
                    <a:latin typeface="+mj-lt"/>
                  </a:rPr>
                  <a:t>investments</a:t>
                </a:r>
                <a:endParaRPr lang="en-US" sz="1400" dirty="0">
                  <a:solidFill>
                    <a:schemeClr val="tx1">
                      <a:lumMod val="75000"/>
                      <a:lumOff val="25000"/>
                    </a:schemeClr>
                  </a:solidFill>
                  <a:latin typeface="+mj-lt"/>
                </a:endParaRPr>
              </a:p>
            </p:txBody>
          </p:sp>
          <p:sp>
            <p:nvSpPr>
              <p:cNvPr id="35" name="TextBox 48">
                <a:extLst>
                  <a:ext uri="{FF2B5EF4-FFF2-40B4-BE49-F238E27FC236}">
                    <a16:creationId xmlns:a16="http://schemas.microsoft.com/office/drawing/2014/main" id="{05E195D7-D05D-0C28-0E87-F287F733F87F}"/>
                  </a:ext>
                </a:extLst>
              </p:cNvPr>
              <p:cNvSpPr txBox="1"/>
              <p:nvPr/>
            </p:nvSpPr>
            <p:spPr>
              <a:xfrm>
                <a:off x="444445" y="296687"/>
                <a:ext cx="464051" cy="666385"/>
              </a:xfrm>
              <a:prstGeom prst="rect">
                <a:avLst/>
              </a:prstGeom>
            </p:spPr>
            <p:txBody>
              <a:bodyPr lIns="0" tIns="0" rIns="0" bIns="0" rtlCol="0" anchor="t">
                <a:spAutoFit/>
              </a:bodyPr>
              <a:lstStyle/>
              <a:p>
                <a:pPr algn="ctr">
                  <a:lnSpc>
                    <a:spcPts val="2639"/>
                  </a:lnSpc>
                  <a:spcBef>
                    <a:spcPct val="0"/>
                  </a:spcBef>
                </a:pPr>
                <a:r>
                  <a:rPr lang="en-US" sz="1400" b="1" dirty="0">
                    <a:solidFill>
                      <a:schemeClr val="tx1">
                        <a:lumMod val="75000"/>
                        <a:lumOff val="25000"/>
                      </a:schemeClr>
                    </a:solidFill>
                    <a:latin typeface="+mj-lt"/>
                  </a:rPr>
                  <a:t>5</a:t>
                </a:r>
              </a:p>
            </p:txBody>
          </p:sp>
        </p:grpSp>
        <p:sp>
          <p:nvSpPr>
            <p:cNvPr id="21" name="TextBox 24">
              <a:extLst>
                <a:ext uri="{FF2B5EF4-FFF2-40B4-BE49-F238E27FC236}">
                  <a16:creationId xmlns:a16="http://schemas.microsoft.com/office/drawing/2014/main" id="{AD14AF51-C9D7-F5EA-461C-6910AD0CF5B4}"/>
                </a:ext>
              </a:extLst>
            </p:cNvPr>
            <p:cNvSpPr txBox="1"/>
            <p:nvPr/>
          </p:nvSpPr>
          <p:spPr>
            <a:xfrm>
              <a:off x="17072575" y="2303495"/>
              <a:ext cx="487248" cy="499789"/>
            </a:xfrm>
            <a:prstGeom prst="rect">
              <a:avLst/>
            </a:prstGeom>
          </p:spPr>
          <p:txBody>
            <a:bodyPr wrap="square" lIns="0" tIns="0" rIns="0" bIns="0" rtlCol="0" anchor="t">
              <a:spAutoFit/>
            </a:bodyPr>
            <a:lstStyle/>
            <a:p>
              <a:pPr algn="ctr">
                <a:lnSpc>
                  <a:spcPts val="2639"/>
                </a:lnSpc>
                <a:spcBef>
                  <a:spcPct val="0"/>
                </a:spcBef>
              </a:pPr>
              <a:r>
                <a:rPr lang="en-CH" sz="1400" dirty="0">
                  <a:solidFill>
                    <a:schemeClr val="tx1">
                      <a:lumMod val="75000"/>
                      <a:lumOff val="25000"/>
                    </a:schemeClr>
                  </a:solidFill>
                  <a:latin typeface="+mj-lt"/>
                </a:rPr>
                <a:t>39</a:t>
              </a:r>
              <a:endParaRPr lang="en-US" sz="1400" dirty="0">
                <a:solidFill>
                  <a:schemeClr val="tx1">
                    <a:lumMod val="75000"/>
                    <a:lumOff val="25000"/>
                  </a:schemeClr>
                </a:solidFill>
                <a:latin typeface="+mj-lt"/>
              </a:endParaRPr>
            </a:p>
          </p:txBody>
        </p:sp>
        <p:sp>
          <p:nvSpPr>
            <p:cNvPr id="26" name="TextBox 24">
              <a:extLst>
                <a:ext uri="{FF2B5EF4-FFF2-40B4-BE49-F238E27FC236}">
                  <a16:creationId xmlns:a16="http://schemas.microsoft.com/office/drawing/2014/main" id="{FAD8DCE0-4D5A-D1FD-7F18-E06CA7AEB50D}"/>
                </a:ext>
              </a:extLst>
            </p:cNvPr>
            <p:cNvSpPr txBox="1"/>
            <p:nvPr/>
          </p:nvSpPr>
          <p:spPr>
            <a:xfrm>
              <a:off x="17072577" y="3558342"/>
              <a:ext cx="487244" cy="499789"/>
            </a:xfrm>
            <a:prstGeom prst="rect">
              <a:avLst/>
            </a:prstGeom>
          </p:spPr>
          <p:txBody>
            <a:bodyPr wrap="square" lIns="0" tIns="0" rIns="0" bIns="0" rtlCol="0" anchor="t">
              <a:spAutoFit/>
            </a:bodyPr>
            <a:lstStyle/>
            <a:p>
              <a:pPr algn="ctr">
                <a:lnSpc>
                  <a:spcPts val="2639"/>
                </a:lnSpc>
                <a:spcBef>
                  <a:spcPct val="0"/>
                </a:spcBef>
              </a:pPr>
              <a:r>
                <a:rPr lang="en-CH" sz="1400" dirty="0">
                  <a:solidFill>
                    <a:schemeClr val="tx1">
                      <a:lumMod val="75000"/>
                      <a:lumOff val="25000"/>
                    </a:schemeClr>
                  </a:solidFill>
                  <a:latin typeface="+mj-lt"/>
                </a:rPr>
                <a:t>25</a:t>
              </a:r>
              <a:endParaRPr lang="en-US" sz="1400" dirty="0">
                <a:solidFill>
                  <a:schemeClr val="tx1">
                    <a:lumMod val="75000"/>
                    <a:lumOff val="25000"/>
                  </a:schemeClr>
                </a:solidFill>
                <a:latin typeface="+mj-lt"/>
              </a:endParaRPr>
            </a:p>
          </p:txBody>
        </p:sp>
        <p:sp>
          <p:nvSpPr>
            <p:cNvPr id="29" name="TextBox 24">
              <a:extLst>
                <a:ext uri="{FF2B5EF4-FFF2-40B4-BE49-F238E27FC236}">
                  <a16:creationId xmlns:a16="http://schemas.microsoft.com/office/drawing/2014/main" id="{FB1B85CA-E5EF-98D4-1256-C3E73C467552}"/>
                </a:ext>
              </a:extLst>
            </p:cNvPr>
            <p:cNvSpPr txBox="1"/>
            <p:nvPr/>
          </p:nvSpPr>
          <p:spPr>
            <a:xfrm>
              <a:off x="17072575" y="4930935"/>
              <a:ext cx="487244" cy="499789"/>
            </a:xfrm>
            <a:prstGeom prst="rect">
              <a:avLst/>
            </a:prstGeom>
          </p:spPr>
          <p:txBody>
            <a:bodyPr wrap="square" lIns="0" tIns="0" rIns="0" bIns="0" rtlCol="0" anchor="t">
              <a:spAutoFit/>
            </a:bodyPr>
            <a:lstStyle/>
            <a:p>
              <a:pPr algn="ctr">
                <a:lnSpc>
                  <a:spcPts val="2639"/>
                </a:lnSpc>
                <a:spcBef>
                  <a:spcPct val="0"/>
                </a:spcBef>
              </a:pPr>
              <a:r>
                <a:rPr lang="en-CH" sz="1400" dirty="0">
                  <a:solidFill>
                    <a:schemeClr val="tx1">
                      <a:lumMod val="75000"/>
                      <a:lumOff val="25000"/>
                    </a:schemeClr>
                  </a:solidFill>
                  <a:latin typeface="+mj-lt"/>
                </a:rPr>
                <a:t>24</a:t>
              </a:r>
              <a:endParaRPr lang="en-US" sz="1400" dirty="0">
                <a:solidFill>
                  <a:schemeClr val="tx1">
                    <a:lumMod val="75000"/>
                    <a:lumOff val="25000"/>
                  </a:schemeClr>
                </a:solidFill>
                <a:latin typeface="+mj-lt"/>
              </a:endParaRPr>
            </a:p>
          </p:txBody>
        </p:sp>
        <p:sp>
          <p:nvSpPr>
            <p:cNvPr id="31" name="TextBox 24">
              <a:extLst>
                <a:ext uri="{FF2B5EF4-FFF2-40B4-BE49-F238E27FC236}">
                  <a16:creationId xmlns:a16="http://schemas.microsoft.com/office/drawing/2014/main" id="{EC5749B8-9916-F72B-621B-00C05D41091E}"/>
                </a:ext>
              </a:extLst>
            </p:cNvPr>
            <p:cNvSpPr txBox="1"/>
            <p:nvPr/>
          </p:nvSpPr>
          <p:spPr>
            <a:xfrm>
              <a:off x="17072577" y="6246694"/>
              <a:ext cx="487244" cy="499789"/>
            </a:xfrm>
            <a:prstGeom prst="rect">
              <a:avLst/>
            </a:prstGeom>
          </p:spPr>
          <p:txBody>
            <a:bodyPr wrap="square" lIns="0" tIns="0" rIns="0" bIns="0" rtlCol="0" anchor="t">
              <a:spAutoFit/>
            </a:bodyPr>
            <a:lstStyle/>
            <a:p>
              <a:pPr algn="ctr">
                <a:lnSpc>
                  <a:spcPts val="2639"/>
                </a:lnSpc>
                <a:spcBef>
                  <a:spcPct val="0"/>
                </a:spcBef>
              </a:pPr>
              <a:r>
                <a:rPr lang="en-CH" sz="1400" dirty="0">
                  <a:solidFill>
                    <a:schemeClr val="tx1">
                      <a:lumMod val="75000"/>
                      <a:lumOff val="25000"/>
                    </a:schemeClr>
                  </a:solidFill>
                  <a:latin typeface="+mj-lt"/>
                </a:rPr>
                <a:t>24</a:t>
              </a:r>
              <a:endParaRPr lang="en-US" sz="1400" dirty="0">
                <a:solidFill>
                  <a:schemeClr val="tx1">
                    <a:lumMod val="75000"/>
                    <a:lumOff val="25000"/>
                  </a:schemeClr>
                </a:solidFill>
                <a:latin typeface="+mj-lt"/>
              </a:endParaRPr>
            </a:p>
          </p:txBody>
        </p:sp>
        <p:sp>
          <p:nvSpPr>
            <p:cNvPr id="32" name="TextBox 24">
              <a:extLst>
                <a:ext uri="{FF2B5EF4-FFF2-40B4-BE49-F238E27FC236}">
                  <a16:creationId xmlns:a16="http://schemas.microsoft.com/office/drawing/2014/main" id="{0C5E1004-FD0E-BE65-6855-E3C6CE5C7AEE}"/>
                </a:ext>
              </a:extLst>
            </p:cNvPr>
            <p:cNvSpPr txBox="1"/>
            <p:nvPr/>
          </p:nvSpPr>
          <p:spPr>
            <a:xfrm>
              <a:off x="17072577" y="7619286"/>
              <a:ext cx="487244" cy="499789"/>
            </a:xfrm>
            <a:prstGeom prst="rect">
              <a:avLst/>
            </a:prstGeom>
          </p:spPr>
          <p:txBody>
            <a:bodyPr wrap="square" lIns="0" tIns="0" rIns="0" bIns="0" rtlCol="0" anchor="t">
              <a:spAutoFit/>
            </a:bodyPr>
            <a:lstStyle/>
            <a:p>
              <a:pPr algn="ctr">
                <a:lnSpc>
                  <a:spcPts val="2639"/>
                </a:lnSpc>
                <a:spcBef>
                  <a:spcPct val="0"/>
                </a:spcBef>
              </a:pPr>
              <a:r>
                <a:rPr lang="en-CH" sz="1400" dirty="0">
                  <a:solidFill>
                    <a:schemeClr val="tx1">
                      <a:lumMod val="75000"/>
                      <a:lumOff val="25000"/>
                    </a:schemeClr>
                  </a:solidFill>
                  <a:latin typeface="+mj-lt"/>
                </a:rPr>
                <a:t>21</a:t>
              </a:r>
              <a:endParaRPr lang="en-US" sz="1400" dirty="0">
                <a:solidFill>
                  <a:schemeClr val="tx1">
                    <a:lumMod val="75000"/>
                    <a:lumOff val="25000"/>
                  </a:schemeClr>
                </a:solidFill>
                <a:latin typeface="+mj-lt"/>
              </a:endParaRPr>
            </a:p>
          </p:txBody>
        </p:sp>
      </p:grpSp>
      <p:sp>
        <p:nvSpPr>
          <p:cNvPr id="59" name="TextBox 58">
            <a:extLst>
              <a:ext uri="{FF2B5EF4-FFF2-40B4-BE49-F238E27FC236}">
                <a16:creationId xmlns:a16="http://schemas.microsoft.com/office/drawing/2014/main" id="{B0B36F76-928D-3D87-BC6E-A4F22AAB04B7}"/>
              </a:ext>
            </a:extLst>
          </p:cNvPr>
          <p:cNvSpPr txBox="1"/>
          <p:nvPr/>
        </p:nvSpPr>
        <p:spPr>
          <a:xfrm>
            <a:off x="7027938" y="1906084"/>
            <a:ext cx="4828196" cy="665695"/>
          </a:xfrm>
          <a:prstGeom prst="rect">
            <a:avLst/>
          </a:prstGeom>
          <a:noFill/>
        </p:spPr>
        <p:txBody>
          <a:bodyPr wrap="square" lIns="91440" tIns="45720" rIns="91440" bIns="45720" rtlCol="0" anchor="t">
            <a:spAutoFit/>
          </a:bodyPr>
          <a:lstStyle/>
          <a:p>
            <a:pPr algn="ctr">
              <a:lnSpc>
                <a:spcPct val="107000"/>
              </a:lnSpc>
            </a:pPr>
            <a:r>
              <a:rPr lang="en-CH" b="1" dirty="0">
                <a:effectLst/>
                <a:latin typeface="+mj-lt"/>
                <a:ea typeface="Calibri" panose="020F0502020204030204" pitchFamily="34" charset="0"/>
                <a:cs typeface="Times New Roman" panose="02020603050405020304" pitchFamily="18" charset="0"/>
              </a:rPr>
              <a:t>MAIN PURPOSES OF SEB ASSESSMENTS</a:t>
            </a:r>
          </a:p>
          <a:p>
            <a:pPr algn="ctr"/>
            <a:endParaRPr lang="en-US" b="1" dirty="0">
              <a:latin typeface="Segoe UI" panose="020B0502040204020203" pitchFamily="34" charset="0"/>
              <a:cs typeface="Segoe UI" panose="020B0502040204020203" pitchFamily="34" charset="0"/>
            </a:endParaRPr>
          </a:p>
        </p:txBody>
      </p:sp>
      <p:sp>
        <p:nvSpPr>
          <p:cNvPr id="61" name="TextBox 14">
            <a:extLst>
              <a:ext uri="{FF2B5EF4-FFF2-40B4-BE49-F238E27FC236}">
                <a16:creationId xmlns:a16="http://schemas.microsoft.com/office/drawing/2014/main" id="{018D3B2C-F6E6-D8A8-C038-713F1ECA0EE5}"/>
              </a:ext>
            </a:extLst>
          </p:cNvPr>
          <p:cNvSpPr txBox="1"/>
          <p:nvPr/>
        </p:nvSpPr>
        <p:spPr>
          <a:xfrm>
            <a:off x="3594302" y="4169017"/>
            <a:ext cx="2750128" cy="1756891"/>
          </a:xfrm>
          <a:prstGeom prst="rect">
            <a:avLst/>
          </a:prstGeom>
        </p:spPr>
        <p:txBody>
          <a:bodyPr wrap="square" lIns="0" tIns="0" rIns="0" bIns="0" rtlCol="0" anchor="t">
            <a:spAutoFit/>
          </a:bodyPr>
          <a:lstStyle/>
          <a:p>
            <a:pPr>
              <a:lnSpc>
                <a:spcPts val="2333"/>
              </a:lnSpc>
            </a:pPr>
            <a:r>
              <a:rPr lang="en-CH" b="1" dirty="0">
                <a:latin typeface="+mj-lt"/>
              </a:rPr>
              <a:t>72% of respondents</a:t>
            </a:r>
            <a:r>
              <a:rPr lang="en-CH" dirty="0">
                <a:latin typeface="+mj-lt"/>
              </a:rPr>
              <a:t>* recognized socioeconomic benefits assessments as </a:t>
            </a:r>
            <a:r>
              <a:rPr lang="en-CH" i="1" dirty="0">
                <a:latin typeface="+mj-lt"/>
              </a:rPr>
              <a:t>very important  </a:t>
            </a:r>
            <a:r>
              <a:rPr lang="en-CH" dirty="0">
                <a:latin typeface="+mj-lt"/>
              </a:rPr>
              <a:t>for long-term planning and decision making.</a:t>
            </a:r>
          </a:p>
        </p:txBody>
      </p:sp>
      <p:pic>
        <p:nvPicPr>
          <p:cNvPr id="62" name="Picture 61">
            <a:extLst>
              <a:ext uri="{FF2B5EF4-FFF2-40B4-BE49-F238E27FC236}">
                <a16:creationId xmlns:a16="http://schemas.microsoft.com/office/drawing/2014/main" id="{05D4A88B-089F-796D-8CC5-8E21417B91FB}"/>
              </a:ext>
            </a:extLst>
          </p:cNvPr>
          <p:cNvPicPr>
            <a:picLocks noChangeAspect="1"/>
          </p:cNvPicPr>
          <p:nvPr/>
        </p:nvPicPr>
        <p:blipFill>
          <a:blip r:embed="rId2"/>
          <a:stretch>
            <a:fillRect/>
          </a:stretch>
        </p:blipFill>
        <p:spPr>
          <a:xfrm>
            <a:off x="780056" y="3929900"/>
            <a:ext cx="2139881" cy="2194750"/>
          </a:xfrm>
          <a:prstGeom prst="rect">
            <a:avLst/>
          </a:prstGeom>
        </p:spPr>
      </p:pic>
      <p:pic>
        <p:nvPicPr>
          <p:cNvPr id="9" name="Picture 8">
            <a:extLst>
              <a:ext uri="{FF2B5EF4-FFF2-40B4-BE49-F238E27FC236}">
                <a16:creationId xmlns:a16="http://schemas.microsoft.com/office/drawing/2014/main" id="{0BE9B832-FFC9-559C-4412-B41C8EAE78F7}"/>
              </a:ext>
            </a:extLst>
          </p:cNvPr>
          <p:cNvPicPr>
            <a:picLocks noChangeAspect="1"/>
          </p:cNvPicPr>
          <p:nvPr/>
        </p:nvPicPr>
        <p:blipFill>
          <a:blip r:embed="rId3"/>
          <a:stretch>
            <a:fillRect/>
          </a:stretch>
        </p:blipFill>
        <p:spPr>
          <a:xfrm>
            <a:off x="309226" y="6281799"/>
            <a:ext cx="3962282" cy="198301"/>
          </a:xfrm>
          <a:prstGeom prst="rect">
            <a:avLst/>
          </a:prstGeom>
        </p:spPr>
      </p:pic>
      <p:sp>
        <p:nvSpPr>
          <p:cNvPr id="10" name="Title 1">
            <a:extLst>
              <a:ext uri="{FF2B5EF4-FFF2-40B4-BE49-F238E27FC236}">
                <a16:creationId xmlns:a16="http://schemas.microsoft.com/office/drawing/2014/main" id="{49B41C02-CBEE-0E64-5A7A-97D301706348}"/>
              </a:ext>
            </a:extLst>
          </p:cNvPr>
          <p:cNvSpPr txBox="1">
            <a:spLocks/>
          </p:cNvSpPr>
          <p:nvPr/>
        </p:nvSpPr>
        <p:spPr>
          <a:xfrm>
            <a:off x="443385" y="1762426"/>
            <a:ext cx="10515600" cy="967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4000" dirty="0"/>
              <a:t>Relevance of socioeconomic </a:t>
            </a:r>
          </a:p>
          <a:p>
            <a:r>
              <a:rPr lang="en-CH" sz="4000" dirty="0"/>
              <a:t>benefit (SEB) assessments:</a:t>
            </a:r>
            <a:endParaRPr lang="en-AU" sz="4000" dirty="0"/>
          </a:p>
        </p:txBody>
      </p:sp>
      <p:sp>
        <p:nvSpPr>
          <p:cNvPr id="12" name="TextBox 11">
            <a:extLst>
              <a:ext uri="{FF2B5EF4-FFF2-40B4-BE49-F238E27FC236}">
                <a16:creationId xmlns:a16="http://schemas.microsoft.com/office/drawing/2014/main" id="{C60D4BB5-9BFF-06A4-CB9B-94AA44E637C7}"/>
              </a:ext>
            </a:extLst>
          </p:cNvPr>
          <p:cNvSpPr txBox="1"/>
          <p:nvPr/>
        </p:nvSpPr>
        <p:spPr>
          <a:xfrm>
            <a:off x="309226" y="6515426"/>
            <a:ext cx="5827351" cy="369332"/>
          </a:xfrm>
          <a:prstGeom prst="rect">
            <a:avLst/>
          </a:prstGeom>
          <a:noFill/>
        </p:spPr>
        <p:txBody>
          <a:bodyPr wrap="square">
            <a:spAutoFit/>
          </a:bodyPr>
          <a:lstStyle/>
          <a:p>
            <a:r>
              <a:rPr lang="en-CH" sz="900" i="1" dirty="0">
                <a:solidFill>
                  <a:schemeClr val="tx1">
                    <a:lumMod val="50000"/>
                    <a:lumOff val="50000"/>
                  </a:schemeClr>
                </a:solidFill>
                <a:latin typeface="+mj-lt"/>
                <a:cs typeface="Segoe UI Semibold"/>
              </a:rPr>
              <a:t>Note: *</a:t>
            </a:r>
            <a:r>
              <a:rPr lang="en-US" sz="900" i="1" dirty="0">
                <a:solidFill>
                  <a:schemeClr val="tx1">
                    <a:lumMod val="50000"/>
                    <a:lumOff val="50000"/>
                  </a:schemeClr>
                </a:solidFill>
                <a:latin typeface="+mj-lt"/>
                <a:cs typeface="Segoe UI Semibold"/>
              </a:rPr>
              <a:t>There have been 47 structured interviews</a:t>
            </a:r>
            <a:r>
              <a:rPr lang="en-CH" sz="900" i="1" dirty="0">
                <a:solidFill>
                  <a:schemeClr val="tx1">
                    <a:lumMod val="50000"/>
                    <a:lumOff val="50000"/>
                  </a:schemeClr>
                </a:solidFill>
                <a:latin typeface="+mj-lt"/>
                <a:cs typeface="Segoe UI Semibold"/>
              </a:rPr>
              <a:t>.</a:t>
            </a:r>
            <a:r>
              <a:rPr lang="en-US" sz="900" i="1" dirty="0">
                <a:solidFill>
                  <a:schemeClr val="tx1">
                    <a:lumMod val="50000"/>
                    <a:lumOff val="50000"/>
                  </a:schemeClr>
                </a:solidFill>
                <a:latin typeface="+mj-lt"/>
                <a:cs typeface="Segoe UI Semibold"/>
              </a:rPr>
              <a:t> 4</a:t>
            </a:r>
            <a:r>
              <a:rPr lang="en-CH" sz="900" i="1" dirty="0">
                <a:solidFill>
                  <a:schemeClr val="tx1">
                    <a:lumMod val="50000"/>
                    <a:lumOff val="50000"/>
                  </a:schemeClr>
                </a:solidFill>
                <a:latin typeface="+mj-lt"/>
                <a:cs typeface="Segoe UI Semibold"/>
              </a:rPr>
              <a:t>6</a:t>
            </a:r>
            <a:r>
              <a:rPr lang="en-US" sz="900" i="1" dirty="0">
                <a:solidFill>
                  <a:schemeClr val="tx1">
                    <a:lumMod val="50000"/>
                    <a:lumOff val="50000"/>
                  </a:schemeClr>
                </a:solidFill>
                <a:latin typeface="+mj-lt"/>
                <a:cs typeface="Segoe UI Semibold"/>
              </a:rPr>
              <a:t> survey respondents responded to the above-mentioned question on the </a:t>
            </a:r>
            <a:r>
              <a:rPr lang="en-CH" sz="900" i="1" dirty="0">
                <a:solidFill>
                  <a:schemeClr val="tx1">
                    <a:lumMod val="50000"/>
                    <a:lumOff val="50000"/>
                  </a:schemeClr>
                </a:solidFill>
                <a:latin typeface="+mj-lt"/>
                <a:cs typeface="Segoe UI Semibold"/>
              </a:rPr>
              <a:t>importance</a:t>
            </a:r>
            <a:r>
              <a:rPr lang="en-US" sz="900" i="1" dirty="0">
                <a:solidFill>
                  <a:schemeClr val="tx1">
                    <a:lumMod val="50000"/>
                    <a:lumOff val="50000"/>
                  </a:schemeClr>
                </a:solidFill>
                <a:latin typeface="+mj-lt"/>
                <a:cs typeface="Segoe UI Semibold"/>
              </a:rPr>
              <a:t> of SEB assessments.</a:t>
            </a:r>
            <a:r>
              <a:rPr lang="en-CH" sz="900" i="1" dirty="0">
                <a:solidFill>
                  <a:schemeClr val="tx1">
                    <a:lumMod val="50000"/>
                    <a:lumOff val="50000"/>
                  </a:schemeClr>
                </a:solidFill>
                <a:latin typeface="+mj-lt"/>
                <a:cs typeface="Segoe UI Semibold"/>
              </a:rPr>
              <a:t>  </a:t>
            </a:r>
            <a:endParaRPr lang="en-US" sz="900" i="1" dirty="0">
              <a:solidFill>
                <a:schemeClr val="tx1">
                  <a:lumMod val="50000"/>
                  <a:lumOff val="50000"/>
                </a:schemeClr>
              </a:solidFill>
              <a:latin typeface="+mj-lt"/>
              <a:cs typeface="Segoe UI Semibold"/>
            </a:endParaRPr>
          </a:p>
        </p:txBody>
      </p:sp>
      <p:sp>
        <p:nvSpPr>
          <p:cNvPr id="13" name="TextBox 12">
            <a:extLst>
              <a:ext uri="{FF2B5EF4-FFF2-40B4-BE49-F238E27FC236}">
                <a16:creationId xmlns:a16="http://schemas.microsoft.com/office/drawing/2014/main" id="{484F6C7C-540D-3767-7F8B-669CBC5E1215}"/>
              </a:ext>
            </a:extLst>
          </p:cNvPr>
          <p:cNvSpPr txBox="1"/>
          <p:nvPr/>
        </p:nvSpPr>
        <p:spPr>
          <a:xfrm>
            <a:off x="7094903" y="6281799"/>
            <a:ext cx="5028165" cy="507831"/>
          </a:xfrm>
          <a:prstGeom prst="rect">
            <a:avLst/>
          </a:prstGeom>
          <a:noFill/>
        </p:spPr>
        <p:txBody>
          <a:bodyPr wrap="square">
            <a:spAutoFit/>
          </a:bodyPr>
          <a:lstStyle/>
          <a:p>
            <a:r>
              <a:rPr lang="en-CH" sz="900" i="1" dirty="0">
                <a:solidFill>
                  <a:schemeClr val="tx1">
                    <a:lumMod val="50000"/>
                    <a:lumOff val="50000"/>
                  </a:schemeClr>
                </a:solidFill>
                <a:latin typeface="+mj-lt"/>
                <a:cs typeface="Segoe UI Semibold"/>
              </a:rPr>
              <a:t>Note: For the above-mentioned ques</a:t>
            </a:r>
            <a:r>
              <a:rPr lang="fr-CH" sz="900" i="1" dirty="0">
                <a:solidFill>
                  <a:schemeClr val="tx1">
                    <a:lumMod val="50000"/>
                    <a:lumOff val="50000"/>
                  </a:schemeClr>
                </a:solidFill>
                <a:latin typeface="+mj-lt"/>
                <a:cs typeface="Segoe UI Semibold"/>
              </a:rPr>
              <a:t>ti</a:t>
            </a:r>
            <a:r>
              <a:rPr lang="en-CH" sz="900" i="1" dirty="0">
                <a:solidFill>
                  <a:schemeClr val="tx1">
                    <a:lumMod val="50000"/>
                    <a:lumOff val="50000"/>
                  </a:schemeClr>
                </a:solidFill>
                <a:latin typeface="+mj-lt"/>
                <a:cs typeface="Segoe UI Semibold"/>
              </a:rPr>
              <a:t>on on the purposes of SEB assessments, multiple answers could be selected; all 47 survey respondents responded to the above-mentioned question on the purposes of SEB assessments.</a:t>
            </a:r>
            <a:endParaRPr lang="en-US" sz="900" i="1" dirty="0">
              <a:solidFill>
                <a:schemeClr val="tx1">
                  <a:lumMod val="50000"/>
                  <a:lumOff val="50000"/>
                </a:schemeClr>
              </a:solidFill>
              <a:latin typeface="+mj-lt"/>
              <a:cs typeface="Segoe UI Semibold"/>
            </a:endParaRPr>
          </a:p>
        </p:txBody>
      </p:sp>
      <p:pic>
        <p:nvPicPr>
          <p:cNvPr id="11" name="Picture 10" descr="A logo with a sun and blue waves&#10;&#10;Description automatically generated">
            <a:extLst>
              <a:ext uri="{FF2B5EF4-FFF2-40B4-BE49-F238E27FC236}">
                <a16:creationId xmlns:a16="http://schemas.microsoft.com/office/drawing/2014/main" id="{4655FCFD-D7E2-C137-500A-C77624077C7F}"/>
              </a:ext>
            </a:extLst>
          </p:cNvPr>
          <p:cNvPicPr>
            <a:picLocks noChangeAspect="1"/>
          </p:cNvPicPr>
          <p:nvPr/>
        </p:nvPicPr>
        <p:blipFill rotWithShape="1">
          <a:blip r:embed="rId4">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106409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3C9D-81BA-3778-38B4-C817CB4B0C81}"/>
              </a:ext>
            </a:extLst>
          </p:cNvPr>
          <p:cNvSpPr>
            <a:spLocks noGrp="1"/>
          </p:cNvSpPr>
          <p:nvPr>
            <p:ph type="title"/>
          </p:nvPr>
        </p:nvSpPr>
        <p:spPr>
          <a:xfrm>
            <a:off x="381960" y="1621910"/>
            <a:ext cx="10540963" cy="967125"/>
          </a:xfrm>
        </p:spPr>
        <p:txBody>
          <a:bodyPr>
            <a:normAutofit fontScale="90000"/>
          </a:bodyPr>
          <a:lstStyle/>
          <a:p>
            <a:r>
              <a:rPr lang="en-CH" dirty="0"/>
              <a:t>Panel on Socioeconomic Benefits to Support </a:t>
            </a:r>
            <a:br>
              <a:rPr lang="en-CH" dirty="0"/>
            </a:br>
            <a:r>
              <a:rPr lang="en-CH" dirty="0"/>
              <a:t>Early Warnings for All:</a:t>
            </a:r>
            <a:endParaRPr lang="en-AU" dirty="0"/>
          </a:p>
        </p:txBody>
      </p:sp>
      <p:sp>
        <p:nvSpPr>
          <p:cNvPr id="5" name="Shape 79">
            <a:extLst>
              <a:ext uri="{FF2B5EF4-FFF2-40B4-BE49-F238E27FC236}">
                <a16:creationId xmlns:a16="http://schemas.microsoft.com/office/drawing/2014/main" id="{1640545F-6A71-6B51-6139-965709F540EC}"/>
              </a:ext>
            </a:extLst>
          </p:cNvPr>
          <p:cNvSpPr/>
          <p:nvPr/>
        </p:nvSpPr>
        <p:spPr>
          <a:xfrm>
            <a:off x="467436" y="2782225"/>
            <a:ext cx="6953271" cy="27699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800"/>
            </a:pPr>
            <a:r>
              <a:rPr lang="en-CH" b="1" dirty="0">
                <a:latin typeface="+mj-lt"/>
                <a:ea typeface="Verdana" panose="020B0604030504040204" pitchFamily="34" charset="0"/>
                <a:cs typeface="Aharoni" panose="02010803020104030203" pitchFamily="2" charset="-79"/>
              </a:rPr>
              <a:t>ESTABLISHMENT</a:t>
            </a:r>
          </a:p>
        </p:txBody>
      </p:sp>
      <p:sp>
        <p:nvSpPr>
          <p:cNvPr id="6" name="Shape 79">
            <a:extLst>
              <a:ext uri="{FF2B5EF4-FFF2-40B4-BE49-F238E27FC236}">
                <a16:creationId xmlns:a16="http://schemas.microsoft.com/office/drawing/2014/main" id="{68CB0462-C20E-971D-4AF2-1263F14911AD}"/>
              </a:ext>
            </a:extLst>
          </p:cNvPr>
          <p:cNvSpPr/>
          <p:nvPr/>
        </p:nvSpPr>
        <p:spPr>
          <a:xfrm>
            <a:off x="467435" y="4007867"/>
            <a:ext cx="6953271" cy="27699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800"/>
            </a:pPr>
            <a:r>
              <a:rPr lang="fr-CH" b="1" dirty="0">
                <a:latin typeface="+mj-lt"/>
                <a:ea typeface="Verdana" panose="020B0604030504040204" pitchFamily="34" charset="0"/>
                <a:cs typeface="Aharoni" panose="02010803020104030203" pitchFamily="2" charset="-79"/>
              </a:rPr>
              <a:t>OBJECTIVE</a:t>
            </a:r>
            <a:endParaRPr lang="en-CH" b="1" dirty="0">
              <a:latin typeface="+mj-lt"/>
              <a:ea typeface="Verdana" panose="020B0604030504040204" pitchFamily="34" charset="0"/>
              <a:cs typeface="Aharoni" panose="02010803020104030203" pitchFamily="2" charset="-79"/>
            </a:endParaRPr>
          </a:p>
        </p:txBody>
      </p:sp>
      <p:sp>
        <p:nvSpPr>
          <p:cNvPr id="7" name="Shape 79">
            <a:extLst>
              <a:ext uri="{FF2B5EF4-FFF2-40B4-BE49-F238E27FC236}">
                <a16:creationId xmlns:a16="http://schemas.microsoft.com/office/drawing/2014/main" id="{88B1A23A-A200-D9D5-23B0-3E20C2902EC2}"/>
              </a:ext>
            </a:extLst>
          </p:cNvPr>
          <p:cNvSpPr/>
          <p:nvPr/>
        </p:nvSpPr>
        <p:spPr>
          <a:xfrm>
            <a:off x="467435" y="5452294"/>
            <a:ext cx="14291951" cy="27699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800"/>
            </a:pPr>
            <a:r>
              <a:rPr lang="en-CH" b="1" dirty="0">
                <a:latin typeface="+mj-lt"/>
                <a:ea typeface="Verdana" panose="020B0604030504040204" pitchFamily="34" charset="0"/>
                <a:cs typeface="Aharoni" panose="02010803020104030203" pitchFamily="2" charset="-79"/>
              </a:rPr>
              <a:t>MEMBERS</a:t>
            </a:r>
          </a:p>
        </p:txBody>
      </p:sp>
      <p:sp>
        <p:nvSpPr>
          <p:cNvPr id="8" name="TextBox 7">
            <a:extLst>
              <a:ext uri="{FF2B5EF4-FFF2-40B4-BE49-F238E27FC236}">
                <a16:creationId xmlns:a16="http://schemas.microsoft.com/office/drawing/2014/main" id="{6B7054C1-5D80-335D-3B9E-D6384E6CF0D6}"/>
              </a:ext>
            </a:extLst>
          </p:cNvPr>
          <p:cNvSpPr txBox="1"/>
          <p:nvPr/>
        </p:nvSpPr>
        <p:spPr>
          <a:xfrm>
            <a:off x="381960" y="3118709"/>
            <a:ext cx="6953271" cy="646331"/>
          </a:xfrm>
          <a:prstGeom prst="rect">
            <a:avLst/>
          </a:prstGeom>
          <a:noFill/>
        </p:spPr>
        <p:txBody>
          <a:bodyPr wrap="square">
            <a:spAutoFit/>
          </a:bodyPr>
          <a:lstStyle/>
          <a:p>
            <a:r>
              <a:rPr lang="en-US" dirty="0">
                <a:latin typeface="+mj-lt"/>
                <a:ea typeface="+mn-lt"/>
                <a:cs typeface="+mn-lt"/>
              </a:rPr>
              <a:t>Established in June 2022 at the seventy-fifth session of the WMO Executive Council (Decision 17 (EC-75))</a:t>
            </a:r>
            <a:r>
              <a:rPr lang="en-CH" dirty="0">
                <a:latin typeface="+mj-lt"/>
                <a:ea typeface="+mn-lt"/>
                <a:cs typeface="+mn-lt"/>
              </a:rPr>
              <a:t>; Inaugural Meeting in June 2023.</a:t>
            </a:r>
            <a:endParaRPr lang="en-US" dirty="0">
              <a:latin typeface="+mj-lt"/>
              <a:ea typeface="+mn-lt"/>
              <a:cs typeface="+mn-lt"/>
            </a:endParaRPr>
          </a:p>
        </p:txBody>
      </p:sp>
      <p:sp>
        <p:nvSpPr>
          <p:cNvPr id="9" name="TextBox 8">
            <a:extLst>
              <a:ext uri="{FF2B5EF4-FFF2-40B4-BE49-F238E27FC236}">
                <a16:creationId xmlns:a16="http://schemas.microsoft.com/office/drawing/2014/main" id="{93F9F420-E1A7-EC57-6EEF-26BBC8773A3C}"/>
              </a:ext>
            </a:extLst>
          </p:cNvPr>
          <p:cNvSpPr txBox="1"/>
          <p:nvPr/>
        </p:nvSpPr>
        <p:spPr>
          <a:xfrm>
            <a:off x="381960" y="4305731"/>
            <a:ext cx="6953271" cy="923330"/>
          </a:xfrm>
          <a:prstGeom prst="rect">
            <a:avLst/>
          </a:prstGeom>
          <a:noFill/>
        </p:spPr>
        <p:txBody>
          <a:bodyPr wrap="square">
            <a:spAutoFit/>
          </a:bodyPr>
          <a:lstStyle/>
          <a:p>
            <a:r>
              <a:rPr lang="en-US" dirty="0">
                <a:latin typeface="+mj-lt"/>
              </a:rPr>
              <a:t>The Panel aims to strengthen aligned efforts to inform on the benefits of early warning systems in support of the UN Secretary-General’s Early Warning for All (EW4All) initiative.</a:t>
            </a:r>
            <a:endParaRPr lang="en-US" b="0" i="0" dirty="0">
              <a:effectLst/>
              <a:latin typeface="+mj-lt"/>
            </a:endParaRPr>
          </a:p>
        </p:txBody>
      </p:sp>
      <p:sp>
        <p:nvSpPr>
          <p:cNvPr id="10" name="TextBox 9">
            <a:extLst>
              <a:ext uri="{FF2B5EF4-FFF2-40B4-BE49-F238E27FC236}">
                <a16:creationId xmlns:a16="http://schemas.microsoft.com/office/drawing/2014/main" id="{C41C2922-5E66-C8F6-F52A-DC671FF880D2}"/>
              </a:ext>
            </a:extLst>
          </p:cNvPr>
          <p:cNvSpPr txBox="1"/>
          <p:nvPr/>
        </p:nvSpPr>
        <p:spPr>
          <a:xfrm>
            <a:off x="381960" y="5742558"/>
            <a:ext cx="7124220" cy="923330"/>
          </a:xfrm>
          <a:prstGeom prst="rect">
            <a:avLst/>
          </a:prstGeom>
          <a:noFill/>
        </p:spPr>
        <p:txBody>
          <a:bodyPr wrap="square">
            <a:spAutoFit/>
          </a:bodyPr>
          <a:lstStyle/>
          <a:p>
            <a:r>
              <a:rPr lang="en-US" dirty="0">
                <a:latin typeface="+mj-lt"/>
                <a:ea typeface="+mn-lt"/>
                <a:cs typeface="+mn-lt"/>
              </a:rPr>
              <a:t>14 </a:t>
            </a:r>
            <a:r>
              <a:rPr lang="en-CH" dirty="0">
                <a:latin typeface="+mj-lt"/>
                <a:ea typeface="+mn-lt"/>
                <a:cs typeface="+mn-lt"/>
              </a:rPr>
              <a:t>M</a:t>
            </a:r>
            <a:r>
              <a:rPr lang="en-US" dirty="0">
                <a:latin typeface="+mj-lt"/>
                <a:ea typeface="+mn-lt"/>
                <a:cs typeface="+mn-lt"/>
              </a:rPr>
              <a:t>embers from</a:t>
            </a:r>
            <a:r>
              <a:rPr lang="en-CH" dirty="0">
                <a:latin typeface="+mj-lt"/>
                <a:ea typeface="+mn-lt"/>
                <a:cs typeface="+mn-lt"/>
              </a:rPr>
              <a:t> </a:t>
            </a:r>
            <a:r>
              <a:rPr lang="en-US" dirty="0">
                <a:latin typeface="+mj-lt"/>
                <a:ea typeface="+mn-lt"/>
                <a:cs typeface="+mn-lt"/>
              </a:rPr>
              <a:t>UN Regional Commissions, </a:t>
            </a:r>
            <a:r>
              <a:rPr lang="en-CH">
                <a:latin typeface="+mj-lt"/>
                <a:ea typeface="+mn-lt"/>
                <a:cs typeface="+mn-lt"/>
              </a:rPr>
              <a:t>and </a:t>
            </a:r>
            <a:r>
              <a:rPr lang="en-US">
                <a:latin typeface="+mj-lt"/>
                <a:ea typeface="+mn-lt"/>
                <a:cs typeface="+mn-lt"/>
              </a:rPr>
              <a:t>International </a:t>
            </a:r>
            <a:r>
              <a:rPr lang="en-US" dirty="0">
                <a:latin typeface="+mj-lt"/>
                <a:ea typeface="+mn-lt"/>
                <a:cs typeface="+mn-lt"/>
              </a:rPr>
              <a:t>Organizations;</a:t>
            </a:r>
            <a:r>
              <a:rPr lang="en-CH" dirty="0">
                <a:latin typeface="+mj-lt"/>
                <a:ea typeface="+mn-lt"/>
                <a:cs typeface="+mn-lt"/>
              </a:rPr>
              <a:t> </a:t>
            </a:r>
            <a:r>
              <a:rPr lang="en-US" dirty="0">
                <a:latin typeface="+mj-lt"/>
                <a:ea typeface="+mn-lt"/>
                <a:cs typeface="+mn-lt"/>
              </a:rPr>
              <a:t>Development Agencies;</a:t>
            </a:r>
            <a:r>
              <a:rPr lang="en-CH" dirty="0">
                <a:latin typeface="+mj-lt"/>
                <a:ea typeface="+mn-lt"/>
                <a:cs typeface="+mn-lt"/>
              </a:rPr>
              <a:t> </a:t>
            </a:r>
            <a:r>
              <a:rPr lang="en-US" dirty="0">
                <a:latin typeface="+mj-lt"/>
                <a:ea typeface="+mn-lt"/>
                <a:cs typeface="+mn-lt"/>
              </a:rPr>
              <a:t>Academia;</a:t>
            </a:r>
            <a:r>
              <a:rPr lang="en-CH" dirty="0">
                <a:latin typeface="+mj-lt"/>
                <a:ea typeface="+mn-lt"/>
                <a:cs typeface="+mn-lt"/>
              </a:rPr>
              <a:t> </a:t>
            </a:r>
            <a:r>
              <a:rPr lang="en-US" dirty="0">
                <a:latin typeface="+mj-lt"/>
                <a:ea typeface="+mn-lt"/>
                <a:cs typeface="+mn-lt"/>
              </a:rPr>
              <a:t>Civil Society &amp; Private Sector;</a:t>
            </a:r>
            <a:r>
              <a:rPr lang="en-CH" dirty="0">
                <a:latin typeface="+mj-lt"/>
                <a:ea typeface="+mn-lt"/>
                <a:cs typeface="+mn-lt"/>
              </a:rPr>
              <a:t> </a:t>
            </a:r>
            <a:r>
              <a:rPr lang="fr-CH" dirty="0">
                <a:latin typeface="+mj-lt"/>
                <a:ea typeface="+mn-lt"/>
                <a:cs typeface="+mn-lt"/>
              </a:rPr>
              <a:t>and the </a:t>
            </a:r>
            <a:r>
              <a:rPr lang="en-US" dirty="0">
                <a:latin typeface="+mj-lt"/>
                <a:ea typeface="+mn-lt"/>
                <a:cs typeface="+mn-lt"/>
              </a:rPr>
              <a:t>WMO</a:t>
            </a:r>
            <a:r>
              <a:rPr lang="en-CH" dirty="0">
                <a:latin typeface="+mj-lt"/>
                <a:ea typeface="+mn-lt"/>
                <a:cs typeface="+mn-lt"/>
              </a:rPr>
              <a:t> </a:t>
            </a:r>
            <a:r>
              <a:rPr lang="en-US" dirty="0">
                <a:latin typeface="+mj-lt"/>
                <a:ea typeface="+mn-lt"/>
                <a:cs typeface="+mn-lt"/>
              </a:rPr>
              <a:t>Community</a:t>
            </a:r>
            <a:r>
              <a:rPr lang="en-CH" dirty="0">
                <a:latin typeface="+mj-lt"/>
                <a:ea typeface="+mn-lt"/>
                <a:cs typeface="+mn-lt"/>
              </a:rPr>
              <a:t>.</a:t>
            </a:r>
            <a:endParaRPr lang="en-US" dirty="0">
              <a:latin typeface="+mj-lt"/>
              <a:ea typeface="+mn-lt"/>
              <a:cs typeface="+mn-lt"/>
            </a:endParaRPr>
          </a:p>
        </p:txBody>
      </p:sp>
      <p:pic>
        <p:nvPicPr>
          <p:cNvPr id="12" name="Picture 4" descr=" ">
            <a:extLst>
              <a:ext uri="{FF2B5EF4-FFF2-40B4-BE49-F238E27FC236}">
                <a16:creationId xmlns:a16="http://schemas.microsoft.com/office/drawing/2014/main" id="{E72B049F-D34D-FEF6-1A8E-69F09FCF0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180" y="2785135"/>
            <a:ext cx="4271488" cy="2849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sun and blue waves&#10;&#10;Description automatically generated">
            <a:extLst>
              <a:ext uri="{FF2B5EF4-FFF2-40B4-BE49-F238E27FC236}">
                <a16:creationId xmlns:a16="http://schemas.microsoft.com/office/drawing/2014/main" id="{3AAB29B2-8975-7502-A248-49303DB78610}"/>
              </a:ext>
            </a:extLst>
          </p:cNvPr>
          <p:cNvPicPr>
            <a:picLocks noChangeAspect="1"/>
          </p:cNvPicPr>
          <p:nvPr/>
        </p:nvPicPr>
        <p:blipFill rotWithShape="1">
          <a:blip r:embed="rId3">
            <a:extLst>
              <a:ext uri="{28A0092B-C50C-407E-A947-70E740481C1C}">
                <a14:useLocalDpi xmlns:a14="http://schemas.microsoft.com/office/drawing/2010/main" val="0"/>
              </a:ext>
            </a:extLst>
          </a:blip>
          <a:srcRect t="16743" b="20296"/>
          <a:stretch/>
        </p:blipFill>
        <p:spPr>
          <a:xfrm>
            <a:off x="0" y="0"/>
            <a:ext cx="12192000" cy="1655763"/>
          </a:xfrm>
          <a:prstGeom prst="rect">
            <a:avLst/>
          </a:prstGeom>
        </p:spPr>
      </p:pic>
    </p:spTree>
    <p:extLst>
      <p:ext uri="{BB962C8B-B14F-4D97-AF65-F5344CB8AC3E}">
        <p14:creationId xmlns:p14="http://schemas.microsoft.com/office/powerpoint/2010/main" val="1544241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585CC5CA741C488DCE8014D9DA0253" ma:contentTypeVersion="16" ma:contentTypeDescription="Create a new document." ma:contentTypeScope="" ma:versionID="ee30ba377c446f387957d58181026059">
  <xsd:schema xmlns:xsd="http://www.w3.org/2001/XMLSchema" xmlns:xs="http://www.w3.org/2001/XMLSchema" xmlns:p="http://schemas.microsoft.com/office/2006/metadata/properties" xmlns:ns3="07df4b02-2634-4913-b2a1-f788f994a0fa" xmlns:ns4="fd0d016c-c8c6-419f-8b19-58ce7732d002" targetNamespace="http://schemas.microsoft.com/office/2006/metadata/properties" ma:root="true" ma:fieldsID="ea7770d6c6baaf76ccb962e160b5ccf1" ns3:_="" ns4:_="">
    <xsd:import namespace="07df4b02-2634-4913-b2a1-f788f994a0fa"/>
    <xsd:import namespace="fd0d016c-c8c6-419f-8b19-58ce7732d00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b02-2634-4913-b2a1-f788f994a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d016c-c8c6-419f-8b19-58ce7732d00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7df4b02-2634-4913-b2a1-f788f994a0fa" xsi:nil="true"/>
  </documentManagement>
</p:properties>
</file>

<file path=customXml/itemProps1.xml><?xml version="1.0" encoding="utf-8"?>
<ds:datastoreItem xmlns:ds="http://schemas.openxmlformats.org/officeDocument/2006/customXml" ds:itemID="{E5D80342-BD42-49F7-92E8-A3392DFDF3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f4b02-2634-4913-b2a1-f788f994a0fa"/>
    <ds:schemaRef ds:uri="fd0d016c-c8c6-419f-8b19-58ce7732d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E5D841-1494-4386-A0EC-F145AFC6461F}">
  <ds:schemaRefs>
    <ds:schemaRef ds:uri="http://schemas.microsoft.com/sharepoint/v3/contenttype/forms"/>
  </ds:schemaRefs>
</ds:datastoreItem>
</file>

<file path=customXml/itemProps3.xml><?xml version="1.0" encoding="utf-8"?>
<ds:datastoreItem xmlns:ds="http://schemas.openxmlformats.org/officeDocument/2006/customXml" ds:itemID="{0B684322-994B-47EE-9857-79E792DD21DC}">
  <ds:schemaRefs>
    <ds:schemaRef ds:uri="http://purl.org/dc/terms/"/>
    <ds:schemaRef ds:uri="http://schemas.microsoft.com/office/2006/documentManagement/types"/>
    <ds:schemaRef ds:uri="http://www.w3.org/XML/1998/namespace"/>
    <ds:schemaRef ds:uri="07df4b02-2634-4913-b2a1-f788f994a0fa"/>
    <ds:schemaRef ds:uri="fd0d016c-c8c6-419f-8b19-58ce7732d002"/>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2137</TotalTime>
  <Words>1130</Words>
  <Application>Microsoft Office PowerPoint</Application>
  <PresentationFormat>Widescreen</PresentationFormat>
  <Paragraphs>123</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OpenSansRegular</vt:lpstr>
      <vt:lpstr>opregular</vt:lpstr>
      <vt:lpstr>Segoe UI</vt:lpstr>
      <vt:lpstr>Trebuchet MS</vt:lpstr>
      <vt:lpstr>Wingdings</vt:lpstr>
      <vt:lpstr>Office Theme</vt:lpstr>
      <vt:lpstr>Agenda Item: 5  </vt:lpstr>
      <vt:lpstr>Purpose of the paper:</vt:lpstr>
      <vt:lpstr>19th World Meteorological Congress:</vt:lpstr>
      <vt:lpstr>19th World Meteorological Congress:</vt:lpstr>
      <vt:lpstr>Updated WMO Atlas of Mortality and Economic  Losses from Weather, Climate and Water Extremes (1970-2021):</vt:lpstr>
      <vt:lpstr>Human and economic costs in RA 5 –  South-West Pacific (1970-2021):</vt:lpstr>
      <vt:lpstr>  </vt:lpstr>
      <vt:lpstr>  </vt:lpstr>
      <vt:lpstr>Panel on Socioeconomic Benefits to Support  Early Warnings for All:</vt:lpstr>
      <vt:lpstr>HydroHub Ministerial Roundtables</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Nanette Woonton</dc:creator>
  <cp:lastModifiedBy>Tessa TAFUA</cp:lastModifiedBy>
  <cp:revision>9</cp:revision>
  <dcterms:created xsi:type="dcterms:W3CDTF">2023-07-10T01:01:36Z</dcterms:created>
  <dcterms:modified xsi:type="dcterms:W3CDTF">2023-08-13T10:29:59Z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0x01010015585CC5CA741C488DCE8014D9DA0253</vt:lpwstr>
  </property>
</Properties>
</file>