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F103329-79EA-46C9-A9D8-4FE3678B87AE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22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2017-002 Edition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910F7-A0A9-4CFE-8052-7657C410988D}" type="datetimeFigureOut">
              <a:rPr lang="en-AU" smtClean="0"/>
              <a:t>1/06/2017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17321-1090-4E55-B6B7-04148744D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26109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2017-002 Edition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55A30-9ABB-45EB-9F5E-D1E2453002A4}" type="datetimeFigureOut">
              <a:rPr lang="en-AU" smtClean="0"/>
              <a:t>1/06/2017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D7492-956E-4E41-B366-B123F682E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37240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2017-002 Edition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69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2017-002 Edition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99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B3E-7CD0-41A6-8788-5525559F130A}" type="datetime1">
              <a:rPr lang="en-AU" smtClean="0"/>
              <a:t>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04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45BD-0807-49D2-85F0-6CAD9BE8F56B}" type="datetime1">
              <a:rPr lang="en-AU" smtClean="0"/>
              <a:t>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82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3C3A-7B85-4658-B283-49FCC9758DA3}" type="datetime1">
              <a:rPr lang="en-AU" smtClean="0"/>
              <a:t>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2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B7D0-8A97-4F70-A395-4209FB2C2315}" type="datetime1">
              <a:rPr lang="en-AU" smtClean="0"/>
              <a:t>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737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588A-5CDF-4445-88CE-DB48B679691D}" type="datetime1">
              <a:rPr lang="en-AU" smtClean="0"/>
              <a:t>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42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4D1F-7FD2-4A30-BE0C-630F54FAAF3A}" type="datetime1">
              <a:rPr lang="en-AU" smtClean="0"/>
              <a:t>1/06/2017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89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A28A-6103-4690-B7B8-9929C1D38347}" type="datetime1">
              <a:rPr lang="en-AU" smtClean="0"/>
              <a:t>1/06/2017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80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1237-7B1B-4152-BA49-2D8BF8A1ECF5}" type="datetime1">
              <a:rPr lang="en-AU" smtClean="0"/>
              <a:t>1/06/2017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74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1C14-4234-4ED0-965E-45D1FD503C7A}" type="datetime1">
              <a:rPr lang="en-AU" smtClean="0"/>
              <a:t>1/06/2017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61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2DE2-CED9-4ADD-B93E-A152977756BF}" type="datetime1">
              <a:rPr lang="en-AU" smtClean="0"/>
              <a:t>1/06/2017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5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65AC-7B1F-4CE0-A6C1-2EEF2F86F6C4}" type="datetime1">
              <a:rPr lang="en-AU" smtClean="0"/>
              <a:t>1/06/2017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68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00C42-D102-4F7A-927C-0F4A0E86CB78}" type="datetime1">
              <a:rPr lang="en-AU" smtClean="0"/>
              <a:t>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68A90-B464-4B6B-8749-F4795B71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15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likp.sprep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clikp.sprep.org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prep.org/" TargetMode="External"/><Relationship Id="rId5" Type="http://schemas.openxmlformats.org/officeDocument/2006/relationships/hyperlink" Target="mailto:sprep@sprep.or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250" y="181180"/>
            <a:ext cx="6319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Republic of Korea-Pacific Islands </a:t>
            </a:r>
            <a:endParaRPr lang="en-US" b="1" dirty="0" smtClean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Climate </a:t>
            </a:r>
            <a:r>
              <a:rPr lang="en-US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Prediction Services Project</a:t>
            </a:r>
          </a:p>
          <a:p>
            <a:pPr algn="ctr"/>
            <a:r>
              <a:rPr lang="en-US" sz="2000" b="1" dirty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Consensus </a:t>
            </a:r>
            <a:r>
              <a:rPr lang="en-US" sz="2000" b="1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Rainfall Forecast </a:t>
            </a:r>
            <a:r>
              <a:rPr lang="en-US" sz="2000" b="1" dirty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– </a:t>
            </a:r>
            <a:r>
              <a:rPr lang="en-US" sz="2000" b="1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June</a:t>
            </a:r>
            <a:r>
              <a:rPr lang="en-US" sz="2000" b="1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en-US" sz="2000" b="1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August</a:t>
            </a:r>
            <a:r>
              <a:rPr lang="en-US" sz="2000" b="1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2017</a:t>
            </a:r>
            <a:endParaRPr lang="en-AU" sz="2000" b="1" dirty="0">
              <a:ln w="95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3483" y="1219200"/>
            <a:ext cx="6219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981" y="3602262"/>
            <a:ext cx="2849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Figure 1: Consensus Rainfall Forecast for the Pacific Islands – </a:t>
            </a:r>
            <a:r>
              <a:rPr lang="en-US" sz="1050" i="1" dirty="0" smtClean="0"/>
              <a:t>June </a:t>
            </a:r>
            <a:r>
              <a:rPr lang="en-US" sz="1050" i="1" dirty="0" smtClean="0"/>
              <a:t>to </a:t>
            </a:r>
            <a:r>
              <a:rPr lang="en-US" sz="1050" i="1" dirty="0" smtClean="0"/>
              <a:t>August </a:t>
            </a:r>
            <a:r>
              <a:rPr lang="en-US" sz="1050" i="1" dirty="0" smtClean="0"/>
              <a:t>2017 period</a:t>
            </a:r>
            <a:endParaRPr lang="en-AU" sz="105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664647" y="3609586"/>
            <a:ext cx="2938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Figure 2: Rainfall Forecast Skill for the Pacific Islands – </a:t>
            </a:r>
            <a:r>
              <a:rPr lang="en-US" sz="1050" i="1" dirty="0" smtClean="0"/>
              <a:t>June</a:t>
            </a:r>
            <a:r>
              <a:rPr lang="en-US" sz="1050" i="1" dirty="0" smtClean="0"/>
              <a:t> </a:t>
            </a:r>
            <a:r>
              <a:rPr lang="en-US" sz="1050" i="1" dirty="0" smtClean="0"/>
              <a:t>to </a:t>
            </a:r>
            <a:r>
              <a:rPr lang="en-US" sz="1050" i="1" dirty="0" smtClean="0"/>
              <a:t>August </a:t>
            </a:r>
            <a:r>
              <a:rPr lang="en-US" sz="1050" i="1" dirty="0" smtClean="0"/>
              <a:t>2017 period</a:t>
            </a:r>
            <a:endParaRPr lang="en-AU" sz="1050" i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41600"/>
              </p:ext>
            </p:extLst>
          </p:nvPr>
        </p:nvGraphicFramePr>
        <p:xfrm>
          <a:off x="283251" y="4090884"/>
          <a:ext cx="3927505" cy="479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663"/>
                <a:gridCol w="1631886"/>
                <a:gridCol w="1238956"/>
              </a:tblGrid>
              <a:tr h="3360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Country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Rainfall Outlook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Skill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Cook Islands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FSM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Fiji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Kiribati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 to High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Marshall</a:t>
                      </a:r>
                      <a:r>
                        <a:rPr lang="en-US" sz="1100" baseline="0" dirty="0" smtClean="0"/>
                        <a:t> Islands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 to</a:t>
                      </a:r>
                      <a:r>
                        <a:rPr lang="en-US" sz="1100" baseline="0" dirty="0" smtClean="0"/>
                        <a:t> High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Nauru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Niue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Palau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Above 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Low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PNG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Low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Samoa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Low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Solomon Islands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Above 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Tonga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Tokelau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Tuvalu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Vanuatu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3250" y="8885570"/>
            <a:ext cx="39696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Note: </a:t>
            </a:r>
            <a:r>
              <a:rPr lang="en-US" sz="800" dirty="0" smtClean="0"/>
              <a:t>Variation in the skill is due to model agreement and data availability at each location.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1</a:t>
            </a:fld>
            <a:endParaRPr lang="en-AU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4400741" y="4111560"/>
            <a:ext cx="2373381" cy="462965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The consensus rainfall and temperature forecasts are derived from a multi-model ensemble (MME) of all available Dynamical Models that are provided by WMO Global Producing Centers (GPCs) available on CLIK Pacific (CLIK℗</a:t>
            </a:r>
            <a:r>
              <a:rPr lang="en-US" sz="1050" dirty="0"/>
              <a:t>) </a:t>
            </a:r>
            <a:r>
              <a:rPr lang="en-US" sz="1050" dirty="0" smtClean="0"/>
              <a:t>or Climate Services Toolkit for the Pacific.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CLIK℗ is a product of the Republic of Korea-Pacific Islands Climate Prediction Services Project (ROK-PI </a:t>
            </a:r>
            <a:r>
              <a:rPr lang="en-US" sz="1050" dirty="0" err="1" smtClean="0">
                <a:solidFill>
                  <a:schemeClr val="tx1"/>
                </a:solidFill>
              </a:rPr>
              <a:t>CliPS</a:t>
            </a:r>
            <a:r>
              <a:rPr lang="en-US" sz="1050" dirty="0" smtClean="0">
                <a:solidFill>
                  <a:schemeClr val="tx1"/>
                </a:solidFill>
              </a:rPr>
              <a:t>).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 smtClean="0"/>
              <a:t>The dynamical model data from individual models is available in the Supplementary material</a:t>
            </a:r>
            <a:r>
              <a:rPr lang="en-US" sz="1050" dirty="0" smtClean="0"/>
              <a:t>.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Contact your location Meteorology Service for site specific </a:t>
            </a:r>
            <a:r>
              <a:rPr lang="en-US" sz="1050" dirty="0" smtClean="0">
                <a:solidFill>
                  <a:schemeClr val="tx1"/>
                </a:solidFill>
              </a:rPr>
              <a:t>forecast</a:t>
            </a:r>
          </a:p>
          <a:p>
            <a:pPr algn="ctr"/>
            <a:r>
              <a:rPr lang="en-US" sz="1050" dirty="0" smtClean="0"/>
              <a:t>. </a:t>
            </a:r>
            <a:endParaRPr lang="en-AU" sz="1050" dirty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Visit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CLIK</a:t>
            </a:r>
            <a:r>
              <a:rPr lang="en-US" sz="1100" dirty="0" smtClean="0">
                <a:solidFill>
                  <a:schemeClr val="tx1"/>
                </a:solidFill>
              </a:rPr>
              <a:t>℗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Online Climate Prediction System: </a:t>
            </a:r>
            <a:r>
              <a:rPr lang="en-US" sz="1100" dirty="0" smtClean="0">
                <a:solidFill>
                  <a:srgbClr val="C00000"/>
                </a:solidFill>
                <a:hlinkClick r:id="rId3"/>
              </a:rPr>
              <a:t>clikp.sprep.org</a:t>
            </a:r>
            <a:endParaRPr lang="en-AU" sz="1100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21767" y="7924800"/>
            <a:ext cx="203086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whale-sm"/>
          <p:cNvPicPr/>
          <p:nvPr/>
        </p:nvPicPr>
        <p:blipFill>
          <a:blip r:embed="rId4">
            <a:alphaModFix amt="15000"/>
          </a:blip>
          <a:srcRect/>
          <a:stretch>
            <a:fillRect/>
          </a:stretch>
        </p:blipFill>
        <p:spPr bwMode="auto">
          <a:xfrm rot="14442769">
            <a:off x="-414665" y="-943520"/>
            <a:ext cx="204597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whale-sm"/>
          <p:cNvPicPr/>
          <p:nvPr/>
        </p:nvPicPr>
        <p:blipFill>
          <a:blip r:embed="rId4">
            <a:alphaModFix amt="15000"/>
          </a:blip>
          <a:srcRect/>
          <a:stretch>
            <a:fillRect/>
          </a:stretch>
        </p:blipFill>
        <p:spPr bwMode="auto">
          <a:xfrm>
            <a:off x="6214187" y="-2925"/>
            <a:ext cx="1287626" cy="124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whale-sm"/>
          <p:cNvPicPr/>
          <p:nvPr/>
        </p:nvPicPr>
        <p:blipFill>
          <a:blip r:embed="rId4">
            <a:alphaModFix amt="15000"/>
          </a:blip>
          <a:srcRect/>
          <a:stretch>
            <a:fillRect/>
          </a:stretch>
        </p:blipFill>
        <p:spPr bwMode="auto">
          <a:xfrm rot="18861778">
            <a:off x="4995191" y="7452786"/>
            <a:ext cx="204597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189084" y="1018936"/>
            <a:ext cx="1197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2017-006 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Edition</a:t>
            </a:r>
            <a:endParaRPr lang="en-AU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0"/>
          <a:stretch/>
        </p:blipFill>
        <p:spPr>
          <a:xfrm>
            <a:off x="72846" y="1265157"/>
            <a:ext cx="3411425" cy="2344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7"/>
          <a:stretch/>
        </p:blipFill>
        <p:spPr>
          <a:xfrm>
            <a:off x="3605234" y="1242554"/>
            <a:ext cx="3215969" cy="23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33483" y="1219200"/>
            <a:ext cx="6219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882" y="3602262"/>
            <a:ext cx="30306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Figure 3: Consensus Temperature Forecast for the Pacific Islands – </a:t>
            </a:r>
            <a:r>
              <a:rPr lang="en-US" sz="1050" i="1" dirty="0" smtClean="0"/>
              <a:t>June</a:t>
            </a:r>
            <a:r>
              <a:rPr lang="en-US" sz="1050" i="1" dirty="0" smtClean="0"/>
              <a:t> </a:t>
            </a:r>
            <a:r>
              <a:rPr lang="en-US" sz="1050" i="1" dirty="0" smtClean="0"/>
              <a:t>to </a:t>
            </a:r>
            <a:r>
              <a:rPr lang="en-US" sz="1050" i="1" dirty="0" smtClean="0"/>
              <a:t>August </a:t>
            </a:r>
            <a:r>
              <a:rPr lang="en-US" sz="1050" i="1" dirty="0" smtClean="0"/>
              <a:t>2017 period</a:t>
            </a:r>
            <a:endParaRPr lang="en-AU" sz="105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605234" y="3602262"/>
            <a:ext cx="3008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Figure 4: Air Temperature Forecast Skill for the Pacific Islands – </a:t>
            </a:r>
            <a:r>
              <a:rPr lang="en-US" sz="1050" i="1" dirty="0" smtClean="0"/>
              <a:t>June</a:t>
            </a:r>
            <a:r>
              <a:rPr lang="en-US" sz="1050" i="1" dirty="0" smtClean="0"/>
              <a:t> </a:t>
            </a:r>
            <a:r>
              <a:rPr lang="en-US" sz="1050" i="1" dirty="0" smtClean="0"/>
              <a:t>to </a:t>
            </a:r>
            <a:r>
              <a:rPr lang="en-US" sz="1050" i="1" dirty="0" smtClean="0"/>
              <a:t>August </a:t>
            </a:r>
            <a:r>
              <a:rPr lang="en-US" sz="1050" i="1" dirty="0" smtClean="0"/>
              <a:t>2017 period</a:t>
            </a:r>
            <a:endParaRPr lang="en-AU" sz="1050" i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63607"/>
              </p:ext>
            </p:extLst>
          </p:nvPr>
        </p:nvGraphicFramePr>
        <p:xfrm>
          <a:off x="283251" y="4136040"/>
          <a:ext cx="3708253" cy="479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691"/>
                <a:gridCol w="1750159"/>
                <a:gridCol w="875403"/>
              </a:tblGrid>
              <a:tr h="3360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Country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Air</a:t>
                      </a:r>
                      <a:r>
                        <a:rPr lang="en-US" sz="1100" baseline="0" dirty="0" smtClean="0"/>
                        <a:t> Temperature</a:t>
                      </a:r>
                      <a:r>
                        <a:rPr lang="en-US" sz="1100" dirty="0" smtClean="0"/>
                        <a:t> Outlook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Skill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Cook Islands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Above 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FSM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Well Above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Low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Fiji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Above 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Low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Kiribati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Well Above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High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Marshall</a:t>
                      </a:r>
                      <a:r>
                        <a:rPr lang="en-US" sz="1100" baseline="0" dirty="0" smtClean="0"/>
                        <a:t> Islands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Well Above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Very High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Nauru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Well Above</a:t>
                      </a:r>
                      <a:endParaRPr lang="en-A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Niue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Well Above</a:t>
                      </a:r>
                      <a:endParaRPr lang="en-A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Palau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Well Above</a:t>
                      </a:r>
                      <a:endParaRPr lang="en-A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Low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PNG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Above Normal</a:t>
                      </a:r>
                      <a:endParaRPr lang="en-A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Very Low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Samoa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Well Above</a:t>
                      </a:r>
                      <a:endParaRPr lang="en-A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High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Solomon Islands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Well Above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Moderate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Tonga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Above Normal</a:t>
                      </a:r>
                      <a:endParaRPr lang="en-A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Low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Tokelau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Well Above</a:t>
                      </a:r>
                      <a:endParaRPr lang="en-A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Very High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Tuvalu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Above Normal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High</a:t>
                      </a:r>
                      <a:endParaRPr lang="en-AU" sz="1100" dirty="0"/>
                    </a:p>
                  </a:txBody>
                  <a:tcPr/>
                </a:tc>
              </a:tr>
              <a:tr h="2771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Vanuatu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Normal to Above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4003" y="8917457"/>
            <a:ext cx="5648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0070C0"/>
                </a:solidFill>
              </a:rPr>
              <a:t>A resilient Pacific environment, sustaining our livelihoods and natural heritage in harmony with our cultures. </a:t>
            </a:r>
            <a:endParaRPr lang="en-AU" sz="800" i="1" dirty="0">
              <a:solidFill>
                <a:srgbClr val="0070C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8A90-B464-4B6B-8749-F4795B71E033}" type="slidenum">
              <a:rPr lang="en-AU" smtClean="0"/>
              <a:t>2</a:t>
            </a:fld>
            <a:endParaRPr lang="en-AU" dirty="0"/>
          </a:p>
        </p:txBody>
      </p:sp>
      <p:sp>
        <p:nvSpPr>
          <p:cNvPr id="2" name="Round Diagonal Corner Rectangle 1"/>
          <p:cNvSpPr/>
          <p:nvPr/>
        </p:nvSpPr>
        <p:spPr>
          <a:xfrm>
            <a:off x="4086578" y="4179910"/>
            <a:ext cx="2619022" cy="358770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Important:</a:t>
            </a:r>
          </a:p>
          <a:p>
            <a:pPr algn="ctr"/>
            <a:r>
              <a:rPr lang="en-US" sz="1100" dirty="0" smtClean="0"/>
              <a:t>This publication is developed from information in the CLIK Pacific (CLIK℗) Online Climate Prediction Toolkit for the Pacific. </a:t>
            </a:r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clikp.sprep.org</a:t>
            </a:r>
            <a:endParaRPr lang="en-US" sz="11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It is compiled to provide dynamical model data to support and complement statistical model information generated by Pacific Islands National Met Services.</a:t>
            </a:r>
          </a:p>
          <a:p>
            <a:pPr algn="ctr"/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r>
              <a:rPr lang="en-US" sz="1100" i="1" dirty="0" smtClean="0"/>
              <a:t>CONTACT INFORMATION:</a:t>
            </a:r>
          </a:p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For more information please contact Mr. Sunny Seuseu, Climate Prediction Services Coordinator, SPREP</a:t>
            </a:r>
          </a:p>
          <a:p>
            <a:pPr algn="ctr"/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sunnys@sprep.org</a:t>
            </a:r>
            <a:endParaRPr lang="en-AU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AU" sz="11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7" y="7781522"/>
            <a:ext cx="748630" cy="11036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48097" y="7928283"/>
            <a:ext cx="20824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 Box 240, Apia, Samoa </a:t>
            </a:r>
            <a:br>
              <a:rPr lang="en-US" sz="1000" dirty="0"/>
            </a:br>
            <a:r>
              <a:rPr lang="en-US" sz="1000" dirty="0"/>
              <a:t>E: </a:t>
            </a:r>
            <a:r>
              <a:rPr lang="en-US" sz="1000" dirty="0">
                <a:hlinkClick r:id="rId5"/>
              </a:rPr>
              <a:t>sprep@sprep.org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T: +685 21929</a:t>
            </a:r>
            <a:br>
              <a:rPr lang="en-US" sz="1000" dirty="0"/>
            </a:br>
            <a:r>
              <a:rPr lang="en-US" sz="1000" dirty="0"/>
              <a:t>F: +685 20231</a:t>
            </a:r>
            <a:br>
              <a:rPr lang="en-US" sz="1000" dirty="0"/>
            </a:br>
            <a:r>
              <a:rPr lang="en-US" sz="1000" dirty="0"/>
              <a:t>W: </a:t>
            </a:r>
            <a:r>
              <a:rPr lang="en-US" sz="1000" dirty="0">
                <a:hlinkClick r:id="rId6"/>
              </a:rPr>
              <a:t>www.sprep.org</a:t>
            </a:r>
            <a:endParaRPr lang="en-AU" sz="1000" dirty="0"/>
          </a:p>
          <a:p>
            <a:endParaRPr lang="en-AU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355648" y="6299200"/>
            <a:ext cx="203086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whale-sm"/>
          <p:cNvPicPr/>
          <p:nvPr/>
        </p:nvPicPr>
        <p:blipFill>
          <a:blip r:embed="rId7">
            <a:alphaModFix amt="15000"/>
          </a:blip>
          <a:srcRect/>
          <a:stretch>
            <a:fillRect/>
          </a:stretch>
        </p:blipFill>
        <p:spPr bwMode="auto">
          <a:xfrm rot="8566029">
            <a:off x="-657862" y="-784911"/>
            <a:ext cx="204597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whale-sm"/>
          <p:cNvPicPr/>
          <p:nvPr/>
        </p:nvPicPr>
        <p:blipFill>
          <a:blip r:embed="rId7">
            <a:alphaModFix amt="15000"/>
          </a:blip>
          <a:srcRect/>
          <a:stretch>
            <a:fillRect/>
          </a:stretch>
        </p:blipFill>
        <p:spPr bwMode="auto">
          <a:xfrm>
            <a:off x="4843463" y="-811846"/>
            <a:ext cx="204597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whale-sm"/>
          <p:cNvPicPr/>
          <p:nvPr/>
        </p:nvPicPr>
        <p:blipFill>
          <a:blip r:embed="rId7">
            <a:alphaModFix amt="15000"/>
          </a:blip>
          <a:srcRect/>
          <a:stretch>
            <a:fillRect/>
          </a:stretch>
        </p:blipFill>
        <p:spPr bwMode="auto">
          <a:xfrm>
            <a:off x="5836498" y="7099300"/>
            <a:ext cx="204597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83250" y="181180"/>
            <a:ext cx="6319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Republic of Korea-Pacific Islands </a:t>
            </a:r>
            <a:endParaRPr lang="en-US" b="1" dirty="0" smtClean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Climate </a:t>
            </a:r>
            <a:r>
              <a:rPr lang="en-US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Prediction Services Project</a:t>
            </a:r>
          </a:p>
          <a:p>
            <a:pPr algn="ctr"/>
            <a:r>
              <a:rPr lang="en-US" sz="2000" b="1" dirty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Consensus </a:t>
            </a:r>
            <a:r>
              <a:rPr lang="en-US" sz="2000" b="1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Rainfall Forecast </a:t>
            </a:r>
            <a:r>
              <a:rPr lang="en-US" sz="2000" b="1" dirty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– </a:t>
            </a:r>
            <a:r>
              <a:rPr lang="en-US" sz="2000" b="1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June</a:t>
            </a:r>
            <a:r>
              <a:rPr lang="en-US" sz="2000" b="1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en-US" sz="2000" b="1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August</a:t>
            </a:r>
            <a:r>
              <a:rPr lang="en-US" sz="2000" b="1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2017</a:t>
            </a:r>
            <a:endParaRPr lang="en-AU" sz="2000" b="1" dirty="0">
              <a:ln w="95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/>
        </p:blipFill>
        <p:spPr>
          <a:xfrm>
            <a:off x="18624" y="1247846"/>
            <a:ext cx="3313489" cy="2236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5"/>
          <a:stretch/>
        </p:blipFill>
        <p:spPr>
          <a:xfrm>
            <a:off x="3384938" y="1267304"/>
            <a:ext cx="3448756" cy="23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444</Words>
  <Application>Microsoft Office PowerPoint</Application>
  <PresentationFormat>On-screen Show (4:3)</PresentationFormat>
  <Paragraphs>133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Climate Bulletin</dc:title>
  <dc:creator>Sunny Seuseu</dc:creator>
  <cp:keywords>ROK-PI CliPS</cp:keywords>
  <cp:lastModifiedBy>Sunny Seuseu</cp:lastModifiedBy>
  <cp:revision>35</cp:revision>
  <dcterms:created xsi:type="dcterms:W3CDTF">2017-02-07T02:10:32Z</dcterms:created>
  <dcterms:modified xsi:type="dcterms:W3CDTF">2017-06-01T00:32:39Z</dcterms:modified>
</cp:coreProperties>
</file>